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056" r:id="rId2"/>
    <p:sldMasterId id="2147484128" r:id="rId3"/>
    <p:sldMasterId id="2147484212" r:id="rId4"/>
  </p:sldMasterIdLst>
  <p:notesMasterIdLst>
    <p:notesMasterId r:id="rId20"/>
  </p:notesMasterIdLst>
  <p:sldIdLst>
    <p:sldId id="257" r:id="rId5"/>
    <p:sldId id="766" r:id="rId6"/>
    <p:sldId id="779" r:id="rId7"/>
    <p:sldId id="780" r:id="rId8"/>
    <p:sldId id="781" r:id="rId9"/>
    <p:sldId id="782" r:id="rId10"/>
    <p:sldId id="784" r:id="rId11"/>
    <p:sldId id="785" r:id="rId12"/>
    <p:sldId id="775" r:id="rId13"/>
    <p:sldId id="778" r:id="rId14"/>
    <p:sldId id="783" r:id="rId15"/>
    <p:sldId id="787" r:id="rId16"/>
    <p:sldId id="786" r:id="rId17"/>
    <p:sldId id="788" r:id="rId18"/>
    <p:sldId id="742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C63F"/>
    <a:srgbClr val="009999"/>
    <a:srgbClr val="FF5050"/>
    <a:srgbClr val="FF66CC"/>
    <a:srgbClr val="3C479D"/>
    <a:srgbClr val="CC66FF"/>
    <a:srgbClr val="98A0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41" autoAdjust="0"/>
    <p:restoredTop sz="95842" autoAdjust="0"/>
  </p:normalViewPr>
  <p:slideViewPr>
    <p:cSldViewPr snapToGrid="0" showGuides="1">
      <p:cViewPr>
        <p:scale>
          <a:sx n="75" d="100"/>
          <a:sy n="75" d="100"/>
        </p:scale>
        <p:origin x="-27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FFFF00"/>
              </a:solidFill>
            </c:spPr>
          </c:dPt>
          <c:cat>
            <c:strRef>
              <c:f>Лист1!$A$2:$A$5</c:f>
              <c:strCache>
                <c:ptCount val="4"/>
                <c:pt idx="0">
                  <c:v>Медицинская помощь 10-15%</c:v>
                </c:pt>
                <c:pt idx="1">
                  <c:v>Наследственность 15-20%</c:v>
                </c:pt>
                <c:pt idx="2">
                  <c:v>Внешняя среда 15-20%</c:v>
                </c:pt>
                <c:pt idx="3">
                  <c:v>Образ жизни &gt;50%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</c:v>
                </c:pt>
                <c:pt idx="1">
                  <c:v>15</c:v>
                </c:pt>
                <c:pt idx="2">
                  <c:v>15</c:v>
                </c:pt>
                <c:pt idx="3">
                  <c:v>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512-4CD7-87CE-5560B18FBF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B097A1-7D81-42AD-B678-8EB5544AAC59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4D46C7-1427-41AD-834A-C8217D8D71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811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38D5C54-38BA-4843-A972-E370BC5663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04C4488-2D12-4B94-9FB2-6CA49D6040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05F2F20-EC54-49F8-88D2-AD1C57278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D434-44F1-4EA2-8531-322176BA9399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E63AC53-2F55-4029-B6B0-9B0B0EB11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2ED9448-B011-4024-9B25-41FB72FA5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C159-BE08-43B2-A16F-F2A003A414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669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4F0C14-8AB1-4476-B027-2160B2BBD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9211747-E132-49A2-8E28-1E648F43BD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F54BC7C-146D-4513-9697-47C400E1A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D434-44F1-4EA2-8531-322176BA9399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2281B7B-9DDA-40E3-9FEE-90BD2FFFA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4E44283-6EF6-4D46-BC1A-8717E5466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C159-BE08-43B2-A16F-F2A003A414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053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B58FF8E-6EA2-4649-A00E-451DD8ACC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0182EB4-6DEF-436D-9243-10774710E7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DB630A3-932F-408D-9F20-9BF9574B8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D434-44F1-4EA2-8531-322176BA9399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0C7B60D-2586-4540-AC92-11E351F3E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F42E9E5-9EF0-4F64-A8FC-658DBCEAA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C159-BE08-43B2-A16F-F2A003A414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867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38D5C54-38BA-4843-A972-E370BC5663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04C4488-2D12-4B94-9FB2-6CA49D6040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05F2F20-EC54-49F8-88D2-AD1C57278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D434-44F1-4EA2-8531-322176BA93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E63AC53-2F55-4029-B6B0-9B0B0EB11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2ED9448-B011-4024-9B25-41FB72FA5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C159-BE08-43B2-A16F-F2A003A414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99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6DC7A1-21D1-48E6-B2A3-901A0F3F9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543F1F6-D885-4D4A-9BF1-8663EAA451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0A6AB39-2730-4109-B17E-850BC4F92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D434-44F1-4EA2-8531-322176BA93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0350468-22EB-4160-8E33-C3FD44B02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8A6C8D6-BEEB-434A-9D2E-06DE1F69B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C159-BE08-43B2-A16F-F2A003A414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965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905F42-E59D-4529-99CA-B1AB9B872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E4617BB-78B6-4DB0-BE8A-62604CF5F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47C3A89-3FDD-4382-BC69-BA010CCC9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D434-44F1-4EA2-8531-322176BA93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8629E06-B525-42C4-8412-2AA5E9982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366EE35-F72A-4842-A6A4-7890C0629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C159-BE08-43B2-A16F-F2A003A414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5840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A37A6F1-4C34-4866-9B05-DB55F87C0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CC9686B-2A23-4E6E-8672-133700C543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53A0FF3-7932-4E75-BEAA-96381481E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41EAF3D-03CC-4096-97CD-0C893BECB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D434-44F1-4EA2-8531-322176BA93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67D21AF-19CE-4E86-B62C-D930C1C95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5704894-DC1C-489E-B637-62D1BBF96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C159-BE08-43B2-A16F-F2A003A414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3505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E97C64-A7E4-4CB9-A4FF-74C3B069F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08BAFF6-0A37-40DB-8E4C-51E8767498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517BA45-1B69-494C-92D1-D9DEFAB2E7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06E53715-4F08-4FB1-90B9-60D49D1409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ACC1D3A3-56D1-4FCF-B7EC-1871E47D73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F349AC5D-84E8-4AE9-9D12-837A05D04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D434-44F1-4EA2-8531-322176BA93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E6A1EFC2-D4B3-4AAB-952B-DFABC6A55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C27435E2-178C-4A28-A0EE-06AC887DA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C159-BE08-43B2-A16F-F2A003A414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737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88DC7E-A152-4EF7-818D-2D0ECA28F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89280A3-204C-444D-BA15-58DE4897B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D434-44F1-4EA2-8531-322176BA93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781AA311-E5E9-4732-AD1B-A2F26E8DF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68D1011-58FD-40DC-863D-6603920B2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C159-BE08-43B2-A16F-F2A003A414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7212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0A95054-65E5-437A-952F-DD1442AF4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D434-44F1-4EA2-8531-322176BA93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6ABCAA71-616F-4B8B-A47E-879011C1E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D203016-3E3A-4F10-9338-421D46744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C159-BE08-43B2-A16F-F2A003A414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1990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7E5403-2ACC-4D4E-A5D7-82D8273C1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41AD27D-3FF4-4BE1-893C-2C162E7FA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12DF6F2-4FB6-4F9F-91B7-9CC8A22F85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EE649C5-E0FB-4CF6-880D-7CA980DE9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D434-44F1-4EA2-8531-322176BA93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173B586-C593-4881-8046-9E244C84F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2BF59AA-D1FF-42EB-A0C2-5B8F492AD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C159-BE08-43B2-A16F-F2A003A414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860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6DC7A1-21D1-48E6-B2A3-901A0F3F9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543F1F6-D885-4D4A-9BF1-8663EAA451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0A6AB39-2730-4109-B17E-850BC4F92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D434-44F1-4EA2-8531-322176BA9399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0350468-22EB-4160-8E33-C3FD44B02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8A6C8D6-BEEB-434A-9D2E-06DE1F69B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C159-BE08-43B2-A16F-F2A003A414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5133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F94F38-BE84-4208-B651-F01FEC608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CCB9DBBA-7B0E-4FF1-A275-3A67BCC554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0ADC73C-F8A6-4966-BEE6-08767C7C3C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4FCC8A5-8704-4208-816E-2E4E87DBC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D434-44F1-4EA2-8531-322176BA93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65D7D12-00D4-472D-A3C3-59EC33A05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714EDBE-6AD4-44B1-B7B3-F4BC905AF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C159-BE08-43B2-A16F-F2A003A414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309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4F0C14-8AB1-4476-B027-2160B2BBD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9211747-E132-49A2-8E28-1E648F43BD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F54BC7C-146D-4513-9697-47C400E1A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D434-44F1-4EA2-8531-322176BA93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2281B7B-9DDA-40E3-9FEE-90BD2FFFA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4E44283-6EF6-4D46-BC1A-8717E5466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C159-BE08-43B2-A16F-F2A003A414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976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B58FF8E-6EA2-4649-A00E-451DD8ACC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0182EB4-6DEF-436D-9243-10774710E7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DB630A3-932F-408D-9F20-9BF9574B8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D434-44F1-4EA2-8531-322176BA93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0C7B60D-2586-4540-AC92-11E351F3E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F42E9E5-9EF0-4F64-A8FC-658DBCEAA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C159-BE08-43B2-A16F-F2A003A414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45384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38D5C54-38BA-4843-A972-E370BC5663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704C4488-2D12-4B94-9FB2-6CA49D6040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05F2F20-EC54-49F8-88D2-AD1C57278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D434-44F1-4EA2-8531-322176BA93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E63AC53-2F55-4029-B6B0-9B0B0EB11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E2ED9448-B011-4024-9B25-41FB72FA5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C159-BE08-43B2-A16F-F2A003A414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8242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C6DC7A1-21D1-48E6-B2A3-901A0F3F9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543F1F6-D885-4D4A-9BF1-8663EAA451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0A6AB39-2730-4109-B17E-850BC4F92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D434-44F1-4EA2-8531-322176BA93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0350468-22EB-4160-8E33-C3FD44B02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8A6C8D6-BEEB-434A-9D2E-06DE1F69B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C159-BE08-43B2-A16F-F2A003A414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5140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9905F42-E59D-4529-99CA-B1AB9B872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E4617BB-78B6-4DB0-BE8A-62604CF5F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47C3A89-3FDD-4382-BC69-BA010CCC9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D434-44F1-4EA2-8531-322176BA93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8629E06-B525-42C4-8412-2AA5E9982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366EE35-F72A-4842-A6A4-7890C0629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C159-BE08-43B2-A16F-F2A003A414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1702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A37A6F1-4C34-4866-9B05-DB55F87C0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CC9686B-2A23-4E6E-8672-133700C543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53A0FF3-7932-4E75-BEAA-96381481E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41EAF3D-03CC-4096-97CD-0C893BECB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D434-44F1-4EA2-8531-322176BA93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67D21AF-19CE-4E86-B62C-D930C1C95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5704894-DC1C-489E-B637-62D1BBF96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C159-BE08-43B2-A16F-F2A003A414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3736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DE97C64-A7E4-4CB9-A4FF-74C3B069F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08BAFF6-0A37-40DB-8E4C-51E8767498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517BA45-1B69-494C-92D1-D9DEFAB2E7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06E53715-4F08-4FB1-90B9-60D49D1409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ACC1D3A3-56D1-4FCF-B7EC-1871E47D73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F349AC5D-84E8-4AE9-9D12-837A05D04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D434-44F1-4EA2-8531-322176BA93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E6A1EFC2-D4B3-4AAB-952B-DFABC6A55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C27435E2-178C-4A28-A0EE-06AC887DA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C159-BE08-43B2-A16F-F2A003A414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6624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288DC7E-A152-4EF7-818D-2D0ECA28F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089280A3-204C-444D-BA15-58DE4897B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D434-44F1-4EA2-8531-322176BA93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781AA311-E5E9-4732-AD1B-A2F26E8DF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F68D1011-58FD-40DC-863D-6603920B2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C159-BE08-43B2-A16F-F2A003A414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4807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20A95054-65E5-437A-952F-DD1442AF4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D434-44F1-4EA2-8531-322176BA93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6ABCAA71-616F-4B8B-A47E-879011C1E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1D203016-3E3A-4F10-9338-421D46744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C159-BE08-43B2-A16F-F2A003A414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275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905F42-E59D-4529-99CA-B1AB9B872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E4617BB-78B6-4DB0-BE8A-62604CF5F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47C3A89-3FDD-4382-BC69-BA010CCC9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D434-44F1-4EA2-8531-322176BA9399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8629E06-B525-42C4-8412-2AA5E9982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366EE35-F72A-4842-A6A4-7890C0629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C159-BE08-43B2-A16F-F2A003A414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7082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D7E5403-2ACC-4D4E-A5D7-82D8273C1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41AD27D-3FF4-4BE1-893C-2C162E7FA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12DF6F2-4FB6-4F9F-91B7-9CC8A22F85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EE649C5-E0FB-4CF6-880D-7CA980DE9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D434-44F1-4EA2-8531-322176BA93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173B586-C593-4881-8046-9E244C84F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2BF59AA-D1FF-42EB-A0C2-5B8F492AD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C159-BE08-43B2-A16F-F2A003A414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2657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5F94F38-BE84-4208-B651-F01FEC608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CCB9DBBA-7B0E-4FF1-A275-3A67BCC554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0ADC73C-F8A6-4966-BEE6-08767C7C3C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4FCC8A5-8704-4208-816E-2E4E87DBC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D434-44F1-4EA2-8531-322176BA93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65D7D12-00D4-472D-A3C3-59EC33A05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714EDBE-6AD4-44B1-B7B3-F4BC905AF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C159-BE08-43B2-A16F-F2A003A414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7032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D4F0C14-8AB1-4476-B027-2160B2BBD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9211747-E132-49A2-8E28-1E648F43BD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F54BC7C-146D-4513-9697-47C400E1A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D434-44F1-4EA2-8531-322176BA93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2281B7B-9DDA-40E3-9FEE-90BD2FFFA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4E44283-6EF6-4D46-BC1A-8717E5466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C159-BE08-43B2-A16F-F2A003A414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0604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6B58FF8E-6EA2-4649-A00E-451DD8ACC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20182EB4-6DEF-436D-9243-10774710E7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DB630A3-932F-408D-9F20-9BF9574B8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D434-44F1-4EA2-8531-322176BA93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0C7B60D-2586-4540-AC92-11E351F3E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F42E9E5-9EF0-4F64-A8FC-658DBCEAA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C159-BE08-43B2-A16F-F2A003A414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5868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38D5C54-38BA-4843-A972-E370BC5663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04C4488-2D12-4B94-9FB2-6CA49D6040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05F2F20-EC54-49F8-88D2-AD1C57278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D434-44F1-4EA2-8531-322176BA93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E63AC53-2F55-4029-B6B0-9B0B0EB11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2ED9448-B011-4024-9B25-41FB72FA5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C159-BE08-43B2-A16F-F2A003A414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3922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6DC7A1-21D1-48E6-B2A3-901A0F3F9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543F1F6-D885-4D4A-9BF1-8663EAA451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0A6AB39-2730-4109-B17E-850BC4F92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D434-44F1-4EA2-8531-322176BA93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0350468-22EB-4160-8E33-C3FD44B02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8A6C8D6-BEEB-434A-9D2E-06DE1F69B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C159-BE08-43B2-A16F-F2A003A414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7703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905F42-E59D-4529-99CA-B1AB9B872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E4617BB-78B6-4DB0-BE8A-62604CF5F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47C3A89-3FDD-4382-BC69-BA010CCC9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D434-44F1-4EA2-8531-322176BA93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8629E06-B525-42C4-8412-2AA5E9982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366EE35-F72A-4842-A6A4-7890C0629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C159-BE08-43B2-A16F-F2A003A414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1196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A37A6F1-4C34-4866-9B05-DB55F87C0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CC9686B-2A23-4E6E-8672-133700C543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53A0FF3-7932-4E75-BEAA-96381481E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41EAF3D-03CC-4096-97CD-0C893BECB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D434-44F1-4EA2-8531-322176BA93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67D21AF-19CE-4E86-B62C-D930C1C95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5704894-DC1C-489E-B637-62D1BBF96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C159-BE08-43B2-A16F-F2A003A414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0598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E97C64-A7E4-4CB9-A4FF-74C3B069F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08BAFF6-0A37-40DB-8E4C-51E8767498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517BA45-1B69-494C-92D1-D9DEFAB2E7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06E53715-4F08-4FB1-90B9-60D49D1409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ACC1D3A3-56D1-4FCF-B7EC-1871E47D73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F349AC5D-84E8-4AE9-9D12-837A05D04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D434-44F1-4EA2-8531-322176BA93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E6A1EFC2-D4B3-4AAB-952B-DFABC6A55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C27435E2-178C-4A28-A0EE-06AC887DA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C159-BE08-43B2-A16F-F2A003A414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1953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88DC7E-A152-4EF7-818D-2D0ECA28F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89280A3-204C-444D-BA15-58DE4897B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D434-44F1-4EA2-8531-322176BA93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781AA311-E5E9-4732-AD1B-A2F26E8DF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68D1011-58FD-40DC-863D-6603920B2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C159-BE08-43B2-A16F-F2A003A414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831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A37A6F1-4C34-4866-9B05-DB55F87C0B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CC9686B-2A23-4E6E-8672-133700C543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53A0FF3-7932-4E75-BEAA-96381481E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41EAF3D-03CC-4096-97CD-0C893BECB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D434-44F1-4EA2-8531-322176BA9399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67D21AF-19CE-4E86-B62C-D930C1C95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5704894-DC1C-489E-B637-62D1BBF96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C159-BE08-43B2-A16F-F2A003A414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1580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0A95054-65E5-437A-952F-DD1442AF4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D434-44F1-4EA2-8531-322176BA93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6ABCAA71-616F-4B8B-A47E-879011C1E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D203016-3E3A-4F10-9338-421D46744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C159-BE08-43B2-A16F-F2A003A414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4807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7E5403-2ACC-4D4E-A5D7-82D8273C1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41AD27D-3FF4-4BE1-893C-2C162E7FA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12DF6F2-4FB6-4F9F-91B7-9CC8A22F85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EE649C5-E0FB-4CF6-880D-7CA980DE9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D434-44F1-4EA2-8531-322176BA93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173B586-C593-4881-8046-9E244C84F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2BF59AA-D1FF-42EB-A0C2-5B8F492AD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C159-BE08-43B2-A16F-F2A003A414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7914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F94F38-BE84-4208-B651-F01FEC608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CCB9DBBA-7B0E-4FF1-A275-3A67BCC554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0ADC73C-F8A6-4966-BEE6-08767C7C3C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4FCC8A5-8704-4208-816E-2E4E87DBC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D434-44F1-4EA2-8531-322176BA93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65D7D12-00D4-472D-A3C3-59EC33A05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714EDBE-6AD4-44B1-B7B3-F4BC905AF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C159-BE08-43B2-A16F-F2A003A414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9981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4F0C14-8AB1-4476-B027-2160B2BBD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9211747-E132-49A2-8E28-1E648F43BD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F54BC7C-146D-4513-9697-47C400E1A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D434-44F1-4EA2-8531-322176BA93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2281B7B-9DDA-40E3-9FEE-90BD2FFFA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4E44283-6EF6-4D46-BC1A-8717E5466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C159-BE08-43B2-A16F-F2A003A414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9579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B58FF8E-6EA2-4649-A00E-451DD8ACC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0182EB4-6DEF-436D-9243-10774710E7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DB630A3-932F-408D-9F20-9BF9574B8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D434-44F1-4EA2-8531-322176BA93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0C7B60D-2586-4540-AC92-11E351F3E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F42E9E5-9EF0-4F64-A8FC-658DBCEAA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C159-BE08-43B2-A16F-F2A003A414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42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E97C64-A7E4-4CB9-A4FF-74C3B069F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08BAFF6-0A37-40DB-8E4C-51E8767498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517BA45-1B69-494C-92D1-D9DEFAB2E7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06E53715-4F08-4FB1-90B9-60D49D1409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ACC1D3A3-56D1-4FCF-B7EC-1871E47D73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F349AC5D-84E8-4AE9-9D12-837A05D04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D434-44F1-4EA2-8531-322176BA9399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E6A1EFC2-D4B3-4AAB-952B-DFABC6A55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C27435E2-178C-4A28-A0EE-06AC887DA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C159-BE08-43B2-A16F-F2A003A414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001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88DC7E-A152-4EF7-818D-2D0ECA28F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89280A3-204C-444D-BA15-58DE4897B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D434-44F1-4EA2-8531-322176BA9399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781AA311-E5E9-4732-AD1B-A2F26E8DF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68D1011-58FD-40DC-863D-6603920B2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C159-BE08-43B2-A16F-F2A003A414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569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0A95054-65E5-437A-952F-DD1442AF4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D434-44F1-4EA2-8531-322176BA9399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6ABCAA71-616F-4B8B-A47E-879011C1E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D203016-3E3A-4F10-9338-421D46744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C159-BE08-43B2-A16F-F2A003A414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39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7E5403-2ACC-4D4E-A5D7-82D8273C1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41AD27D-3FF4-4BE1-893C-2C162E7FA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12DF6F2-4FB6-4F9F-91B7-9CC8A22F85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EE649C5-E0FB-4CF6-880D-7CA980DE9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D434-44F1-4EA2-8531-322176BA9399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173B586-C593-4881-8046-9E244C84F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2BF59AA-D1FF-42EB-A0C2-5B8F492AD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C159-BE08-43B2-A16F-F2A003A414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838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F94F38-BE84-4208-B651-F01FEC608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CCB9DBBA-7B0E-4FF1-A275-3A67BCC554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0ADC73C-F8A6-4966-BEE6-08767C7C3C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4FCC8A5-8704-4208-816E-2E4E87DBC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1D434-44F1-4EA2-8531-322176BA9399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65D7D12-00D4-472D-A3C3-59EC33A05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714EDBE-6AD4-44B1-B7B3-F4BC905AF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C159-BE08-43B2-A16F-F2A003A414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864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F3BC2EA-5DA8-4553-81AE-55FEB4D49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6E0EE18-F359-4B7B-839E-54A13D5E9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89D7919-64D4-41DB-97EA-CB0B9FD28E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1D434-44F1-4EA2-8531-322176BA9399}" type="datetimeFigureOut">
              <a:rPr lang="ru-RU" smtClean="0"/>
              <a:t>04.10.2023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D6EF88B-D0E6-456A-B901-BD245D52FA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D588E24-AC75-4971-9EC4-D8F847AA4E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C159-BE08-43B2-A16F-F2A003A414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651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F3BC2EA-5DA8-4553-81AE-55FEB4D49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6E0EE18-F359-4B7B-839E-54A13D5E9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89D7919-64D4-41DB-97EA-CB0B9FD28E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1D434-44F1-4EA2-8531-322176BA93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D6EF88B-D0E6-456A-B901-BD245D52FA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D588E24-AC75-4971-9EC4-D8F847AA4E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C159-BE08-43B2-A16F-F2A003A414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931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F3BC2EA-5DA8-4553-81AE-55FEB4D49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6E0EE18-F359-4B7B-839E-54A13D5E9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89D7919-64D4-41DB-97EA-CB0B9FD28E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1D434-44F1-4EA2-8531-322176BA93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D6EF88B-D0E6-456A-B901-BD245D52FA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D588E24-AC75-4971-9EC4-D8F847AA4E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C159-BE08-43B2-A16F-F2A003A414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786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F3BC2EA-5DA8-4553-81AE-55FEB4D49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6E0EE18-F359-4B7B-839E-54A13D5E9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89D7919-64D4-41DB-97EA-CB0B9FD28E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F1D434-44F1-4EA2-8531-322176BA939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04.10.2023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D6EF88B-D0E6-456A-B901-BD245D52FA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D588E24-AC75-4971-9EC4-D8F847AA4E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C159-BE08-43B2-A16F-F2A003A414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61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.pn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47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E4C0B34-75D9-4144-AABA-B42450820CB4}"/>
              </a:ext>
            </a:extLst>
          </p:cNvPr>
          <p:cNvSpPr txBox="1"/>
          <p:nvPr/>
        </p:nvSpPr>
        <p:spPr>
          <a:xfrm>
            <a:off x="618257" y="2483198"/>
            <a:ext cx="109418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a typeface="Roboto Medium" panose="02000000000000000000" pitchFamily="2" charset="0"/>
                <a:cs typeface="Calibri" panose="020F0502020204030204" pitchFamily="34" charset="0"/>
              </a:rPr>
              <a:t>Методологическая основа </a:t>
            </a:r>
            <a:endParaRPr lang="ru-RU" sz="3600" b="1" dirty="0" smtClean="0">
              <a:solidFill>
                <a:schemeClr val="bg1"/>
              </a:solidFill>
              <a:ea typeface="Roboto Medium" panose="02000000000000000000" pitchFamily="2" charset="0"/>
              <a:cs typeface="Calibri" panose="020F0502020204030204" pitchFamily="34" charset="0"/>
            </a:endParaRP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ea typeface="Roboto Medium" panose="02000000000000000000" pitchFamily="2" charset="0"/>
                <a:cs typeface="Calibri" panose="020F0502020204030204" pitchFamily="34" charset="0"/>
              </a:rPr>
              <a:t>инициативного проекта </a:t>
            </a:r>
            <a:r>
              <a:rPr lang="ru-RU" sz="3600" b="1" dirty="0">
                <a:solidFill>
                  <a:schemeClr val="bg1"/>
                </a:solidFill>
                <a:ea typeface="Roboto Medium" panose="02000000000000000000" pitchFamily="2" charset="0"/>
                <a:cs typeface="Calibri" panose="020F0502020204030204" pitchFamily="34" charset="0"/>
              </a:rPr>
              <a:t>«Здоровье здоровых»: </a:t>
            </a:r>
            <a:endParaRPr lang="ru-RU" sz="3600" b="1" dirty="0" smtClean="0">
              <a:solidFill>
                <a:schemeClr val="bg1"/>
              </a:solidFill>
              <a:ea typeface="Roboto Medium" panose="02000000000000000000" pitchFamily="2" charset="0"/>
              <a:cs typeface="Calibri" panose="020F0502020204030204" pitchFamily="34" charset="0"/>
            </a:endParaRPr>
          </a:p>
          <a:p>
            <a:pPr algn="ctr"/>
            <a:r>
              <a:rPr lang="ru-RU" sz="3600" b="1" dirty="0" smtClean="0">
                <a:solidFill>
                  <a:schemeClr val="bg1"/>
                </a:solidFill>
                <a:ea typeface="Roboto Medium" panose="02000000000000000000" pitchFamily="2" charset="0"/>
                <a:cs typeface="Calibri" panose="020F0502020204030204" pitchFamily="34" charset="0"/>
              </a:rPr>
              <a:t>российская </a:t>
            </a:r>
            <a:r>
              <a:rPr lang="ru-RU" sz="3600" b="1" dirty="0">
                <a:solidFill>
                  <a:schemeClr val="bg1"/>
                </a:solidFill>
                <a:ea typeface="Roboto Medium" panose="02000000000000000000" pitchFamily="2" charset="0"/>
                <a:cs typeface="Calibri" panose="020F0502020204030204" pitchFamily="34" charset="0"/>
              </a:rPr>
              <a:t>модель превентивного персонализированного управления здоровьем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44BD964-7056-4878-A441-59102BF83BCE}"/>
              </a:ext>
            </a:extLst>
          </p:cNvPr>
          <p:cNvSpPr txBox="1"/>
          <p:nvPr/>
        </p:nvSpPr>
        <p:spPr>
          <a:xfrm>
            <a:off x="674908" y="4727854"/>
            <a:ext cx="1048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>
                <a:solidFill>
                  <a:schemeClr val="bg1"/>
                </a:solidFill>
                <a:latin typeface="Calibri" pitchFamily="34" charset="0"/>
                <a:ea typeface="Roboto Medium" panose="02000000000000000000" pitchFamily="2" charset="0"/>
                <a:cs typeface="Roboto Medium" panose="02000000000000000000" pitchFamily="2" charset="0"/>
              </a:rPr>
              <a:t>Мартюшев-</a:t>
            </a:r>
            <a:r>
              <a:rPr lang="ru-RU" sz="2800" dirty="0" err="1">
                <a:solidFill>
                  <a:schemeClr val="bg1"/>
                </a:solidFill>
                <a:latin typeface="Calibri" pitchFamily="34" charset="0"/>
                <a:ea typeface="Roboto Medium" panose="02000000000000000000" pitchFamily="2" charset="0"/>
                <a:cs typeface="Roboto Medium" panose="02000000000000000000" pitchFamily="2" charset="0"/>
              </a:rPr>
              <a:t>Поклад</a:t>
            </a:r>
            <a:r>
              <a:rPr lang="ru-RU" sz="2800" dirty="0">
                <a:solidFill>
                  <a:schemeClr val="bg1"/>
                </a:solidFill>
                <a:latin typeface="Calibri" pitchFamily="34" charset="0"/>
                <a:ea typeface="Roboto Medium" panose="02000000000000000000" pitchFamily="2" charset="0"/>
                <a:cs typeface="Roboto Medium" panose="02000000000000000000" pitchFamily="2" charset="0"/>
              </a:rPr>
              <a:t> А.В., Янкевич Д.С., Чудаков С.Ю., Разумов А.Н</a:t>
            </a:r>
            <a:r>
              <a:rPr lang="ru-RU" sz="2800" dirty="0" smtClean="0">
                <a:solidFill>
                  <a:schemeClr val="bg1"/>
                </a:solidFill>
                <a:latin typeface="Calibri" pitchFamily="34" charset="0"/>
                <a:ea typeface="Roboto Medium" panose="02000000000000000000" pitchFamily="2" charset="0"/>
                <a:cs typeface="Roboto Medium" panose="02000000000000000000" pitchFamily="2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44BD964-7056-4878-A441-59102BF83BCE}"/>
              </a:ext>
            </a:extLst>
          </p:cNvPr>
          <p:cNvSpPr txBox="1"/>
          <p:nvPr/>
        </p:nvSpPr>
        <p:spPr>
          <a:xfrm>
            <a:off x="431587" y="5412643"/>
            <a:ext cx="112945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>
                <a:solidFill>
                  <a:schemeClr val="bg1"/>
                </a:solidFill>
                <a:latin typeface="Calibri" pitchFamily="34" charset="0"/>
                <a:ea typeface="Roboto Medium" panose="02000000000000000000" pitchFamily="2" charset="0"/>
                <a:cs typeface="Roboto Medium" panose="02000000000000000000" pitchFamily="2" charset="0"/>
              </a:rPr>
              <a:t>Федеральный научно-клинический центр </a:t>
            </a:r>
            <a:r>
              <a:rPr lang="ru-RU" sz="2000" i="1" dirty="0">
                <a:solidFill>
                  <a:schemeClr val="bg1"/>
                </a:solidFill>
                <a:latin typeface="Calibri" pitchFamily="34" charset="0"/>
                <a:ea typeface="Roboto Medium" panose="02000000000000000000" pitchFamily="2" charset="0"/>
                <a:cs typeface="Roboto Medium" panose="02000000000000000000" pitchFamily="2" charset="0"/>
              </a:rPr>
              <a:t>реаниматологии и </a:t>
            </a:r>
            <a:r>
              <a:rPr lang="ru-RU" sz="2000" i="1" dirty="0" err="1">
                <a:solidFill>
                  <a:schemeClr val="bg1"/>
                </a:solidFill>
                <a:latin typeface="Calibri" pitchFamily="34" charset="0"/>
                <a:ea typeface="Roboto Medium" panose="02000000000000000000" pitchFamily="2" charset="0"/>
                <a:cs typeface="Roboto Medium" panose="02000000000000000000" pitchFamily="2" charset="0"/>
              </a:rPr>
              <a:t>реабилитологии</a:t>
            </a:r>
            <a:r>
              <a:rPr lang="ru-RU" sz="2000" i="1" dirty="0">
                <a:solidFill>
                  <a:schemeClr val="bg1"/>
                </a:solidFill>
                <a:latin typeface="Calibri" pitchFamily="34" charset="0"/>
                <a:ea typeface="Roboto Medium" panose="02000000000000000000" pitchFamily="2" charset="0"/>
                <a:cs typeface="Roboto Medium" panose="02000000000000000000" pitchFamily="2" charset="0"/>
              </a:rPr>
              <a:t> (ФНКЦ </a:t>
            </a:r>
            <a:r>
              <a:rPr lang="ru-RU" sz="2000" i="1" dirty="0" smtClean="0">
                <a:solidFill>
                  <a:schemeClr val="bg1"/>
                </a:solidFill>
                <a:latin typeface="Calibri" pitchFamily="34" charset="0"/>
                <a:ea typeface="Roboto Medium" panose="02000000000000000000" pitchFamily="2" charset="0"/>
                <a:cs typeface="Roboto Medium" panose="02000000000000000000" pitchFamily="2" charset="0"/>
              </a:rPr>
              <a:t>РР), Москва</a:t>
            </a:r>
          </a:p>
          <a:p>
            <a:pPr algn="ctr"/>
            <a:r>
              <a:rPr lang="ru-RU" sz="2000" i="1" dirty="0" smtClean="0">
                <a:solidFill>
                  <a:schemeClr val="bg1"/>
                </a:solidFill>
                <a:latin typeface="Calibri" pitchFamily="34" charset="0"/>
                <a:ea typeface="Roboto Medium" panose="02000000000000000000" pitchFamily="2" charset="0"/>
                <a:cs typeface="Roboto Medium" panose="02000000000000000000" pitchFamily="2" charset="0"/>
              </a:rPr>
              <a:t>Направление </a:t>
            </a:r>
            <a:r>
              <a:rPr lang="ru-RU" sz="2000" i="1" dirty="0">
                <a:solidFill>
                  <a:schemeClr val="bg1"/>
                </a:solidFill>
                <a:latin typeface="Calibri" pitchFamily="34" charset="0"/>
                <a:ea typeface="Roboto Medium" panose="02000000000000000000" pitchFamily="2" charset="0"/>
                <a:cs typeface="Roboto Medium" panose="02000000000000000000" pitchFamily="2" charset="0"/>
              </a:rPr>
              <a:t>«Превентивная медицина» </a:t>
            </a:r>
            <a:r>
              <a:rPr lang="ru-RU" sz="2000" i="1" dirty="0" err="1">
                <a:solidFill>
                  <a:schemeClr val="bg1"/>
                </a:solidFill>
                <a:latin typeface="Calibri" pitchFamily="34" charset="0"/>
                <a:ea typeface="Roboto Medium" panose="02000000000000000000" pitchFamily="2" charset="0"/>
                <a:cs typeface="Roboto Medium" panose="02000000000000000000" pitchFamily="2" charset="0"/>
              </a:rPr>
              <a:t>ХелсНет</a:t>
            </a:r>
            <a:r>
              <a:rPr lang="ru-RU" sz="2000" i="1" dirty="0">
                <a:solidFill>
                  <a:schemeClr val="bg1"/>
                </a:solidFill>
                <a:latin typeface="Calibri" pitchFamily="34" charset="0"/>
                <a:ea typeface="Roboto Medium" panose="02000000000000000000" pitchFamily="2" charset="0"/>
                <a:cs typeface="Roboto Medium" panose="02000000000000000000" pitchFamily="2" charset="0"/>
              </a:rPr>
              <a:t> Национальной технологической </a:t>
            </a:r>
            <a:r>
              <a:rPr lang="ru-RU" sz="2000" i="1" dirty="0" smtClean="0">
                <a:solidFill>
                  <a:schemeClr val="bg1"/>
                </a:solidFill>
                <a:latin typeface="Calibri" pitchFamily="34" charset="0"/>
                <a:ea typeface="Roboto Medium" panose="02000000000000000000" pitchFamily="2" charset="0"/>
                <a:cs typeface="Roboto Medium" panose="02000000000000000000" pitchFamily="2" charset="0"/>
              </a:rPr>
              <a:t>инициативы</a:t>
            </a:r>
          </a:p>
          <a:p>
            <a:pPr algn="ctr"/>
            <a:r>
              <a:rPr lang="ru-RU" sz="2000" i="1" dirty="0" smtClean="0">
                <a:solidFill>
                  <a:schemeClr val="bg1"/>
                </a:solidFill>
                <a:latin typeface="Calibri" pitchFamily="34" charset="0"/>
                <a:ea typeface="Roboto Medium" panose="02000000000000000000" pitchFamily="2" charset="0"/>
                <a:cs typeface="Roboto Medium" panose="02000000000000000000" pitchFamily="2" charset="0"/>
              </a:rPr>
              <a:t>Национальная курортная </a:t>
            </a:r>
            <a:r>
              <a:rPr lang="ru-RU" sz="2000" i="1" dirty="0" smtClean="0">
                <a:solidFill>
                  <a:schemeClr val="bg1"/>
                </a:solidFill>
                <a:latin typeface="Calibri" pitchFamily="34" charset="0"/>
                <a:ea typeface="Roboto Medium" panose="02000000000000000000" pitchFamily="2" charset="0"/>
                <a:cs typeface="Roboto Medium" panose="02000000000000000000" pitchFamily="2" charset="0"/>
              </a:rPr>
              <a:t>ассоциация (НКА</a:t>
            </a:r>
            <a:r>
              <a:rPr lang="ru-RU" sz="2000" i="1" smtClean="0">
                <a:solidFill>
                  <a:schemeClr val="bg1"/>
                </a:solidFill>
                <a:latin typeface="Calibri" pitchFamily="34" charset="0"/>
                <a:ea typeface="Roboto Medium" panose="02000000000000000000" pitchFamily="2" charset="0"/>
                <a:cs typeface="Roboto Medium" panose="02000000000000000000" pitchFamily="2" charset="0"/>
              </a:rPr>
              <a:t>), Москва</a:t>
            </a:r>
            <a:endParaRPr lang="ru-RU" sz="2000" i="1" dirty="0">
              <a:solidFill>
                <a:schemeClr val="bg1"/>
              </a:solidFill>
              <a:latin typeface="Calibri" pitchFamily="34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44BD964-7056-4878-A441-59102BF83BCE}"/>
              </a:ext>
            </a:extLst>
          </p:cNvPr>
          <p:cNvSpPr txBox="1"/>
          <p:nvPr/>
        </p:nvSpPr>
        <p:spPr>
          <a:xfrm>
            <a:off x="719857" y="70218"/>
            <a:ext cx="10711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bg1"/>
                </a:solidFill>
                <a:latin typeface="Calibri" pitchFamily="34" charset="0"/>
                <a:ea typeface="Roboto Medium" panose="02000000000000000000" pitchFamily="2" charset="0"/>
                <a:cs typeface="Roboto Medium" panose="02000000000000000000" pitchFamily="2" charset="0"/>
              </a:rPr>
              <a:t>ХI ПЕТЕРБУРГСКИЙ МЕЖДУНАРОДНЫЙ ФОРУМ ЗДОРОВЬЯ, </a:t>
            </a:r>
            <a:r>
              <a:rPr lang="ru-RU" sz="2000" i="1" dirty="0" smtClean="0">
                <a:solidFill>
                  <a:schemeClr val="bg1"/>
                </a:solidFill>
                <a:latin typeface="Calibri" pitchFamily="34" charset="0"/>
                <a:ea typeface="Roboto Medium" panose="02000000000000000000" pitchFamily="2" charset="0"/>
                <a:cs typeface="Roboto Medium" panose="02000000000000000000" pitchFamily="2" charset="0"/>
              </a:rPr>
              <a:t>4-6.10.2023</a:t>
            </a:r>
            <a:endParaRPr lang="ru-RU" sz="2400" i="1" dirty="0">
              <a:solidFill>
                <a:schemeClr val="bg1"/>
              </a:solidFill>
              <a:latin typeface="Calibri" pitchFamily="34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52" y="650851"/>
            <a:ext cx="1725248" cy="1740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Image 2" descr="Image 2">
            <a:extLst>
              <a:ext uri="{FF2B5EF4-FFF2-40B4-BE49-F238E27FC236}">
                <a16:creationId xmlns:a16="http://schemas.microsoft.com/office/drawing/2014/main" xmlns="" id="{533C4A60-3E95-05E2-2E53-46E0CA5DEE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9844" y="633483"/>
            <a:ext cx="3218519" cy="15448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Объект 6" descr="Объект 6">
            <a:extLst>
              <a:ext uri="{FF2B5EF4-FFF2-40B4-BE49-F238E27FC236}">
                <a16:creationId xmlns:a16="http://schemas.microsoft.com/office/drawing/2014/main" xmlns="" id="{D444A6C9-09DC-FEBC-F153-2BAC379ADC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1535" y="650851"/>
            <a:ext cx="1668385" cy="171487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4237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47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1FA8FE91-27F8-4DD5-9AE7-68684B7B0443}"/>
              </a:ext>
            </a:extLst>
          </p:cNvPr>
          <p:cNvSpPr txBox="1"/>
          <p:nvPr/>
        </p:nvSpPr>
        <p:spPr>
          <a:xfrm>
            <a:off x="206479" y="40416"/>
            <a:ext cx="11750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8DC63F"/>
                </a:solidFill>
                <a:ea typeface="Roboto Medium" panose="02000000000000000000" pitchFamily="2" charset="0"/>
                <a:cs typeface="Calibri" panose="020F0502020204030204" pitchFamily="34" charset="0"/>
              </a:rPr>
              <a:t>Экспозом: </a:t>
            </a:r>
            <a:r>
              <a:rPr lang="ru-RU" sz="2800" dirty="0" smtClean="0">
                <a:solidFill>
                  <a:srgbClr val="8DC63F"/>
                </a:solidFill>
                <a:ea typeface="Roboto Medium" panose="02000000000000000000" pitchFamily="2" charset="0"/>
                <a:cs typeface="Calibri" panose="020F0502020204030204" pitchFamily="34" charset="0"/>
              </a:rPr>
              <a:t>сумма факторов, определяющих состояние здоровья</a:t>
            </a:r>
            <a:endParaRPr lang="ru-RU" sz="2800" dirty="0">
              <a:solidFill>
                <a:srgbClr val="8DC63F"/>
              </a:solidFill>
              <a:ea typeface="Roboto Medium" panose="02000000000000000000" pitchFamily="2" charset="0"/>
              <a:cs typeface="Calibri" panose="020F050202020403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7" y="699541"/>
            <a:ext cx="5942803" cy="5942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388496" y="742294"/>
            <a:ext cx="5612685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</a:rPr>
              <a:t>1. Общий внешний</a:t>
            </a:r>
          </a:p>
          <a:p>
            <a:r>
              <a:rPr lang="ru-RU" sz="2000" dirty="0" smtClean="0">
                <a:solidFill>
                  <a:prstClr val="white"/>
                </a:solidFill>
              </a:rPr>
              <a:t>Социально-экономические, климатические, экологические и т.п. общие факторы</a:t>
            </a:r>
          </a:p>
          <a:p>
            <a:r>
              <a:rPr lang="ru-RU" sz="2000" dirty="0" smtClean="0">
                <a:solidFill>
                  <a:prstClr val="white"/>
                </a:solidFill>
              </a:rPr>
              <a:t>(= роль «государства»)</a:t>
            </a:r>
            <a:endParaRPr lang="ru-RU" sz="2000" dirty="0">
              <a:solidFill>
                <a:prstClr val="white"/>
              </a:solidFill>
            </a:endParaRPr>
          </a:p>
          <a:p>
            <a:endParaRPr lang="ru-RU" sz="2000" dirty="0" smtClean="0">
              <a:solidFill>
                <a:prstClr val="white"/>
              </a:solidFill>
            </a:endParaRPr>
          </a:p>
          <a:p>
            <a:r>
              <a:rPr lang="ru-RU" sz="2800" dirty="0" smtClean="0">
                <a:solidFill>
                  <a:srgbClr val="FFFF00"/>
                </a:solidFill>
              </a:rPr>
              <a:t>2. Специфический внешний</a:t>
            </a:r>
          </a:p>
          <a:p>
            <a:r>
              <a:rPr lang="ru-RU" sz="2000" dirty="0" smtClean="0">
                <a:solidFill>
                  <a:prstClr val="white"/>
                </a:solidFill>
              </a:rPr>
              <a:t>Образ жизни (в </a:t>
            </a:r>
            <a:r>
              <a:rPr lang="ru-RU" sz="2000" dirty="0" err="1" smtClean="0">
                <a:solidFill>
                  <a:prstClr val="white"/>
                </a:solidFill>
              </a:rPr>
              <a:t>т.ч</a:t>
            </a:r>
            <a:r>
              <a:rPr lang="ru-RU" sz="2000" dirty="0" smtClean="0">
                <a:solidFill>
                  <a:prstClr val="white"/>
                </a:solidFill>
              </a:rPr>
              <a:t>. питание), токсины, профессиональные </a:t>
            </a:r>
            <a:r>
              <a:rPr lang="ru-RU" sz="2000" dirty="0">
                <a:solidFill>
                  <a:prstClr val="white"/>
                </a:solidFill>
              </a:rPr>
              <a:t>вредности (в </a:t>
            </a:r>
            <a:r>
              <a:rPr lang="ru-RU" sz="2000" dirty="0" err="1">
                <a:solidFill>
                  <a:prstClr val="white"/>
                </a:solidFill>
              </a:rPr>
              <a:t>т.ч</a:t>
            </a:r>
            <a:r>
              <a:rPr lang="ru-RU" sz="2000" dirty="0">
                <a:solidFill>
                  <a:prstClr val="white"/>
                </a:solidFill>
              </a:rPr>
              <a:t>. роль работодателя), </a:t>
            </a:r>
            <a:r>
              <a:rPr lang="ru-RU" sz="2000" dirty="0" smtClean="0">
                <a:solidFill>
                  <a:prstClr val="white"/>
                </a:solidFill>
              </a:rPr>
              <a:t>стресс, медицинские вмешательства </a:t>
            </a:r>
          </a:p>
          <a:p>
            <a:r>
              <a:rPr lang="ru-RU" sz="2000" dirty="0" smtClean="0">
                <a:solidFill>
                  <a:prstClr val="white"/>
                </a:solidFill>
              </a:rPr>
              <a:t>и т.п. индивидуальные факторы</a:t>
            </a:r>
            <a:endParaRPr lang="ru-RU" sz="2000" dirty="0">
              <a:solidFill>
                <a:prstClr val="white"/>
              </a:solidFill>
            </a:endParaRPr>
          </a:p>
          <a:p>
            <a:r>
              <a:rPr lang="ru-RU" sz="2800" dirty="0" smtClean="0">
                <a:solidFill>
                  <a:srgbClr val="FFFF00"/>
                </a:solidFill>
              </a:rPr>
              <a:t>3. Внутренний</a:t>
            </a:r>
          </a:p>
          <a:p>
            <a:r>
              <a:rPr lang="ru-RU" sz="2000" dirty="0" smtClean="0">
                <a:solidFill>
                  <a:prstClr val="white"/>
                </a:solidFill>
              </a:rPr>
              <a:t>Эпигеном, метаболом, микробиом, окислительный стресс и т.п. (=следствие факторов внешнего </a:t>
            </a:r>
            <a:r>
              <a:rPr lang="ru-RU" sz="2000" dirty="0" err="1" smtClean="0">
                <a:solidFill>
                  <a:prstClr val="white"/>
                </a:solidFill>
              </a:rPr>
              <a:t>экспозома</a:t>
            </a:r>
            <a:r>
              <a:rPr lang="ru-RU" sz="2000" dirty="0" smtClean="0">
                <a:solidFill>
                  <a:prstClr val="white"/>
                </a:solidFill>
              </a:rPr>
              <a:t> + наследственности)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4572000" y="1092200"/>
            <a:ext cx="1816497" cy="5207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4419600" y="2607274"/>
            <a:ext cx="1968897" cy="60582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 flipV="1">
            <a:off x="3429001" y="3860801"/>
            <a:ext cx="3060699" cy="74929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8889153" y="6120234"/>
            <a:ext cx="3112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FFFF00"/>
                </a:solidFill>
              </a:rPr>
              <a:t>(</a:t>
            </a:r>
            <a:r>
              <a:rPr lang="en-GB" i="1" dirty="0">
                <a:solidFill>
                  <a:srgbClr val="FFFF00"/>
                </a:solidFill>
              </a:rPr>
              <a:t>Christopher </a:t>
            </a:r>
            <a:r>
              <a:rPr lang="en-GB" i="1" dirty="0" smtClean="0">
                <a:solidFill>
                  <a:srgbClr val="FFFF00"/>
                </a:solidFill>
              </a:rPr>
              <a:t>Wild</a:t>
            </a:r>
            <a:r>
              <a:rPr lang="ru-RU" i="1" dirty="0" smtClean="0">
                <a:solidFill>
                  <a:srgbClr val="FFFF00"/>
                </a:solidFill>
              </a:rPr>
              <a:t>, </a:t>
            </a:r>
            <a:r>
              <a:rPr lang="en-US" i="1" dirty="0" smtClean="0">
                <a:solidFill>
                  <a:srgbClr val="FFFF00"/>
                </a:solidFill>
              </a:rPr>
              <a:t>2005</a:t>
            </a:r>
            <a:r>
              <a:rPr lang="ru-RU" i="1" dirty="0" smtClean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145197" y="1564917"/>
            <a:ext cx="1739266" cy="33243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black"/>
                </a:solidFill>
              </a:rPr>
              <a:t>ЭКСПОЗОМ</a:t>
            </a:r>
          </a:p>
        </p:txBody>
      </p:sp>
    </p:spTree>
    <p:extLst>
      <p:ext uri="{BB962C8B-B14F-4D97-AF65-F5344CB8AC3E}">
        <p14:creationId xmlns:p14="http://schemas.microsoft.com/office/powerpoint/2010/main" val="56875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47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1FA8FE91-27F8-4DD5-9AE7-68684B7B0443}"/>
              </a:ext>
            </a:extLst>
          </p:cNvPr>
          <p:cNvSpPr txBox="1"/>
          <p:nvPr/>
        </p:nvSpPr>
        <p:spPr>
          <a:xfrm>
            <a:off x="206479" y="129316"/>
            <a:ext cx="11750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rgbClr val="8DC63F"/>
                </a:solidFill>
                <a:ea typeface="Roboto Medium" panose="02000000000000000000" pitchFamily="2" charset="0"/>
                <a:cs typeface="Calibri" panose="020F0502020204030204" pitchFamily="34" charset="0"/>
              </a:rPr>
              <a:t>Отличия </a:t>
            </a:r>
            <a:r>
              <a:rPr lang="ru-RU" sz="2800" dirty="0" smtClean="0">
                <a:solidFill>
                  <a:srgbClr val="8DC63F"/>
                </a:solidFill>
                <a:ea typeface="Roboto Medium" panose="02000000000000000000" pitchFamily="2" charset="0"/>
                <a:cs typeface="Calibri" panose="020F0502020204030204" pitchFamily="34" charset="0"/>
              </a:rPr>
              <a:t>предлагаемой «российской</a:t>
            </a:r>
            <a:r>
              <a:rPr lang="ru-RU" sz="2800" dirty="0" smtClean="0">
                <a:solidFill>
                  <a:srgbClr val="8DC63F"/>
                </a:solidFill>
                <a:ea typeface="Roboto Medium" panose="02000000000000000000" pitchFamily="2" charset="0"/>
                <a:cs typeface="Calibri" panose="020F0502020204030204" pitchFamily="34" charset="0"/>
              </a:rPr>
              <a:t>» превентивной модели</a:t>
            </a:r>
            <a:endParaRPr lang="ru-RU" sz="2800" dirty="0">
              <a:solidFill>
                <a:srgbClr val="8DC63F"/>
              </a:solidFill>
              <a:ea typeface="Roboto Medium" panose="02000000000000000000" pitchFamily="2" charset="0"/>
              <a:cs typeface="Calibri" panose="020F050202020403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B72A04C-294E-4164-928E-26BE77A387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3"/>
          <a:stretch/>
        </p:blipFill>
        <p:spPr>
          <a:xfrm>
            <a:off x="8201794" y="845592"/>
            <a:ext cx="3853110" cy="4829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5F615BC-E3C2-4882-9828-D4BCDB11D1CA}"/>
              </a:ext>
            </a:extLst>
          </p:cNvPr>
          <p:cNvSpPr txBox="1"/>
          <p:nvPr/>
        </p:nvSpPr>
        <p:spPr>
          <a:xfrm>
            <a:off x="251518" y="779285"/>
            <a:ext cx="7470081" cy="5878530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marL="266700" indent="-266700"/>
            <a:r>
              <a:rPr lang="ru-RU" sz="2200" dirty="0">
                <a:solidFill>
                  <a:schemeClr val="bg1"/>
                </a:solidFill>
              </a:rPr>
              <a:t>1. Цель – </a:t>
            </a:r>
            <a:r>
              <a:rPr lang="ru-RU" sz="2200" dirty="0">
                <a:solidFill>
                  <a:srgbClr val="FFFF00"/>
                </a:solidFill>
              </a:rPr>
              <a:t>массовое внедрение </a:t>
            </a:r>
            <a:r>
              <a:rPr lang="ru-RU" sz="2200" dirty="0">
                <a:solidFill>
                  <a:schemeClr val="bg1"/>
                </a:solidFill>
              </a:rPr>
              <a:t>превентивной </a:t>
            </a:r>
            <a:r>
              <a:rPr lang="ru-RU" sz="2200" dirty="0" err="1">
                <a:solidFill>
                  <a:schemeClr val="bg1"/>
                </a:solidFill>
              </a:rPr>
              <a:t>персоноцентрированной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smtClean="0">
                <a:solidFill>
                  <a:schemeClr val="bg1"/>
                </a:solidFill>
              </a:rPr>
              <a:t>модели управления здоровьем</a:t>
            </a:r>
            <a:endParaRPr lang="ru-RU" sz="2200" dirty="0">
              <a:solidFill>
                <a:schemeClr val="bg1"/>
              </a:solidFill>
            </a:endParaRPr>
          </a:p>
          <a:p>
            <a:pPr marL="266700" indent="-266700"/>
            <a:endParaRPr lang="ru-RU" sz="2200" dirty="0">
              <a:solidFill>
                <a:schemeClr val="bg1"/>
              </a:solidFill>
            </a:endParaRPr>
          </a:p>
          <a:p>
            <a:pPr marL="266700" indent="-266700"/>
            <a:r>
              <a:rPr lang="ru-RU" sz="2200" dirty="0">
                <a:solidFill>
                  <a:schemeClr val="bg1"/>
                </a:solidFill>
              </a:rPr>
              <a:t>2. </a:t>
            </a:r>
            <a:r>
              <a:rPr lang="ru-RU" sz="2200" dirty="0">
                <a:solidFill>
                  <a:srgbClr val="FFFF00"/>
                </a:solidFill>
              </a:rPr>
              <a:t>Автоматизация </a:t>
            </a:r>
            <a:r>
              <a:rPr lang="ru-RU" sz="2200" dirty="0">
                <a:solidFill>
                  <a:schemeClr val="bg1"/>
                </a:solidFill>
              </a:rPr>
              <a:t>ключевых этапов работы (опросники, СППР пациента) → снижение себестоимости в 10-20 </a:t>
            </a:r>
            <a:r>
              <a:rPr lang="ru-RU" sz="2200" dirty="0" smtClean="0">
                <a:solidFill>
                  <a:schemeClr val="bg1"/>
                </a:solidFill>
              </a:rPr>
              <a:t>раз (создано мобильное приложение)</a:t>
            </a:r>
            <a:endParaRPr lang="ru-RU" sz="2200" dirty="0">
              <a:solidFill>
                <a:schemeClr val="bg1"/>
              </a:solidFill>
            </a:endParaRPr>
          </a:p>
          <a:p>
            <a:pPr marL="266700" indent="-266700"/>
            <a:endParaRPr lang="ru-RU" sz="2200" dirty="0">
              <a:solidFill>
                <a:schemeClr val="bg1"/>
              </a:solidFill>
            </a:endParaRPr>
          </a:p>
          <a:p>
            <a:pPr marL="266700" indent="-266700"/>
            <a:r>
              <a:rPr lang="ru-RU" sz="2200" dirty="0">
                <a:solidFill>
                  <a:schemeClr val="bg1"/>
                </a:solidFill>
              </a:rPr>
              <a:t>3. Создание благоприятной информационной и правовой </a:t>
            </a:r>
            <a:r>
              <a:rPr lang="ru-RU" sz="2200" dirty="0" smtClean="0">
                <a:solidFill>
                  <a:schemeClr val="bg1"/>
                </a:solidFill>
              </a:rPr>
              <a:t>среды </a:t>
            </a:r>
            <a:endParaRPr lang="ru-RU" sz="2200" dirty="0">
              <a:solidFill>
                <a:schemeClr val="bg1"/>
              </a:solidFill>
            </a:endParaRPr>
          </a:p>
          <a:p>
            <a:pPr marL="266700" indent="-266700"/>
            <a:endParaRPr lang="ru-RU" sz="2200" dirty="0">
              <a:solidFill>
                <a:schemeClr val="bg1"/>
              </a:solidFill>
            </a:endParaRPr>
          </a:p>
          <a:p>
            <a:pPr marL="266700" indent="-266700"/>
            <a:r>
              <a:rPr lang="ru-RU" sz="2200" dirty="0">
                <a:solidFill>
                  <a:schemeClr val="bg1"/>
                </a:solidFill>
              </a:rPr>
              <a:t>4. </a:t>
            </a:r>
            <a:r>
              <a:rPr lang="ru-RU" sz="2200" dirty="0">
                <a:solidFill>
                  <a:srgbClr val="FFFF00"/>
                </a:solidFill>
              </a:rPr>
              <a:t>Согласование </a:t>
            </a:r>
            <a:r>
              <a:rPr lang="ru-RU" sz="2200" dirty="0">
                <a:solidFill>
                  <a:schemeClr val="bg1"/>
                </a:solidFill>
              </a:rPr>
              <a:t>интересов и действий всех субъектов управления </a:t>
            </a:r>
            <a:r>
              <a:rPr lang="ru-RU" sz="2200" dirty="0" smtClean="0">
                <a:solidFill>
                  <a:schemeClr val="bg1"/>
                </a:solidFill>
              </a:rPr>
              <a:t>здоровьем (через выявление проблем и потребностей)</a:t>
            </a:r>
            <a:endParaRPr lang="ru-RU" sz="2200" dirty="0">
              <a:solidFill>
                <a:schemeClr val="bg1"/>
              </a:solidFill>
            </a:endParaRPr>
          </a:p>
          <a:p>
            <a:pPr marL="266700" indent="-266700"/>
            <a:endParaRPr lang="ru-RU" sz="2200" dirty="0">
              <a:solidFill>
                <a:schemeClr val="bg1"/>
              </a:solidFill>
            </a:endParaRPr>
          </a:p>
          <a:p>
            <a:pPr marL="266700" indent="-266700"/>
            <a:r>
              <a:rPr lang="ru-RU" sz="2200" dirty="0">
                <a:solidFill>
                  <a:schemeClr val="bg1"/>
                </a:solidFill>
              </a:rPr>
              <a:t>5. Выход на граждан через </a:t>
            </a:r>
            <a:r>
              <a:rPr lang="ru-RU" sz="2200" dirty="0" smtClean="0">
                <a:solidFill>
                  <a:schemeClr val="bg1"/>
                </a:solidFill>
              </a:rPr>
              <a:t>организованные коллективы, медицинские </a:t>
            </a:r>
            <a:r>
              <a:rPr lang="ru-RU" sz="2200" dirty="0" smtClean="0">
                <a:solidFill>
                  <a:schemeClr val="bg1"/>
                </a:solidFill>
              </a:rPr>
              <a:t>организации</a:t>
            </a:r>
            <a:endParaRPr lang="ru-RU" sz="2200" dirty="0" smtClean="0">
              <a:solidFill>
                <a:schemeClr val="bg1"/>
              </a:solidFill>
            </a:endParaRPr>
          </a:p>
          <a:p>
            <a:pPr marL="266700" indent="-266700" algn="ctr"/>
            <a:r>
              <a:rPr lang="ru-RU" sz="2200" b="1" dirty="0">
                <a:solidFill>
                  <a:srgbClr val="8DC63F"/>
                </a:solidFill>
              </a:rPr>
              <a:t>=</a:t>
            </a:r>
            <a:r>
              <a:rPr lang="en-US" sz="2200" b="1" dirty="0">
                <a:solidFill>
                  <a:srgbClr val="8DC63F"/>
                </a:solidFill>
              </a:rPr>
              <a:t>&gt;</a:t>
            </a:r>
            <a:r>
              <a:rPr lang="ru-RU" sz="2200" b="1" dirty="0">
                <a:solidFill>
                  <a:srgbClr val="8DC63F"/>
                </a:solidFill>
              </a:rPr>
              <a:t> </a:t>
            </a:r>
            <a:r>
              <a:rPr lang="ru-RU" sz="2200" b="1" dirty="0" smtClean="0">
                <a:solidFill>
                  <a:srgbClr val="8DC63F"/>
                </a:solidFill>
              </a:rPr>
              <a:t>Низкая себестоимость, масштабирование</a:t>
            </a:r>
            <a:endParaRPr lang="ru-RU" sz="2200" dirty="0">
              <a:solidFill>
                <a:srgbClr val="8DC6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58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47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1FA8FE91-27F8-4DD5-9AE7-68684B7B0443}"/>
              </a:ext>
            </a:extLst>
          </p:cNvPr>
          <p:cNvSpPr txBox="1"/>
          <p:nvPr/>
        </p:nvSpPr>
        <p:spPr>
          <a:xfrm>
            <a:off x="206479" y="129316"/>
            <a:ext cx="11750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8DC63F"/>
                </a:solidFill>
                <a:ea typeface="Roboto Medium" panose="02000000000000000000" pitchFamily="2" charset="0"/>
                <a:cs typeface="Calibri" panose="020F0502020204030204" pitchFamily="34" charset="0"/>
              </a:rPr>
              <a:t>Условия успешной реализации </a:t>
            </a:r>
            <a:r>
              <a:rPr lang="ru-RU" sz="2800" dirty="0" smtClean="0">
                <a:solidFill>
                  <a:srgbClr val="8DC63F"/>
                </a:solidFill>
                <a:ea typeface="Roboto Medium" panose="02000000000000000000" pitchFamily="2" charset="0"/>
                <a:cs typeface="Calibri" panose="020F0502020204030204" pitchFamily="34" charset="0"/>
              </a:rPr>
              <a:t>проекта: уровень региона</a:t>
            </a:r>
            <a:endParaRPr lang="ru-RU" sz="2800" dirty="0">
              <a:solidFill>
                <a:srgbClr val="8DC63F"/>
              </a:solidFill>
              <a:ea typeface="Roboto Medium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5F615BC-E3C2-4882-9828-D4BCDB11D1CA}"/>
              </a:ext>
            </a:extLst>
          </p:cNvPr>
          <p:cNvSpPr txBox="1"/>
          <p:nvPr/>
        </p:nvSpPr>
        <p:spPr>
          <a:xfrm>
            <a:off x="251518" y="880885"/>
            <a:ext cx="11483282" cy="5293755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marL="266700" indent="-266700">
              <a:spcAft>
                <a:spcPts val="1200"/>
              </a:spcAft>
            </a:pPr>
            <a:r>
              <a:rPr lang="ru-RU" sz="2200" dirty="0">
                <a:solidFill>
                  <a:schemeClr val="bg1"/>
                </a:solidFill>
              </a:rPr>
              <a:t>- </a:t>
            </a:r>
            <a:r>
              <a:rPr lang="ru-RU" sz="2200" dirty="0" smtClean="0">
                <a:solidFill>
                  <a:srgbClr val="8DC63F"/>
                </a:solidFill>
              </a:rPr>
              <a:t>Методология</a:t>
            </a:r>
            <a:r>
              <a:rPr lang="ru-RU" sz="2200" dirty="0" smtClean="0">
                <a:solidFill>
                  <a:schemeClr val="bg1"/>
                </a:solidFill>
              </a:rPr>
              <a:t>: </a:t>
            </a:r>
            <a:r>
              <a:rPr lang="ru-RU" sz="2200" dirty="0" err="1">
                <a:solidFill>
                  <a:schemeClr val="bg1"/>
                </a:solidFill>
              </a:rPr>
              <a:t>биопсихосоциальная</a:t>
            </a:r>
            <a:r>
              <a:rPr lang="ru-RU" sz="2200" dirty="0">
                <a:solidFill>
                  <a:schemeClr val="bg1"/>
                </a:solidFill>
              </a:rPr>
              <a:t> превентивная </a:t>
            </a:r>
            <a:r>
              <a:rPr lang="ru-RU" sz="2200" dirty="0" err="1">
                <a:solidFill>
                  <a:schemeClr val="bg1"/>
                </a:solidFill>
              </a:rPr>
              <a:t>персоноцентрированная</a:t>
            </a:r>
            <a:r>
              <a:rPr lang="ru-RU" sz="2200" dirty="0">
                <a:solidFill>
                  <a:schemeClr val="bg1"/>
                </a:solidFill>
              </a:rPr>
              <a:t> </a:t>
            </a:r>
            <a:r>
              <a:rPr lang="ru-RU" sz="2200" dirty="0" smtClean="0">
                <a:solidFill>
                  <a:schemeClr val="bg1"/>
                </a:solidFill>
              </a:rPr>
              <a:t>модель </a:t>
            </a:r>
            <a:r>
              <a:rPr lang="ru-RU" sz="2200" dirty="0" smtClean="0">
                <a:solidFill>
                  <a:schemeClr val="bg1"/>
                </a:solidFill>
              </a:rPr>
              <a:t>(она </a:t>
            </a:r>
            <a:r>
              <a:rPr lang="ru-RU" sz="2200" dirty="0">
                <a:solidFill>
                  <a:schemeClr val="bg1"/>
                </a:solidFill>
              </a:rPr>
              <a:t>объемлет </a:t>
            </a:r>
            <a:r>
              <a:rPr lang="ru-RU" sz="2200" dirty="0" smtClean="0">
                <a:solidFill>
                  <a:schemeClr val="bg1"/>
                </a:solidFill>
              </a:rPr>
              <a:t>диагноз-центрированную модель и имеет </a:t>
            </a:r>
            <a:r>
              <a:rPr lang="ru-RU" sz="2200" dirty="0" smtClean="0">
                <a:solidFill>
                  <a:schemeClr val="bg1"/>
                </a:solidFill>
              </a:rPr>
              <a:t>дополнительные возможности)</a:t>
            </a:r>
            <a:endParaRPr lang="ru-RU" sz="2200" dirty="0">
              <a:solidFill>
                <a:schemeClr val="bg1"/>
              </a:solidFill>
            </a:endParaRPr>
          </a:p>
          <a:p>
            <a:pPr marL="266700" indent="-266700">
              <a:spcAft>
                <a:spcPts val="1200"/>
              </a:spcAft>
            </a:pPr>
            <a:r>
              <a:rPr lang="ru-RU" sz="2200" dirty="0">
                <a:solidFill>
                  <a:schemeClr val="bg1"/>
                </a:solidFill>
              </a:rPr>
              <a:t>- </a:t>
            </a:r>
            <a:r>
              <a:rPr lang="ru-RU" sz="2200" dirty="0" smtClean="0">
                <a:solidFill>
                  <a:schemeClr val="bg1"/>
                </a:solidFill>
              </a:rPr>
              <a:t>Наличие </a:t>
            </a:r>
            <a:r>
              <a:rPr lang="ru-RU" sz="2200" dirty="0">
                <a:solidFill>
                  <a:schemeClr val="bg1"/>
                </a:solidFill>
              </a:rPr>
              <a:t>доступной </a:t>
            </a:r>
            <a:r>
              <a:rPr lang="ru-RU" sz="2200" dirty="0">
                <a:solidFill>
                  <a:srgbClr val="8DC63F"/>
                </a:solidFill>
              </a:rPr>
              <a:t>цифровой </a:t>
            </a:r>
            <a:r>
              <a:rPr lang="ru-RU" sz="2200" dirty="0" smtClean="0">
                <a:solidFill>
                  <a:srgbClr val="8DC63F"/>
                </a:solidFill>
              </a:rPr>
              <a:t>среды </a:t>
            </a:r>
            <a:r>
              <a:rPr lang="ru-RU" sz="2200" dirty="0" smtClean="0">
                <a:solidFill>
                  <a:schemeClr val="bg1"/>
                </a:solidFill>
              </a:rPr>
              <a:t>(общедоступное мобильное приложение-СППР)</a:t>
            </a:r>
            <a:endParaRPr lang="ru-RU" sz="2200" dirty="0">
              <a:solidFill>
                <a:schemeClr val="bg1"/>
              </a:solidFill>
            </a:endParaRPr>
          </a:p>
          <a:p>
            <a:pPr marL="266700" indent="-266700">
              <a:spcAft>
                <a:spcPts val="1200"/>
              </a:spcAft>
            </a:pPr>
            <a:r>
              <a:rPr lang="ru-RU" sz="2200" dirty="0">
                <a:solidFill>
                  <a:schemeClr val="bg1"/>
                </a:solidFill>
              </a:rPr>
              <a:t>- </a:t>
            </a:r>
            <a:r>
              <a:rPr lang="ru-RU" sz="2200" dirty="0" smtClean="0">
                <a:solidFill>
                  <a:schemeClr val="bg1"/>
                </a:solidFill>
              </a:rPr>
              <a:t>Подготовка </a:t>
            </a:r>
            <a:r>
              <a:rPr lang="ru-RU" sz="2200" b="1" dirty="0">
                <a:solidFill>
                  <a:srgbClr val="8DC63F"/>
                </a:solidFill>
              </a:rPr>
              <a:t>кадров</a:t>
            </a:r>
            <a:r>
              <a:rPr lang="ru-RU" sz="2200" dirty="0">
                <a:solidFill>
                  <a:schemeClr val="bg1"/>
                </a:solidFill>
              </a:rPr>
              <a:t> (самый длительный и трудоёмкий процесс) – разработан учебный курс, он будет доступен для максимально широкого круга специалистов всех помогающих </a:t>
            </a:r>
            <a:r>
              <a:rPr lang="ru-RU" sz="2200" dirty="0" smtClean="0">
                <a:solidFill>
                  <a:schemeClr val="bg1"/>
                </a:solidFill>
              </a:rPr>
              <a:t>профессий (междисциплинарный подход)</a:t>
            </a:r>
            <a:endParaRPr lang="ru-RU" sz="2200" dirty="0">
              <a:solidFill>
                <a:schemeClr val="bg1"/>
              </a:solidFill>
            </a:endParaRPr>
          </a:p>
          <a:p>
            <a:pPr marL="266700" indent="-266700">
              <a:spcAft>
                <a:spcPts val="1200"/>
              </a:spcAft>
            </a:pPr>
            <a:r>
              <a:rPr lang="ru-RU" sz="2200" dirty="0">
                <a:solidFill>
                  <a:schemeClr val="bg1"/>
                </a:solidFill>
              </a:rPr>
              <a:t>- </a:t>
            </a:r>
            <a:r>
              <a:rPr lang="ru-RU" sz="2200" dirty="0" smtClean="0">
                <a:solidFill>
                  <a:srgbClr val="8DC63F"/>
                </a:solidFill>
              </a:rPr>
              <a:t>Политическая </a:t>
            </a:r>
            <a:r>
              <a:rPr lang="ru-RU" sz="2200" dirty="0">
                <a:solidFill>
                  <a:srgbClr val="8DC63F"/>
                </a:solidFill>
              </a:rPr>
              <a:t>воля </a:t>
            </a:r>
            <a:r>
              <a:rPr lang="ru-RU" sz="2200" dirty="0">
                <a:solidFill>
                  <a:schemeClr val="bg1"/>
                </a:solidFill>
              </a:rPr>
              <a:t>руководства </a:t>
            </a:r>
            <a:r>
              <a:rPr lang="ru-RU" sz="2200" dirty="0" smtClean="0">
                <a:solidFill>
                  <a:schemeClr val="bg1"/>
                </a:solidFill>
              </a:rPr>
              <a:t>региона, инициация межведомственного взаимодействия «сверху»</a:t>
            </a:r>
            <a:endParaRPr lang="ru-RU" sz="2200" dirty="0">
              <a:solidFill>
                <a:schemeClr val="bg1"/>
              </a:solidFill>
            </a:endParaRPr>
          </a:p>
          <a:p>
            <a:pPr marL="266700" indent="-266700">
              <a:spcAft>
                <a:spcPts val="600"/>
              </a:spcAft>
            </a:pPr>
            <a:r>
              <a:rPr lang="ru-RU" sz="2200" dirty="0">
                <a:solidFill>
                  <a:schemeClr val="bg1"/>
                </a:solidFill>
              </a:rPr>
              <a:t>- </a:t>
            </a:r>
            <a:r>
              <a:rPr lang="ru-RU" sz="2200" dirty="0" smtClean="0">
                <a:solidFill>
                  <a:schemeClr val="bg1"/>
                </a:solidFill>
              </a:rPr>
              <a:t>Сочетание </a:t>
            </a:r>
            <a:r>
              <a:rPr lang="ru-RU" sz="2200" dirty="0">
                <a:solidFill>
                  <a:schemeClr val="bg1"/>
                </a:solidFill>
              </a:rPr>
              <a:t>благоприятной нормативно-правовой </a:t>
            </a:r>
            <a:r>
              <a:rPr lang="ru-RU" sz="2200" dirty="0" smtClean="0">
                <a:solidFill>
                  <a:schemeClr val="bg1"/>
                </a:solidFill>
              </a:rPr>
              <a:t>среды </a:t>
            </a:r>
            <a:r>
              <a:rPr lang="ru-RU" sz="2200" dirty="0">
                <a:solidFill>
                  <a:schemeClr val="bg1"/>
                </a:solidFill>
              </a:rPr>
              <a:t>и общественной инициативы</a:t>
            </a:r>
          </a:p>
          <a:p>
            <a:pPr marL="266700" indent="-266700">
              <a:spcAft>
                <a:spcPts val="600"/>
              </a:spcAft>
            </a:pPr>
            <a:endParaRPr lang="ru-RU" sz="2200" dirty="0">
              <a:solidFill>
                <a:schemeClr val="bg1"/>
              </a:solidFill>
            </a:endParaRPr>
          </a:p>
          <a:p>
            <a:pPr marL="266700" indent="-266700">
              <a:spcAft>
                <a:spcPts val="600"/>
              </a:spcAft>
            </a:pPr>
            <a:r>
              <a:rPr lang="ru-RU" sz="2200" dirty="0">
                <a:solidFill>
                  <a:schemeClr val="bg1"/>
                </a:solidFill>
              </a:rPr>
              <a:t>- </a:t>
            </a:r>
            <a:r>
              <a:rPr lang="ru-RU" sz="2200" b="1" dirty="0">
                <a:solidFill>
                  <a:srgbClr val="8DC63F"/>
                </a:solidFill>
              </a:rPr>
              <a:t>ВАЖНО</a:t>
            </a:r>
            <a:r>
              <a:rPr lang="ru-RU" sz="2200" dirty="0">
                <a:solidFill>
                  <a:schemeClr val="bg1"/>
                </a:solidFill>
              </a:rPr>
              <a:t>: не требуются значительные дополнительные ресурсы: за счёт </a:t>
            </a:r>
            <a:r>
              <a:rPr lang="ru-RU" sz="2200" dirty="0">
                <a:solidFill>
                  <a:srgbClr val="8DC63F"/>
                </a:solidFill>
              </a:rPr>
              <a:t>вовлечения граждан </a:t>
            </a:r>
            <a:r>
              <a:rPr lang="ru-RU" sz="2200" dirty="0">
                <a:solidFill>
                  <a:schemeClr val="bg1"/>
                </a:solidFill>
              </a:rPr>
              <a:t>и </a:t>
            </a:r>
            <a:r>
              <a:rPr lang="ru-RU" sz="2200" dirty="0">
                <a:solidFill>
                  <a:srgbClr val="8DC63F"/>
                </a:solidFill>
              </a:rPr>
              <a:t>согласования действий всех субъектов </a:t>
            </a:r>
            <a:r>
              <a:rPr lang="ru-RU" sz="2200" dirty="0">
                <a:solidFill>
                  <a:schemeClr val="bg1"/>
                </a:solidFill>
              </a:rPr>
              <a:t>управления здоровьем эффективно используются имеющиеся ресурсы</a:t>
            </a:r>
          </a:p>
        </p:txBody>
      </p:sp>
    </p:spTree>
    <p:extLst>
      <p:ext uri="{BB962C8B-B14F-4D97-AF65-F5344CB8AC3E}">
        <p14:creationId xmlns:p14="http://schemas.microsoft.com/office/powerpoint/2010/main" val="162332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47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1FA8FE91-27F8-4DD5-9AE7-68684B7B0443}"/>
              </a:ext>
            </a:extLst>
          </p:cNvPr>
          <p:cNvSpPr txBox="1"/>
          <p:nvPr/>
        </p:nvSpPr>
        <p:spPr>
          <a:xfrm>
            <a:off x="206479" y="129316"/>
            <a:ext cx="11750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rgbClr val="8DC63F"/>
                </a:solidFill>
                <a:ea typeface="Roboto Medium" panose="02000000000000000000" pitchFamily="2" charset="0"/>
                <a:cs typeface="Calibri" panose="020F0502020204030204" pitchFamily="34" charset="0"/>
              </a:rPr>
              <a:t>Как будет выстроена работа в рамках проекта «Здоровье здоровых»</a:t>
            </a:r>
            <a:endParaRPr lang="ru-RU" sz="2800" dirty="0">
              <a:solidFill>
                <a:srgbClr val="8DC63F"/>
              </a:solidFill>
              <a:ea typeface="Roboto Medium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5F615BC-E3C2-4882-9828-D4BCDB11D1CA}"/>
              </a:ext>
            </a:extLst>
          </p:cNvPr>
          <p:cNvSpPr txBox="1"/>
          <p:nvPr/>
        </p:nvSpPr>
        <p:spPr>
          <a:xfrm>
            <a:off x="251518" y="880885"/>
            <a:ext cx="11483282" cy="5509198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marL="266700" indent="-266700">
              <a:spcAft>
                <a:spcPts val="600"/>
              </a:spcAft>
            </a:pPr>
            <a:r>
              <a:rPr lang="ru-RU" sz="2000" dirty="0">
                <a:solidFill>
                  <a:schemeClr val="bg1"/>
                </a:solidFill>
              </a:rPr>
              <a:t>- Запуск проекта </a:t>
            </a:r>
            <a:r>
              <a:rPr lang="ru-RU" sz="2000" dirty="0">
                <a:solidFill>
                  <a:srgbClr val="FFFF00"/>
                </a:solidFill>
              </a:rPr>
              <a:t>решением главы региона</a:t>
            </a:r>
          </a:p>
          <a:p>
            <a:pPr marL="266700" indent="-266700">
              <a:spcAft>
                <a:spcPts val="600"/>
              </a:spcAft>
            </a:pPr>
            <a:r>
              <a:rPr lang="ru-RU" sz="2000" dirty="0" smtClean="0">
                <a:solidFill>
                  <a:schemeClr val="bg1"/>
                </a:solidFill>
              </a:rPr>
              <a:t>- </a:t>
            </a:r>
            <a:r>
              <a:rPr lang="ru-RU" sz="2000" dirty="0" smtClean="0">
                <a:solidFill>
                  <a:schemeClr val="bg1"/>
                </a:solidFill>
              </a:rPr>
              <a:t>Работа </a:t>
            </a:r>
            <a:r>
              <a:rPr lang="ru-RU" sz="2000" dirty="0">
                <a:solidFill>
                  <a:schemeClr val="bg1"/>
                </a:solidFill>
              </a:rPr>
              <a:t>со всеми </a:t>
            </a:r>
            <a:r>
              <a:rPr lang="ru-RU" sz="2000" dirty="0">
                <a:solidFill>
                  <a:srgbClr val="FFFF00"/>
                </a:solidFill>
              </a:rPr>
              <a:t>тремя субъектами управления здоровьем </a:t>
            </a:r>
            <a:r>
              <a:rPr lang="ru-RU" sz="2000" dirty="0">
                <a:solidFill>
                  <a:schemeClr val="bg1"/>
                </a:solidFill>
              </a:rPr>
              <a:t>(человек, работодатель /организованный коллектив, государство)</a:t>
            </a:r>
          </a:p>
          <a:p>
            <a:pPr marL="266700" indent="-266700">
              <a:spcAft>
                <a:spcPts val="600"/>
              </a:spcAft>
            </a:pPr>
            <a:r>
              <a:rPr lang="ru-RU" sz="2000" dirty="0" smtClean="0">
                <a:solidFill>
                  <a:schemeClr val="bg1"/>
                </a:solidFill>
              </a:rPr>
              <a:t>- </a:t>
            </a:r>
            <a:r>
              <a:rPr lang="ru-RU" sz="2000" dirty="0" smtClean="0">
                <a:solidFill>
                  <a:srgbClr val="FFFF00"/>
                </a:solidFill>
              </a:rPr>
              <a:t>Встречное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движение «сверху вниз» и «снизу вверх»</a:t>
            </a:r>
          </a:p>
          <a:p>
            <a:pPr marL="266700" indent="-266700">
              <a:spcAft>
                <a:spcPts val="600"/>
              </a:spcAft>
            </a:pPr>
            <a:r>
              <a:rPr lang="ru-RU" sz="2000" dirty="0" smtClean="0">
                <a:solidFill>
                  <a:schemeClr val="bg1"/>
                </a:solidFill>
              </a:rPr>
              <a:t>- </a:t>
            </a:r>
            <a:r>
              <a:rPr lang="ru-RU" sz="2000" dirty="0" smtClean="0">
                <a:solidFill>
                  <a:srgbClr val="FFFF00"/>
                </a:solidFill>
              </a:rPr>
              <a:t>Сверху </a:t>
            </a:r>
            <a:r>
              <a:rPr lang="ru-RU" sz="2000" dirty="0">
                <a:solidFill>
                  <a:srgbClr val="FFFF00"/>
                </a:solidFill>
              </a:rPr>
              <a:t>вниз</a:t>
            </a:r>
            <a:r>
              <a:rPr lang="ru-RU" sz="2000" dirty="0">
                <a:solidFill>
                  <a:schemeClr val="bg1"/>
                </a:solidFill>
              </a:rPr>
              <a:t>: создание условий (нормативно-правовые, среда-экосистема, инфраструктура, кадры</a:t>
            </a:r>
            <a:r>
              <a:rPr lang="ru-RU" sz="2000" dirty="0" smtClean="0">
                <a:solidFill>
                  <a:schemeClr val="bg1"/>
                </a:solidFill>
              </a:rPr>
              <a:t>)</a:t>
            </a:r>
          </a:p>
          <a:p>
            <a:pPr marL="266700" indent="-266700">
              <a:spcAft>
                <a:spcPts val="600"/>
              </a:spcAft>
            </a:pPr>
            <a:r>
              <a:rPr lang="ru-RU" sz="2000" dirty="0" smtClean="0">
                <a:solidFill>
                  <a:schemeClr val="bg1"/>
                </a:solidFill>
              </a:rPr>
              <a:t>- </a:t>
            </a:r>
            <a:r>
              <a:rPr lang="ru-RU" sz="2000" dirty="0" smtClean="0">
                <a:solidFill>
                  <a:srgbClr val="FFFF00"/>
                </a:solidFill>
              </a:rPr>
              <a:t>Снизу вверх</a:t>
            </a:r>
            <a:r>
              <a:rPr lang="ru-RU" sz="2000" dirty="0" smtClean="0">
                <a:solidFill>
                  <a:schemeClr val="bg1"/>
                </a:solidFill>
              </a:rPr>
              <a:t>: частная, общественная инициатива (в </a:t>
            </a:r>
            <a:r>
              <a:rPr lang="ru-RU" sz="2000" dirty="0" err="1" smtClean="0">
                <a:solidFill>
                  <a:schemeClr val="bg1"/>
                </a:solidFill>
              </a:rPr>
              <a:t>т.ч</a:t>
            </a:r>
            <a:r>
              <a:rPr lang="ru-RU" sz="2000" dirty="0" smtClean="0">
                <a:solidFill>
                  <a:schemeClr val="bg1"/>
                </a:solidFill>
              </a:rPr>
              <a:t>. бизнес), ГЧП</a:t>
            </a:r>
            <a:endParaRPr lang="ru-RU" sz="2000" dirty="0">
              <a:solidFill>
                <a:schemeClr val="bg1"/>
              </a:solidFill>
            </a:endParaRPr>
          </a:p>
          <a:p>
            <a:pPr marL="266700" indent="-266700">
              <a:spcAft>
                <a:spcPts val="600"/>
              </a:spcAft>
            </a:pPr>
            <a:r>
              <a:rPr lang="ru-RU" sz="2000" dirty="0">
                <a:solidFill>
                  <a:schemeClr val="bg1"/>
                </a:solidFill>
              </a:rPr>
              <a:t>- </a:t>
            </a:r>
            <a:r>
              <a:rPr lang="ru-RU" sz="2000" dirty="0" smtClean="0">
                <a:solidFill>
                  <a:schemeClr val="bg1"/>
                </a:solidFill>
              </a:rPr>
              <a:t>Проведение </a:t>
            </a:r>
            <a:r>
              <a:rPr lang="ru-RU" sz="2000" dirty="0">
                <a:solidFill>
                  <a:schemeClr val="bg1"/>
                </a:solidFill>
              </a:rPr>
              <a:t>«</a:t>
            </a:r>
            <a:r>
              <a:rPr lang="ru-RU" sz="2000" dirty="0">
                <a:solidFill>
                  <a:srgbClr val="FFFF00"/>
                </a:solidFill>
              </a:rPr>
              <a:t>аудита</a:t>
            </a:r>
            <a:r>
              <a:rPr lang="ru-RU" sz="2000" dirty="0">
                <a:solidFill>
                  <a:schemeClr val="bg1"/>
                </a:solidFill>
              </a:rPr>
              <a:t>» на всех уровнях: проблемы, потребности, возможности, ограничения</a:t>
            </a:r>
          </a:p>
          <a:p>
            <a:pPr marL="266700" indent="-266700">
              <a:spcAft>
                <a:spcPts val="600"/>
              </a:spcAft>
            </a:pPr>
            <a:r>
              <a:rPr lang="ru-RU" sz="2000" dirty="0">
                <a:solidFill>
                  <a:schemeClr val="bg1"/>
                </a:solidFill>
              </a:rPr>
              <a:t>- </a:t>
            </a:r>
            <a:r>
              <a:rPr lang="ru-RU" sz="2000" dirty="0" smtClean="0">
                <a:solidFill>
                  <a:schemeClr val="bg1"/>
                </a:solidFill>
              </a:rPr>
              <a:t>Формирование </a:t>
            </a:r>
            <a:r>
              <a:rPr lang="ru-RU" sz="2000" dirty="0">
                <a:solidFill>
                  <a:schemeClr val="bg1"/>
                </a:solidFill>
              </a:rPr>
              <a:t>«</a:t>
            </a:r>
            <a:r>
              <a:rPr lang="ru-RU" sz="2000" dirty="0">
                <a:solidFill>
                  <a:srgbClr val="FFFF00"/>
                </a:solidFill>
              </a:rPr>
              <a:t>группы изменений</a:t>
            </a:r>
            <a:r>
              <a:rPr lang="ru-RU" sz="2000" dirty="0">
                <a:solidFill>
                  <a:schemeClr val="bg1"/>
                </a:solidFill>
              </a:rPr>
              <a:t>»: вовлечение в первую очередь тех, кто готов</a:t>
            </a:r>
          </a:p>
          <a:p>
            <a:pPr marL="266700" indent="-266700">
              <a:spcAft>
                <a:spcPts val="600"/>
              </a:spcAft>
            </a:pPr>
            <a:r>
              <a:rPr lang="ru-RU" sz="2000" dirty="0">
                <a:solidFill>
                  <a:schemeClr val="bg1"/>
                </a:solidFill>
              </a:rPr>
              <a:t>- </a:t>
            </a:r>
            <a:r>
              <a:rPr lang="ru-RU" sz="2000" dirty="0" smtClean="0">
                <a:solidFill>
                  <a:schemeClr val="bg1"/>
                </a:solidFill>
              </a:rPr>
              <a:t>Экосистема: присоединение к цифровой среде потребителей-</a:t>
            </a:r>
            <a:r>
              <a:rPr lang="ru-RU" sz="2000" dirty="0" smtClean="0">
                <a:solidFill>
                  <a:srgbClr val="FFFF00"/>
                </a:solidFill>
              </a:rPr>
              <a:t>пользователей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(№1 – организованные коллективы) и </a:t>
            </a:r>
            <a:r>
              <a:rPr lang="ru-RU" sz="2000" dirty="0">
                <a:solidFill>
                  <a:srgbClr val="FFFF00"/>
                </a:solidFill>
              </a:rPr>
              <a:t>поставщиков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услуг и товаров </a:t>
            </a:r>
            <a:r>
              <a:rPr lang="ru-RU" sz="2000" dirty="0">
                <a:solidFill>
                  <a:schemeClr val="bg1"/>
                </a:solidFill>
              </a:rPr>
              <a:t>(медицинских и немедицинских, специалисты помогающих профессий)</a:t>
            </a:r>
          </a:p>
          <a:p>
            <a:pPr marL="266700" indent="-266700">
              <a:spcAft>
                <a:spcPts val="600"/>
              </a:spcAft>
            </a:pPr>
            <a:r>
              <a:rPr lang="ru-RU" sz="2000" dirty="0">
                <a:solidFill>
                  <a:schemeClr val="bg1"/>
                </a:solidFill>
              </a:rPr>
              <a:t>- </a:t>
            </a:r>
            <a:r>
              <a:rPr lang="ru-RU" sz="2000" dirty="0" smtClean="0">
                <a:solidFill>
                  <a:schemeClr val="bg1"/>
                </a:solidFill>
              </a:rPr>
              <a:t>Для </a:t>
            </a:r>
            <a:r>
              <a:rPr lang="ru-RU" sz="2000" dirty="0">
                <a:solidFill>
                  <a:schemeClr val="bg1"/>
                </a:solidFill>
              </a:rPr>
              <a:t>поставщиков – </a:t>
            </a:r>
            <a:r>
              <a:rPr lang="ru-RU" sz="2000" dirty="0">
                <a:solidFill>
                  <a:srgbClr val="FFFF00"/>
                </a:solidFill>
              </a:rPr>
              <a:t>аккредитация</a:t>
            </a:r>
            <a:r>
              <a:rPr lang="ru-RU" sz="2000" dirty="0">
                <a:solidFill>
                  <a:schemeClr val="bg1"/>
                </a:solidFill>
              </a:rPr>
              <a:t> (соответствие </a:t>
            </a:r>
            <a:r>
              <a:rPr lang="ru-RU" sz="2000" dirty="0" smtClean="0">
                <a:solidFill>
                  <a:schemeClr val="bg1"/>
                </a:solidFill>
              </a:rPr>
              <a:t>стандартам профессионального сообщества) </a:t>
            </a:r>
            <a:endParaRPr lang="ru-RU" sz="2000" dirty="0">
              <a:solidFill>
                <a:schemeClr val="bg1"/>
              </a:solidFill>
            </a:endParaRPr>
          </a:p>
          <a:p>
            <a:pPr marL="266700" indent="-266700">
              <a:spcAft>
                <a:spcPts val="600"/>
              </a:spcAft>
            </a:pPr>
            <a:r>
              <a:rPr lang="ru-RU" sz="2000" dirty="0">
                <a:solidFill>
                  <a:schemeClr val="bg1"/>
                </a:solidFill>
              </a:rPr>
              <a:t>- </a:t>
            </a:r>
            <a:r>
              <a:rPr lang="ru-RU" sz="2000" dirty="0" smtClean="0">
                <a:solidFill>
                  <a:srgbClr val="FFFF00"/>
                </a:solidFill>
              </a:rPr>
              <a:t>Индивидуальный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уровень: СППР (опросники, рекомендации, индивидуальная программа), сортировка, маршрутизация, сопровождение в цифровой среде</a:t>
            </a:r>
          </a:p>
          <a:p>
            <a:pPr marL="266700" indent="-266700">
              <a:spcAft>
                <a:spcPts val="600"/>
              </a:spcAft>
            </a:pPr>
            <a:r>
              <a:rPr lang="ru-RU" sz="2000" dirty="0" smtClean="0">
                <a:solidFill>
                  <a:schemeClr val="bg1"/>
                </a:solidFill>
              </a:rPr>
              <a:t>- </a:t>
            </a:r>
            <a:r>
              <a:rPr lang="ru-RU" sz="2000" dirty="0" smtClean="0">
                <a:solidFill>
                  <a:srgbClr val="FFFF00"/>
                </a:solidFill>
              </a:rPr>
              <a:t>Корпоративный</a:t>
            </a:r>
            <a:r>
              <a:rPr lang="ru-RU" sz="2000" dirty="0" smtClean="0">
                <a:solidFill>
                  <a:schemeClr val="bg1"/>
                </a:solidFill>
              </a:rPr>
              <a:t> уровень: аудит, формирование </a:t>
            </a:r>
            <a:r>
              <a:rPr lang="ru-RU" sz="2000" dirty="0" err="1" smtClean="0">
                <a:solidFill>
                  <a:schemeClr val="bg1"/>
                </a:solidFill>
              </a:rPr>
              <a:t>здоровьесберегающей</a:t>
            </a:r>
            <a:r>
              <a:rPr lang="ru-RU" sz="2000" dirty="0" smtClean="0">
                <a:solidFill>
                  <a:schemeClr val="bg1"/>
                </a:solidFill>
              </a:rPr>
              <a:t> среды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78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47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1FA8FE91-27F8-4DD5-9AE7-68684B7B0443}"/>
              </a:ext>
            </a:extLst>
          </p:cNvPr>
          <p:cNvSpPr txBox="1"/>
          <p:nvPr/>
        </p:nvSpPr>
        <p:spPr>
          <a:xfrm>
            <a:off x="206479" y="129316"/>
            <a:ext cx="11750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800" dirty="0" smtClean="0">
                <a:solidFill>
                  <a:srgbClr val="8DC63F"/>
                </a:solidFill>
                <a:ea typeface="Roboto Medium" panose="02000000000000000000" pitchFamily="2" charset="0"/>
                <a:cs typeface="Calibri" panose="020F0502020204030204" pitchFamily="34" charset="0"/>
              </a:rPr>
              <a:t>Ближайший этап реализации проекта «Здоровье здоровых»</a:t>
            </a:r>
            <a:endParaRPr lang="ru-RU" sz="2800" dirty="0">
              <a:solidFill>
                <a:srgbClr val="8DC63F"/>
              </a:solidFill>
              <a:ea typeface="Roboto Medium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5F615BC-E3C2-4882-9828-D4BCDB11D1CA}"/>
              </a:ext>
            </a:extLst>
          </p:cNvPr>
          <p:cNvSpPr txBox="1"/>
          <p:nvPr/>
        </p:nvSpPr>
        <p:spPr>
          <a:xfrm>
            <a:off x="251518" y="880885"/>
            <a:ext cx="9133782" cy="5586143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pPr marL="266700" indent="-266700">
              <a:spcAft>
                <a:spcPts val="600"/>
              </a:spcAft>
            </a:pPr>
            <a:r>
              <a:rPr lang="ru-RU" sz="2000" dirty="0">
                <a:solidFill>
                  <a:schemeClr val="bg1"/>
                </a:solidFill>
              </a:rPr>
              <a:t>- </a:t>
            </a:r>
            <a:r>
              <a:rPr lang="ru-RU" sz="2000" dirty="0" smtClean="0">
                <a:solidFill>
                  <a:srgbClr val="FFFF00"/>
                </a:solidFill>
              </a:rPr>
              <a:t>Первый пилотный регион </a:t>
            </a:r>
            <a:r>
              <a:rPr lang="ru-RU" sz="2000" dirty="0" smtClean="0">
                <a:solidFill>
                  <a:schemeClr val="bg1"/>
                </a:solidFill>
              </a:rPr>
              <a:t>– Хабаровский край (решение губернатора Михаила Дегтярёва в мае 2023г), население около 1.5 млн человек</a:t>
            </a:r>
            <a:endParaRPr lang="ru-RU" sz="2000" dirty="0">
              <a:solidFill>
                <a:schemeClr val="bg1"/>
              </a:solidFill>
            </a:endParaRPr>
          </a:p>
          <a:p>
            <a:pPr marL="266700" indent="-266700">
              <a:spcAft>
                <a:spcPts val="600"/>
              </a:spcAft>
            </a:pPr>
            <a:r>
              <a:rPr lang="ru-RU" sz="2000" dirty="0" smtClean="0">
                <a:solidFill>
                  <a:schemeClr val="bg1"/>
                </a:solidFill>
              </a:rPr>
              <a:t>- </a:t>
            </a:r>
            <a:r>
              <a:rPr lang="ru-RU" sz="2000" dirty="0" smtClean="0">
                <a:solidFill>
                  <a:srgbClr val="FFFF00"/>
                </a:solidFill>
              </a:rPr>
              <a:t>Участники</a:t>
            </a:r>
            <a:r>
              <a:rPr lang="ru-RU" sz="2000" dirty="0" smtClean="0">
                <a:solidFill>
                  <a:schemeClr val="bg1"/>
                </a:solidFill>
              </a:rPr>
              <a:t>:</a:t>
            </a:r>
          </a:p>
          <a:p>
            <a:pPr marL="723900" lvl="1" indent="-266700"/>
            <a:r>
              <a:rPr lang="ru-RU" sz="2000" dirty="0" smtClean="0">
                <a:solidFill>
                  <a:schemeClr val="bg1"/>
                </a:solidFill>
              </a:rPr>
              <a:t>Организационные технологии: </a:t>
            </a:r>
            <a:r>
              <a:rPr lang="en-US" sz="2000" dirty="0" err="1" smtClean="0">
                <a:solidFill>
                  <a:schemeClr val="bg1"/>
                </a:solidFill>
              </a:rPr>
              <a:t>HealthNet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НТИ, НКА</a:t>
            </a:r>
          </a:p>
          <a:p>
            <a:pPr marL="723900" lvl="1" indent="-266700"/>
            <a:r>
              <a:rPr lang="ru-RU" sz="2000" dirty="0" smtClean="0">
                <a:solidFill>
                  <a:schemeClr val="bg1"/>
                </a:solidFill>
              </a:rPr>
              <a:t>Технологии индивидуальной превенции – борьбы с ВЗЗ: ФНКЦ РР</a:t>
            </a:r>
          </a:p>
          <a:p>
            <a:pPr marL="723900" lvl="1" indent="-266700"/>
            <a:r>
              <a:rPr lang="ru-RU" sz="2000" dirty="0" smtClean="0">
                <a:solidFill>
                  <a:schemeClr val="bg1"/>
                </a:solidFill>
              </a:rPr>
              <a:t>Цифровая среда: мобильное приложение «</a:t>
            </a:r>
            <a:r>
              <a:rPr lang="ru-RU" sz="2000" dirty="0" err="1" smtClean="0">
                <a:solidFill>
                  <a:schemeClr val="bg1"/>
                </a:solidFill>
              </a:rPr>
              <a:t>Биогеном</a:t>
            </a:r>
            <a:r>
              <a:rPr lang="ru-RU" sz="2000" dirty="0" smtClean="0">
                <a:solidFill>
                  <a:schemeClr val="bg1"/>
                </a:solidFill>
              </a:rPr>
              <a:t>»</a:t>
            </a:r>
          </a:p>
          <a:p>
            <a:pPr marL="723900" lvl="1" indent="-266700"/>
            <a:r>
              <a:rPr lang="ru-RU" sz="2000" dirty="0" smtClean="0">
                <a:solidFill>
                  <a:schemeClr val="bg1"/>
                </a:solidFill>
              </a:rPr>
              <a:t>Подготовка кадров: учебный курс (ФНКЦ РР, </a:t>
            </a:r>
            <a:r>
              <a:rPr lang="en-US" sz="2000" dirty="0" err="1" smtClean="0">
                <a:solidFill>
                  <a:schemeClr val="bg1"/>
                </a:solidFill>
              </a:rPr>
              <a:t>HealthNet</a:t>
            </a:r>
            <a:r>
              <a:rPr lang="ru-RU" sz="2000" dirty="0" smtClean="0">
                <a:solidFill>
                  <a:schemeClr val="bg1"/>
                </a:solidFill>
              </a:rPr>
              <a:t> НТИ)</a:t>
            </a:r>
            <a:endParaRPr lang="ru-RU" sz="2000" dirty="0" smtClean="0">
              <a:solidFill>
                <a:schemeClr val="bg1"/>
              </a:solidFill>
            </a:endParaRPr>
          </a:p>
          <a:p>
            <a:pPr marL="723900" lvl="1" indent="-266700"/>
            <a:endParaRPr lang="ru-RU" sz="2000" dirty="0" smtClean="0">
              <a:solidFill>
                <a:schemeClr val="bg1"/>
              </a:solidFill>
            </a:endParaRPr>
          </a:p>
          <a:p>
            <a:pPr marL="266700" indent="-266700">
              <a:spcAft>
                <a:spcPts val="600"/>
              </a:spcAft>
            </a:pPr>
            <a:r>
              <a:rPr lang="ru-RU" sz="2000" dirty="0" smtClean="0">
                <a:solidFill>
                  <a:schemeClr val="bg1"/>
                </a:solidFill>
              </a:rPr>
              <a:t>- </a:t>
            </a:r>
            <a:r>
              <a:rPr lang="ru-RU" sz="2000" dirty="0" smtClean="0">
                <a:solidFill>
                  <a:srgbClr val="FFFF00"/>
                </a:solidFill>
              </a:rPr>
              <a:t>Ожидаемый результат</a:t>
            </a:r>
            <a:r>
              <a:rPr lang="ru-RU" sz="2000" dirty="0" smtClean="0">
                <a:solidFill>
                  <a:schemeClr val="bg1"/>
                </a:solidFill>
              </a:rPr>
              <a:t>:</a:t>
            </a:r>
            <a:endParaRPr lang="ru-RU" sz="2000" dirty="0">
              <a:solidFill>
                <a:schemeClr val="bg1"/>
              </a:solidFill>
            </a:endParaRPr>
          </a:p>
          <a:p>
            <a:pPr marL="723900" lvl="1" indent="-266700"/>
            <a:r>
              <a:rPr lang="ru-RU" sz="2000" dirty="0" smtClean="0">
                <a:solidFill>
                  <a:schemeClr val="bg1"/>
                </a:solidFill>
              </a:rPr>
              <a:t>Накопление опыта</a:t>
            </a:r>
          </a:p>
          <a:p>
            <a:pPr marL="723900" lvl="1" indent="-266700"/>
            <a:r>
              <a:rPr lang="ru-RU" sz="2000" dirty="0" smtClean="0">
                <a:solidFill>
                  <a:schemeClr val="bg1"/>
                </a:solidFill>
              </a:rPr>
              <a:t>Выявление узких мест организационной модели</a:t>
            </a:r>
            <a:endParaRPr lang="ru-RU" sz="2000" dirty="0">
              <a:solidFill>
                <a:schemeClr val="bg1"/>
              </a:solidFill>
            </a:endParaRPr>
          </a:p>
          <a:p>
            <a:pPr marL="723900" lvl="1" indent="-266700"/>
            <a:r>
              <a:rPr lang="ru-RU" sz="2000" dirty="0" smtClean="0">
                <a:solidFill>
                  <a:schemeClr val="bg1"/>
                </a:solidFill>
              </a:rPr>
              <a:t>Получение </a:t>
            </a:r>
            <a:r>
              <a:rPr lang="ru-RU" sz="2000" dirty="0">
                <a:solidFill>
                  <a:schemeClr val="bg1"/>
                </a:solidFill>
              </a:rPr>
              <a:t>новых данных о здоровье на индивидуальном, корпоративном и региональном уровне</a:t>
            </a:r>
          </a:p>
          <a:p>
            <a:pPr marL="723900" lvl="1" indent="-266700"/>
            <a:r>
              <a:rPr lang="ru-RU" sz="2000" dirty="0" smtClean="0">
                <a:solidFill>
                  <a:schemeClr val="bg1"/>
                </a:solidFill>
              </a:rPr>
              <a:t>Измерение эффективности</a:t>
            </a:r>
            <a:r>
              <a:rPr lang="en-US" sz="2000" dirty="0" smtClean="0">
                <a:solidFill>
                  <a:schemeClr val="bg1"/>
                </a:solidFill>
              </a:rPr>
              <a:t> (</a:t>
            </a:r>
            <a:r>
              <a:rPr lang="ru-RU" sz="2000" dirty="0" smtClean="0">
                <a:solidFill>
                  <a:schemeClr val="bg1"/>
                </a:solidFill>
              </a:rPr>
              <a:t>на уровне человека, коллектива, региона)</a:t>
            </a:r>
            <a:endParaRPr lang="ru-RU" sz="2000" dirty="0">
              <a:solidFill>
                <a:schemeClr val="bg1"/>
              </a:solidFill>
            </a:endParaRPr>
          </a:p>
          <a:p>
            <a:pPr marL="723900" lvl="1" indent="-266700"/>
            <a:r>
              <a:rPr lang="ru-RU" sz="2000" dirty="0" smtClean="0">
                <a:solidFill>
                  <a:schemeClr val="bg1"/>
                </a:solidFill>
              </a:rPr>
              <a:t>Создание региональной экосистемы (сообщество поставщиков услуг)</a:t>
            </a:r>
            <a:endParaRPr lang="ru-RU" sz="2000" dirty="0">
              <a:solidFill>
                <a:schemeClr val="bg1"/>
              </a:solidFill>
            </a:endParaRPr>
          </a:p>
          <a:p>
            <a:pPr marL="723900" lvl="1" indent="-266700"/>
            <a:r>
              <a:rPr lang="ru-RU" sz="2000" dirty="0" smtClean="0">
                <a:solidFill>
                  <a:schemeClr val="bg1"/>
                </a:solidFill>
              </a:rPr>
              <a:t>Подготовка кадров</a:t>
            </a:r>
            <a:endParaRPr lang="ru-RU" sz="2000" dirty="0">
              <a:solidFill>
                <a:schemeClr val="bg1"/>
              </a:solidFill>
            </a:endParaRPr>
          </a:p>
          <a:p>
            <a:pPr marL="723900" lvl="1" indent="-266700"/>
            <a:r>
              <a:rPr lang="ru-RU" sz="2000" dirty="0" smtClean="0">
                <a:solidFill>
                  <a:schemeClr val="bg1"/>
                </a:solidFill>
              </a:rPr>
              <a:t>Выбор лучших технологий и практик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4" name="Объект 6" descr="Объект 6">
            <a:extLst>
              <a:ext uri="{FF2B5EF4-FFF2-40B4-BE49-F238E27FC236}">
                <a16:creationId xmlns:a16="http://schemas.microsoft.com/office/drawing/2014/main" xmlns="" id="{D444A6C9-09DC-FEBC-F153-2BAC379AD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9400" y="4988331"/>
            <a:ext cx="1543312" cy="1586315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 2" descr="Image 2">
            <a:extLst>
              <a:ext uri="{FF2B5EF4-FFF2-40B4-BE49-F238E27FC236}">
                <a16:creationId xmlns:a16="http://schemas.microsoft.com/office/drawing/2014/main" xmlns="" id="{533C4A60-3E95-05E2-2E53-46E0CA5DEE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3247" y="243616"/>
            <a:ext cx="2472165" cy="1186640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Рисунок 2">
            <a:extLst>
              <a:ext uri="{FF2B5EF4-FFF2-40B4-BE49-F238E27FC236}">
                <a16:creationId xmlns:a16="http://schemas.microsoft.com/office/drawing/2014/main" xmlns="" id="{70E88027-D60F-2C01-AEEF-5BA656A78C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246" y="3538279"/>
            <a:ext cx="2332465" cy="1224131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463" y="1588676"/>
            <a:ext cx="1725248" cy="1740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453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47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696" y="810513"/>
            <a:ext cx="11596439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AutoNum type="arabicPeriod"/>
            </a:pPr>
            <a:r>
              <a:rPr lang="ru-RU" sz="2200" dirty="0" smtClean="0">
                <a:solidFill>
                  <a:prstClr val="white"/>
                </a:solidFill>
                <a:latin typeface="Calibri" pitchFamily="34" charset="0"/>
              </a:rPr>
              <a:t>Научно-организационной основой проекта «Здоровье здоровых» является «</a:t>
            </a:r>
            <a:r>
              <a:rPr lang="ru-RU" sz="2200" dirty="0" smtClean="0">
                <a:solidFill>
                  <a:srgbClr val="8DC63F"/>
                </a:solidFill>
                <a:latin typeface="Calibri" pitchFamily="34" charset="0"/>
              </a:rPr>
              <a:t>российская превентивная модель</a:t>
            </a:r>
            <a:r>
              <a:rPr lang="ru-RU" sz="2200" dirty="0">
                <a:solidFill>
                  <a:prstClr val="white"/>
                </a:solidFill>
                <a:latin typeface="Calibri" pitchFamily="34" charset="0"/>
              </a:rPr>
              <a:t>» </a:t>
            </a:r>
            <a:r>
              <a:rPr lang="ru-RU" sz="2200" dirty="0" smtClean="0">
                <a:solidFill>
                  <a:prstClr val="white"/>
                </a:solidFill>
                <a:latin typeface="Calibri" pitchFamily="34" charset="0"/>
              </a:rPr>
              <a:t>управления здоровьем (</a:t>
            </a:r>
            <a:r>
              <a:rPr lang="ru-RU" sz="2200" dirty="0" err="1" smtClean="0">
                <a:solidFill>
                  <a:prstClr val="white"/>
                </a:solidFill>
                <a:latin typeface="Calibri" pitchFamily="34" charset="0"/>
              </a:rPr>
              <a:t>биопсихосоциальная</a:t>
            </a:r>
            <a:r>
              <a:rPr lang="ru-RU" sz="2200" dirty="0" smtClean="0">
                <a:solidFill>
                  <a:prstClr val="white"/>
                </a:solidFill>
                <a:latin typeface="Calibri" pitchFamily="34" charset="0"/>
              </a:rPr>
              <a:t> </a:t>
            </a:r>
            <a:r>
              <a:rPr lang="ru-RU" sz="2200" dirty="0" smtClean="0">
                <a:solidFill>
                  <a:prstClr val="white"/>
                </a:solidFill>
                <a:latin typeface="Calibri" pitchFamily="34" charset="0"/>
              </a:rPr>
              <a:t>парадигма медицины </a:t>
            </a:r>
            <a:r>
              <a:rPr lang="ru-RU" sz="2200" dirty="0" smtClean="0">
                <a:solidFill>
                  <a:prstClr val="white"/>
                </a:solidFill>
                <a:latin typeface="Calibri" pitchFamily="34" charset="0"/>
              </a:rPr>
              <a:t>+ достижения системной биологии + понятие об </a:t>
            </a:r>
            <a:r>
              <a:rPr lang="ru-RU" sz="2200" dirty="0" err="1" smtClean="0">
                <a:solidFill>
                  <a:prstClr val="white"/>
                </a:solidFill>
                <a:latin typeface="Calibri" pitchFamily="34" charset="0"/>
              </a:rPr>
              <a:t>экспозоме</a:t>
            </a:r>
            <a:r>
              <a:rPr lang="ru-RU" sz="2200" dirty="0" smtClean="0">
                <a:solidFill>
                  <a:prstClr val="white"/>
                </a:solidFill>
                <a:latin typeface="Calibri" pitchFamily="34" charset="0"/>
              </a:rPr>
              <a:t>). </a:t>
            </a:r>
          </a:p>
          <a:p>
            <a:pPr marL="457200" indent="-457200">
              <a:spcAft>
                <a:spcPts val="1200"/>
              </a:spcAft>
              <a:buFontTx/>
              <a:buAutoNum type="arabicPeriod"/>
            </a:pPr>
            <a:r>
              <a:rPr lang="ru-RU" sz="2200" dirty="0" smtClean="0">
                <a:solidFill>
                  <a:prstClr val="white"/>
                </a:solidFill>
                <a:latin typeface="Calibri" pitchFamily="34" charset="0"/>
              </a:rPr>
              <a:t>В управление здоровьем согласованно участвуют </a:t>
            </a:r>
            <a:r>
              <a:rPr lang="ru-RU" sz="2200" dirty="0" smtClean="0">
                <a:solidFill>
                  <a:srgbClr val="8DC63F"/>
                </a:solidFill>
                <a:latin typeface="Calibri" pitchFamily="34" charset="0"/>
              </a:rPr>
              <a:t>все 3 субъекта </a:t>
            </a:r>
            <a:r>
              <a:rPr lang="ru-RU" sz="2200" dirty="0" smtClean="0">
                <a:solidFill>
                  <a:prstClr val="white"/>
                </a:solidFill>
                <a:latin typeface="Calibri" pitchFamily="34" charset="0"/>
              </a:rPr>
              <a:t>(человек, </a:t>
            </a:r>
            <a:r>
              <a:rPr lang="ru-RU" sz="2200" dirty="0" smtClean="0">
                <a:solidFill>
                  <a:prstClr val="white"/>
                </a:solidFill>
                <a:latin typeface="Calibri" pitchFamily="34" charset="0"/>
              </a:rPr>
              <a:t>работодатель / образовательная организация, </a:t>
            </a:r>
            <a:r>
              <a:rPr lang="ru-RU" sz="2200" dirty="0" smtClean="0">
                <a:solidFill>
                  <a:prstClr val="white"/>
                </a:solidFill>
                <a:latin typeface="Calibri" pitchFamily="34" charset="0"/>
              </a:rPr>
              <a:t>государство</a:t>
            </a:r>
            <a:r>
              <a:rPr lang="ru-RU" sz="2200" dirty="0" smtClean="0">
                <a:solidFill>
                  <a:prstClr val="white"/>
                </a:solidFill>
                <a:latin typeface="Calibri" pitchFamily="34" charset="0"/>
              </a:rPr>
              <a:t>) при активном содействии системы здравоохранения.</a:t>
            </a:r>
            <a:endParaRPr lang="ru-RU" sz="2200" dirty="0" smtClean="0">
              <a:solidFill>
                <a:prstClr val="white"/>
              </a:solidFill>
              <a:latin typeface="Calibri" pitchFamily="34" charset="0"/>
            </a:endParaRPr>
          </a:p>
          <a:p>
            <a:pPr marL="457200" indent="-457200">
              <a:spcAft>
                <a:spcPts val="1200"/>
              </a:spcAft>
              <a:buFontTx/>
              <a:buAutoNum type="arabicPeriod"/>
            </a:pPr>
            <a:r>
              <a:rPr lang="ru-RU" sz="2200" dirty="0" smtClean="0">
                <a:solidFill>
                  <a:prstClr val="white"/>
                </a:solidFill>
                <a:latin typeface="Calibri" pitchFamily="34" charset="0"/>
              </a:rPr>
              <a:t>Ключевой </a:t>
            </a:r>
            <a:r>
              <a:rPr lang="ru-RU" sz="2200" dirty="0">
                <a:solidFill>
                  <a:prstClr val="white"/>
                </a:solidFill>
                <a:latin typeface="Calibri" pitchFamily="34" charset="0"/>
              </a:rPr>
              <a:t>элемент в управлении здоровьем – это выявление и коррекция </a:t>
            </a:r>
            <a:r>
              <a:rPr lang="ru-RU" sz="2200" dirty="0">
                <a:solidFill>
                  <a:srgbClr val="8DC63F"/>
                </a:solidFill>
                <a:latin typeface="Calibri" pitchFamily="34" charset="0"/>
              </a:rPr>
              <a:t>факторов образа </a:t>
            </a:r>
            <a:r>
              <a:rPr lang="ru-RU" sz="2200" dirty="0" smtClean="0">
                <a:solidFill>
                  <a:srgbClr val="8DC63F"/>
                </a:solidFill>
                <a:latin typeface="Calibri" pitchFamily="34" charset="0"/>
              </a:rPr>
              <a:t>жизни и среды</a:t>
            </a:r>
            <a:r>
              <a:rPr lang="ru-RU" sz="2200" dirty="0" smtClean="0">
                <a:solidFill>
                  <a:prstClr val="white"/>
                </a:solidFill>
                <a:latin typeface="Calibri" pitchFamily="34" charset="0"/>
              </a:rPr>
              <a:t>, </a:t>
            </a:r>
            <a:r>
              <a:rPr lang="ru-RU" sz="2200" dirty="0">
                <a:solidFill>
                  <a:prstClr val="white"/>
                </a:solidFill>
                <a:latin typeface="Calibri" pitchFamily="34" charset="0"/>
              </a:rPr>
              <a:t>которые запускают универсальные механизмы ускоренного старения.</a:t>
            </a: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ru-RU" sz="2200" dirty="0" smtClean="0">
                <a:solidFill>
                  <a:prstClr val="white"/>
                </a:solidFill>
                <a:latin typeface="Calibri" pitchFamily="34" charset="0"/>
              </a:rPr>
              <a:t>Управление происходит в </a:t>
            </a:r>
            <a:r>
              <a:rPr lang="ru-RU" sz="2200" dirty="0" smtClean="0">
                <a:solidFill>
                  <a:srgbClr val="8DC63F"/>
                </a:solidFill>
                <a:latin typeface="Calibri" pitchFamily="34" charset="0"/>
              </a:rPr>
              <a:t>единой цифровой среде «</a:t>
            </a:r>
            <a:r>
              <a:rPr lang="ru-RU" sz="2200" dirty="0" err="1" smtClean="0">
                <a:solidFill>
                  <a:srgbClr val="8DC63F"/>
                </a:solidFill>
                <a:latin typeface="Calibri" pitchFamily="34" charset="0"/>
              </a:rPr>
              <a:t>Биогеном</a:t>
            </a:r>
            <a:r>
              <a:rPr lang="ru-RU" sz="2200" dirty="0" smtClean="0">
                <a:solidFill>
                  <a:srgbClr val="8DC63F"/>
                </a:solidFill>
                <a:latin typeface="Calibri" pitchFamily="34" charset="0"/>
              </a:rPr>
              <a:t>» </a:t>
            </a:r>
            <a:r>
              <a:rPr lang="ru-RU" sz="2200" dirty="0" smtClean="0">
                <a:solidFill>
                  <a:prstClr val="white"/>
                </a:solidFill>
                <a:latin typeface="Calibri" pitchFamily="34" charset="0"/>
              </a:rPr>
              <a:t>– это эксперт и наставник (СППР) для обычного пользователя, помощник для врача, источник данных для принятия управленческих решений.</a:t>
            </a:r>
          </a:p>
          <a:p>
            <a:pPr marL="457200" indent="-457200">
              <a:spcAft>
                <a:spcPts val="1200"/>
              </a:spcAft>
              <a:buAutoNum type="arabicPeriod"/>
            </a:pPr>
            <a:r>
              <a:rPr lang="ru-RU" sz="2200" dirty="0" smtClean="0">
                <a:solidFill>
                  <a:prstClr val="white"/>
                </a:solidFill>
                <a:latin typeface="Calibri" pitchFamily="34" charset="0"/>
              </a:rPr>
              <a:t>Российская превентивная модель – это система биопсихосоциальных, цифровых и управленческих технологий, она </a:t>
            </a:r>
            <a:r>
              <a:rPr lang="ru-RU" sz="2200" dirty="0" smtClean="0">
                <a:solidFill>
                  <a:srgbClr val="8DC63F"/>
                </a:solidFill>
                <a:latin typeface="Calibri" pitchFamily="34" charset="0"/>
              </a:rPr>
              <a:t>бесконфликтно дополняет </a:t>
            </a:r>
            <a:r>
              <a:rPr lang="ru-RU" sz="2200" dirty="0" smtClean="0">
                <a:solidFill>
                  <a:prstClr val="white"/>
                </a:solidFill>
                <a:latin typeface="Calibri" pitchFamily="34" charset="0"/>
              </a:rPr>
              <a:t>возможности «</a:t>
            </a:r>
            <a:r>
              <a:rPr lang="ru-RU" sz="2200" dirty="0" smtClean="0">
                <a:solidFill>
                  <a:prstClr val="white"/>
                </a:solidFill>
                <a:latin typeface="Calibri" pitchFamily="34" charset="0"/>
              </a:rPr>
              <a:t>диагноз-центрированной</a:t>
            </a:r>
            <a:r>
              <a:rPr lang="ru-RU" sz="2200" dirty="0" smtClean="0">
                <a:solidFill>
                  <a:prstClr val="white"/>
                </a:solidFill>
                <a:latin typeface="Calibri" pitchFamily="34" charset="0"/>
              </a:rPr>
              <a:t>» медицины и не требует значительных ресурсов.</a:t>
            </a:r>
          </a:p>
          <a:p>
            <a:pPr algn="ctr">
              <a:spcAft>
                <a:spcPts val="1200"/>
              </a:spcAft>
            </a:pPr>
            <a:r>
              <a:rPr lang="ru-RU" sz="2200" dirty="0" smtClean="0">
                <a:solidFill>
                  <a:prstClr val="white"/>
                </a:solidFill>
                <a:latin typeface="Calibri" pitchFamily="34" charset="0"/>
              </a:rPr>
              <a:t>ПРИГЛАШАЕМ РЕГИОНЫ ПРИСОЕДИНЯТЬСЯ К ПРОЕКТУ: </a:t>
            </a:r>
            <a:r>
              <a:rPr lang="ru-RU" sz="2200" dirty="0" err="1" smtClean="0">
                <a:solidFill>
                  <a:srgbClr val="8DC63F"/>
                </a:solidFill>
                <a:latin typeface="Calibri" pitchFamily="34" charset="0"/>
              </a:rPr>
              <a:t>здоровьездоровых.рф</a:t>
            </a:r>
            <a:endParaRPr lang="ru-RU" sz="2200" dirty="0">
              <a:solidFill>
                <a:srgbClr val="8DC63F"/>
              </a:solidFill>
              <a:latin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04D09EE-12D2-4240-9FD5-DE6CED183639}"/>
              </a:ext>
            </a:extLst>
          </p:cNvPr>
          <p:cNvSpPr txBox="1"/>
          <p:nvPr/>
        </p:nvSpPr>
        <p:spPr>
          <a:xfrm>
            <a:off x="132066" y="347415"/>
            <a:ext cx="11992127" cy="445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 smtClean="0">
                <a:solidFill>
                  <a:srgbClr val="8DC63F"/>
                </a:solidFill>
                <a:latin typeface="Calibri" pitchFamily="34" charset="0"/>
              </a:rPr>
              <a:t>ЗАКЛЮЧЕНИЕ</a:t>
            </a:r>
            <a:endParaRPr lang="ru-RU" sz="2800" b="1" dirty="0">
              <a:solidFill>
                <a:srgbClr val="8DC63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42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47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1FA8FE91-27F8-4DD5-9AE7-68684B7B0443}"/>
              </a:ext>
            </a:extLst>
          </p:cNvPr>
          <p:cNvSpPr txBox="1"/>
          <p:nvPr/>
        </p:nvSpPr>
        <p:spPr>
          <a:xfrm>
            <a:off x="206479" y="40416"/>
            <a:ext cx="117508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rgbClr val="FFFF00"/>
                </a:solidFill>
                <a:ea typeface="Roboto Medium" panose="02000000000000000000" pitchFamily="2" charset="0"/>
                <a:cs typeface="Calibri" panose="020F0502020204030204" pitchFamily="34" charset="0"/>
              </a:rPr>
              <a:t>Проблема</a:t>
            </a:r>
            <a:r>
              <a:rPr lang="ru-RU" sz="2800" dirty="0">
                <a:solidFill>
                  <a:srgbClr val="FFFF00"/>
                </a:solidFill>
                <a:ea typeface="Roboto Medium" panose="02000000000000000000" pitchFamily="2" charset="0"/>
                <a:cs typeface="Calibri" panose="020F0502020204030204" pitchFamily="34" charset="0"/>
              </a:rPr>
              <a:t>: </a:t>
            </a:r>
            <a:r>
              <a:rPr lang="ru-RU" sz="2800" dirty="0" smtClean="0">
                <a:solidFill>
                  <a:srgbClr val="FFFF00"/>
                </a:solidFill>
                <a:ea typeface="Roboto Medium" panose="02000000000000000000" pitchFamily="2" charset="0"/>
                <a:cs typeface="Calibri" panose="020F0502020204030204" pitchFamily="34" charset="0"/>
              </a:rPr>
              <a:t>в </a:t>
            </a:r>
            <a:r>
              <a:rPr lang="ru-RU" sz="2800" dirty="0">
                <a:solidFill>
                  <a:srgbClr val="FFFF00"/>
                </a:solidFill>
                <a:ea typeface="Roboto Medium" panose="02000000000000000000" pitchFamily="2" charset="0"/>
                <a:cs typeface="Calibri" panose="020F0502020204030204" pitchFamily="34" charset="0"/>
              </a:rPr>
              <a:t>России катастрофически высока смертность </a:t>
            </a:r>
            <a:endParaRPr lang="ru-RU" sz="2800" dirty="0" smtClean="0">
              <a:solidFill>
                <a:srgbClr val="FFFF00"/>
              </a:solidFill>
              <a:ea typeface="Roboto Medium" panose="02000000000000000000" pitchFamily="2" charset="0"/>
              <a:cs typeface="Calibri" panose="020F0502020204030204" pitchFamily="34" charset="0"/>
            </a:endParaRPr>
          </a:p>
          <a:p>
            <a:pPr algn="ctr">
              <a:defRPr/>
            </a:pPr>
            <a:r>
              <a:rPr lang="ru-RU" sz="2800" dirty="0" smtClean="0">
                <a:solidFill>
                  <a:srgbClr val="FFFF00"/>
                </a:solidFill>
                <a:ea typeface="Roboto Medium" panose="02000000000000000000" pitchFamily="2" charset="0"/>
                <a:cs typeface="Calibri" panose="020F0502020204030204" pitchFamily="34" charset="0"/>
              </a:rPr>
              <a:t>среди </a:t>
            </a:r>
            <a:r>
              <a:rPr lang="ru-RU" sz="2800" dirty="0">
                <a:solidFill>
                  <a:srgbClr val="FFFF00"/>
                </a:solidFill>
                <a:ea typeface="Roboto Medium" panose="02000000000000000000" pitchFamily="2" charset="0"/>
                <a:cs typeface="Calibri" panose="020F0502020204030204" pitchFamily="34" charset="0"/>
              </a:rPr>
              <a:t>граждан трудоспособного </a:t>
            </a:r>
            <a:r>
              <a:rPr lang="ru-RU" sz="2800" dirty="0" smtClean="0">
                <a:solidFill>
                  <a:srgbClr val="FFFF00"/>
                </a:solidFill>
                <a:ea typeface="Roboto Medium" panose="02000000000000000000" pitchFamily="2" charset="0"/>
                <a:cs typeface="Calibri" panose="020F0502020204030204" pitchFamily="34" charset="0"/>
              </a:rPr>
              <a:t>возраста </a:t>
            </a:r>
            <a:endParaRPr lang="ru-RU" sz="2800" dirty="0">
              <a:solidFill>
                <a:srgbClr val="FFFF00"/>
              </a:solidFill>
              <a:ea typeface="Roboto Medium" panose="02000000000000000000" pitchFamily="2" charset="0"/>
              <a:cs typeface="Calibri" panose="020F050202020403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046758"/>
            <a:ext cx="11545188" cy="5125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650988" y="6229300"/>
            <a:ext cx="532497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err="1" smtClean="0">
                <a:solidFill>
                  <a:srgbClr val="FFFF00"/>
                </a:solidFill>
              </a:rPr>
              <a:t>Бухтияров</a:t>
            </a:r>
            <a:r>
              <a:rPr lang="ru-RU" i="1" dirty="0" smtClean="0">
                <a:solidFill>
                  <a:srgbClr val="FFFF00"/>
                </a:solidFill>
              </a:rPr>
              <a:t> И.В., 2017</a:t>
            </a:r>
          </a:p>
          <a:p>
            <a:pPr algn="ctr"/>
            <a:r>
              <a:rPr lang="en-GB" sz="1600" i="1" dirty="0">
                <a:solidFill>
                  <a:srgbClr val="FFFF00"/>
                </a:solidFill>
              </a:rPr>
              <a:t>https://www.journal-irioh.ru/jour/article/view/663</a:t>
            </a:r>
            <a:endParaRPr lang="ru-RU" sz="1600" i="1" dirty="0">
              <a:solidFill>
                <a:srgbClr val="FFFF00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271989" y="1576596"/>
            <a:ext cx="9078540" cy="3943455"/>
            <a:chOff x="611560" y="1237714"/>
            <a:chExt cx="6999796" cy="2890505"/>
          </a:xfrm>
        </p:grpSpPr>
        <p:sp>
          <p:nvSpPr>
            <p:cNvPr id="18" name="TextBox 17"/>
            <p:cNvSpPr txBox="1"/>
            <p:nvPr/>
          </p:nvSpPr>
          <p:spPr>
            <a:xfrm>
              <a:off x="1244614" y="1237714"/>
              <a:ext cx="1599195" cy="270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FF0000"/>
                  </a:solidFill>
                </a:rPr>
                <a:t>в</a:t>
              </a:r>
              <a:r>
                <a:rPr lang="ru-RU" b="1" dirty="0" smtClean="0">
                  <a:solidFill>
                    <a:srgbClr val="FF0000"/>
                  </a:solidFill>
                </a:rPr>
                <a:t> 8 раз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71601" y="1977684"/>
              <a:ext cx="1599195" cy="270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FF0000"/>
                  </a:solidFill>
                </a:rPr>
                <a:t>в</a:t>
              </a:r>
              <a:r>
                <a:rPr lang="ru-RU" b="1" dirty="0" smtClean="0">
                  <a:solidFill>
                    <a:srgbClr val="FF0000"/>
                  </a:solidFill>
                </a:rPr>
                <a:t> 2 раза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11560" y="2462755"/>
              <a:ext cx="1599195" cy="270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FF0000"/>
                  </a:solidFill>
                </a:rPr>
                <a:t>в</a:t>
              </a:r>
              <a:r>
                <a:rPr lang="ru-RU" b="1" dirty="0" smtClean="0">
                  <a:solidFill>
                    <a:srgbClr val="FF0000"/>
                  </a:solidFill>
                </a:rPr>
                <a:t> 5 раз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218689" y="2695888"/>
              <a:ext cx="1599195" cy="270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FF0000"/>
                  </a:solidFill>
                </a:rPr>
                <a:t>в</a:t>
              </a:r>
              <a:r>
                <a:rPr lang="ru-RU" b="1" dirty="0" smtClean="0">
                  <a:solidFill>
                    <a:srgbClr val="FF0000"/>
                  </a:solidFill>
                </a:rPr>
                <a:t> 5 раз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115617" y="3057804"/>
              <a:ext cx="1599195" cy="270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FF0000"/>
                  </a:solidFill>
                </a:rPr>
                <a:t>в 3 раза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43890" y="3857503"/>
              <a:ext cx="1599195" cy="270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FF0000"/>
                  </a:solidFill>
                </a:rPr>
                <a:t>в</a:t>
              </a:r>
              <a:r>
                <a:rPr lang="ru-RU" b="1" dirty="0" smtClean="0">
                  <a:solidFill>
                    <a:srgbClr val="FF0000"/>
                  </a:solidFill>
                </a:rPr>
                <a:t> 5 раз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012161" y="1237714"/>
              <a:ext cx="1599195" cy="270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FF0000"/>
                  </a:solidFill>
                </a:rPr>
                <a:t>в</a:t>
              </a:r>
              <a:r>
                <a:rPr lang="ru-RU" b="1" dirty="0" smtClean="0">
                  <a:solidFill>
                    <a:srgbClr val="FF0000"/>
                  </a:solidFill>
                </a:rPr>
                <a:t> 5 раз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012161" y="2301720"/>
              <a:ext cx="1599195" cy="270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solidFill>
                    <a:srgbClr val="FF0000"/>
                  </a:solidFill>
                </a:rPr>
                <a:t>в 5 раз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997142" y="2679762"/>
              <a:ext cx="1599195" cy="270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FF0000"/>
                  </a:solidFill>
                </a:rPr>
                <a:t>в</a:t>
              </a:r>
              <a:r>
                <a:rPr lang="ru-RU" b="1" dirty="0" smtClean="0">
                  <a:solidFill>
                    <a:srgbClr val="FF0000"/>
                  </a:solidFill>
                </a:rPr>
                <a:t> 3 раза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997142" y="3061245"/>
              <a:ext cx="1599195" cy="270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FF0000"/>
                  </a:solidFill>
                </a:rPr>
                <a:t>в</a:t>
              </a:r>
              <a:r>
                <a:rPr lang="ru-RU" b="1" dirty="0" smtClean="0">
                  <a:solidFill>
                    <a:srgbClr val="FF0000"/>
                  </a:solidFill>
                </a:rPr>
                <a:t> 4 раза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012161" y="3709762"/>
              <a:ext cx="1599195" cy="2707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solidFill>
                    <a:srgbClr val="FF0000"/>
                  </a:solidFill>
                </a:rPr>
                <a:t>в</a:t>
              </a:r>
              <a:r>
                <a:rPr lang="ru-RU" b="1" dirty="0" smtClean="0">
                  <a:solidFill>
                    <a:srgbClr val="FF0000"/>
                  </a:solidFill>
                </a:rPr>
                <a:t> 4 раза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323850" y="6213450"/>
            <a:ext cx="4641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~</a:t>
            </a:r>
            <a:r>
              <a:rPr lang="ru-RU" sz="2400" dirty="0" smtClean="0">
                <a:solidFill>
                  <a:srgbClr val="FFFF00"/>
                </a:solidFill>
              </a:rPr>
              <a:t>75% случаев – это ХНИЗ</a:t>
            </a:r>
            <a:endParaRPr lang="ru-RU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67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47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1FA8FE91-27F8-4DD5-9AE7-68684B7B0443}"/>
              </a:ext>
            </a:extLst>
          </p:cNvPr>
          <p:cNvSpPr txBox="1"/>
          <p:nvPr/>
        </p:nvSpPr>
        <p:spPr>
          <a:xfrm>
            <a:off x="206479" y="129316"/>
            <a:ext cx="11750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FFFF00"/>
                </a:solidFill>
                <a:ea typeface="Roboto Medium" panose="02000000000000000000" pitchFamily="2" charset="0"/>
                <a:cs typeface="Calibri" panose="020F0502020204030204" pitchFamily="34" charset="0"/>
              </a:rPr>
              <a:t>Источники проблем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50850" y="892150"/>
            <a:ext cx="1047115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/>
            <a:r>
              <a:rPr lang="ru-RU" sz="2400" dirty="0">
                <a:solidFill>
                  <a:schemeClr val="bg1"/>
                </a:solidFill>
              </a:rPr>
              <a:t>1. За здоровье «отвечает» только </a:t>
            </a:r>
            <a:r>
              <a:rPr lang="ru-RU" sz="2400" dirty="0" smtClean="0">
                <a:solidFill>
                  <a:schemeClr val="bg1"/>
                </a:solidFill>
              </a:rPr>
              <a:t>министерство здравоохранения, хотя утрата здоровья происходит в основном вне системы здравоохранения</a:t>
            </a:r>
            <a:endParaRPr lang="ru-RU" sz="2400" dirty="0">
              <a:solidFill>
                <a:schemeClr val="bg1"/>
              </a:solidFill>
            </a:endParaRPr>
          </a:p>
          <a:p>
            <a:r>
              <a:rPr lang="ru-RU" sz="2000" dirty="0">
                <a:solidFill>
                  <a:schemeClr val="bg1"/>
                </a:solidFill>
              </a:rPr>
              <a:t>     (</a:t>
            </a:r>
            <a:r>
              <a:rPr lang="ru-RU" sz="2000" i="1" dirty="0">
                <a:solidFill>
                  <a:schemeClr val="bg1"/>
                </a:solidFill>
              </a:rPr>
              <a:t>отсутствие межведомственного взаимодействия</a:t>
            </a:r>
            <a:r>
              <a:rPr lang="ru-RU" sz="2000" i="1" dirty="0" smtClean="0">
                <a:solidFill>
                  <a:schemeClr val="bg1"/>
                </a:solidFill>
              </a:rPr>
              <a:t>)</a:t>
            </a:r>
          </a:p>
          <a:p>
            <a:endParaRPr lang="ru-RU" sz="2000" i="1" dirty="0">
              <a:solidFill>
                <a:schemeClr val="bg1"/>
              </a:solidFill>
            </a:endParaRPr>
          </a:p>
          <a:p>
            <a:endParaRPr lang="ru-RU" sz="1100" dirty="0">
              <a:solidFill>
                <a:schemeClr val="bg1"/>
              </a:solidFill>
            </a:endParaRPr>
          </a:p>
          <a:p>
            <a:r>
              <a:rPr lang="ru-RU" sz="2400" dirty="0">
                <a:solidFill>
                  <a:schemeClr val="bg1"/>
                </a:solidFill>
              </a:rPr>
              <a:t>2. Система вмешивается слишком поздно</a:t>
            </a:r>
          </a:p>
          <a:p>
            <a:r>
              <a:rPr lang="ru-RU" sz="2000" i="1" dirty="0">
                <a:solidFill>
                  <a:schemeClr val="bg1"/>
                </a:solidFill>
              </a:rPr>
              <a:t>     </a:t>
            </a:r>
            <a:r>
              <a:rPr lang="en-US" sz="2000" i="1" dirty="0">
                <a:solidFill>
                  <a:schemeClr val="bg1"/>
                </a:solidFill>
              </a:rPr>
              <a:t>(</a:t>
            </a:r>
            <a:r>
              <a:rPr lang="ru-RU" sz="2000" i="1" dirty="0">
                <a:solidFill>
                  <a:schemeClr val="bg1"/>
                </a:solidFill>
              </a:rPr>
              <a:t>реактивная </a:t>
            </a:r>
            <a:r>
              <a:rPr lang="ru-RU" sz="2000" i="1" dirty="0">
                <a:solidFill>
                  <a:srgbClr val="FFFF00"/>
                </a:solidFill>
              </a:rPr>
              <a:t>диагноз-центрированная</a:t>
            </a:r>
            <a:r>
              <a:rPr lang="ru-RU" sz="2000" i="1" dirty="0">
                <a:solidFill>
                  <a:schemeClr val="bg1"/>
                </a:solidFill>
              </a:rPr>
              <a:t> модель</a:t>
            </a:r>
            <a:r>
              <a:rPr lang="ru-RU" sz="2000" i="1" dirty="0" smtClean="0">
                <a:solidFill>
                  <a:schemeClr val="bg1"/>
                </a:solidFill>
              </a:rPr>
              <a:t>)</a:t>
            </a:r>
          </a:p>
          <a:p>
            <a:endParaRPr lang="ru-RU" sz="2000" i="1" dirty="0">
              <a:solidFill>
                <a:schemeClr val="bg1"/>
              </a:solidFill>
            </a:endParaRPr>
          </a:p>
          <a:p>
            <a:endParaRPr lang="ru-RU" sz="1100" i="1" dirty="0">
              <a:solidFill>
                <a:schemeClr val="bg1"/>
              </a:solidFill>
            </a:endParaRPr>
          </a:p>
          <a:p>
            <a:r>
              <a:rPr lang="ru-RU" sz="2400" dirty="0">
                <a:solidFill>
                  <a:schemeClr val="bg1"/>
                </a:solidFill>
              </a:rPr>
              <a:t>3. Использует относительно малоэффективные инструменты</a:t>
            </a:r>
          </a:p>
          <a:p>
            <a:r>
              <a:rPr lang="ru-RU" sz="2000" dirty="0">
                <a:solidFill>
                  <a:schemeClr val="bg1"/>
                </a:solidFill>
              </a:rPr>
              <a:t>     </a:t>
            </a:r>
            <a:r>
              <a:rPr lang="ru-RU" sz="2000" i="1" dirty="0">
                <a:solidFill>
                  <a:schemeClr val="bg1"/>
                </a:solidFill>
              </a:rPr>
              <a:t>(расходы на профилактику </a:t>
            </a:r>
            <a:r>
              <a:rPr lang="en-US" sz="2000" i="1" dirty="0">
                <a:solidFill>
                  <a:schemeClr val="bg1"/>
                </a:solidFill>
              </a:rPr>
              <a:t>&lt;1%</a:t>
            </a:r>
            <a:r>
              <a:rPr lang="ru-RU" sz="2000" i="1" dirty="0">
                <a:solidFill>
                  <a:schemeClr val="bg1"/>
                </a:solidFill>
              </a:rPr>
              <a:t> </a:t>
            </a:r>
            <a:r>
              <a:rPr lang="ru-RU" sz="2000" i="1" dirty="0" smtClean="0">
                <a:solidFill>
                  <a:schemeClr val="bg1"/>
                </a:solidFill>
              </a:rPr>
              <a:t>бюджетов здравоохранения)</a:t>
            </a:r>
          </a:p>
          <a:p>
            <a:endParaRPr lang="ru-RU" sz="2000" i="1" dirty="0">
              <a:solidFill>
                <a:schemeClr val="bg1"/>
              </a:solidFill>
            </a:endParaRPr>
          </a:p>
          <a:p>
            <a:endParaRPr lang="ru-RU" sz="1600" dirty="0">
              <a:solidFill>
                <a:schemeClr val="bg1"/>
              </a:solidFill>
            </a:endParaRPr>
          </a:p>
          <a:p>
            <a:r>
              <a:rPr lang="ru-RU" sz="2400" dirty="0">
                <a:solidFill>
                  <a:schemeClr val="bg1"/>
                </a:solidFill>
              </a:rPr>
              <a:t>4. Из-за распределения ролей </a:t>
            </a:r>
            <a:r>
              <a:rPr lang="ru-RU" sz="2400" dirty="0">
                <a:solidFill>
                  <a:srgbClr val="FFFF00"/>
                </a:solidFill>
              </a:rPr>
              <a:t>неизбежен</a:t>
            </a:r>
            <a:r>
              <a:rPr lang="ru-RU" sz="2400" dirty="0">
                <a:solidFill>
                  <a:schemeClr val="bg1"/>
                </a:solidFill>
              </a:rPr>
              <a:t> дефицит </a:t>
            </a:r>
            <a:r>
              <a:rPr lang="ru-RU" sz="2400" dirty="0" smtClean="0">
                <a:solidFill>
                  <a:schemeClr val="bg1"/>
                </a:solidFill>
              </a:rPr>
              <a:t>ресурсов</a:t>
            </a:r>
            <a:endParaRPr lang="ru-RU" sz="2400" dirty="0">
              <a:solidFill>
                <a:schemeClr val="bg1"/>
              </a:solidFill>
            </a:endParaRPr>
          </a:p>
          <a:p>
            <a:endParaRPr lang="ru-RU" sz="1100" dirty="0" smtClean="0">
              <a:solidFill>
                <a:schemeClr val="bg1"/>
              </a:solidFill>
            </a:endParaRPr>
          </a:p>
          <a:p>
            <a:endParaRPr lang="en-US" sz="1100" dirty="0">
              <a:solidFill>
                <a:schemeClr val="bg1"/>
              </a:solidFill>
            </a:endParaRPr>
          </a:p>
          <a:p>
            <a:r>
              <a:rPr lang="ru-RU" sz="2400" dirty="0">
                <a:solidFill>
                  <a:schemeClr val="bg1"/>
                </a:solidFill>
              </a:rPr>
              <a:t>5. Конфликт интересов (на всех уровнях)</a:t>
            </a:r>
          </a:p>
          <a:p>
            <a:r>
              <a:rPr lang="ru-RU" sz="2000" i="1" dirty="0">
                <a:solidFill>
                  <a:schemeClr val="bg1"/>
                </a:solidFill>
              </a:rPr>
              <a:t>     </a:t>
            </a:r>
            <a:r>
              <a:rPr lang="en-US" sz="2000" i="1" dirty="0">
                <a:solidFill>
                  <a:schemeClr val="bg1"/>
                </a:solidFill>
              </a:rPr>
              <a:t>(</a:t>
            </a:r>
            <a:r>
              <a:rPr lang="ru-RU" sz="2000" i="1" dirty="0">
                <a:solidFill>
                  <a:schemeClr val="bg1"/>
                </a:solidFill>
              </a:rPr>
              <a:t>монетарные критерии эффективности</a:t>
            </a:r>
            <a:r>
              <a:rPr lang="ru-RU" sz="2000" i="1" dirty="0" smtClean="0">
                <a:solidFill>
                  <a:schemeClr val="bg1"/>
                </a:solidFill>
              </a:rPr>
              <a:t>)</a:t>
            </a:r>
            <a:endParaRPr lang="ru-RU" sz="2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11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47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1FA8FE91-27F8-4DD5-9AE7-68684B7B0443}"/>
              </a:ext>
            </a:extLst>
          </p:cNvPr>
          <p:cNvSpPr txBox="1"/>
          <p:nvPr/>
        </p:nvSpPr>
        <p:spPr>
          <a:xfrm>
            <a:off x="206479" y="129316"/>
            <a:ext cx="11750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rgbClr val="FFFF00"/>
                </a:solidFill>
                <a:ea typeface="Roboto Medium" panose="02000000000000000000" pitchFamily="2" charset="0"/>
                <a:cs typeface="Calibri" panose="020F0502020204030204" pitchFamily="34" charset="0"/>
              </a:rPr>
              <a:t>Направление решения проблем </a:t>
            </a:r>
            <a:endParaRPr lang="ru-RU" sz="2800" dirty="0">
              <a:solidFill>
                <a:srgbClr val="FFFF00"/>
              </a:solidFill>
              <a:ea typeface="Roboto Medium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1624" y="562238"/>
            <a:ext cx="1150810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92D050"/>
                </a:solidFill>
              </a:rPr>
              <a:t>Превентивное </a:t>
            </a:r>
            <a:r>
              <a:rPr lang="ru-RU" sz="2800" dirty="0" err="1" smtClean="0">
                <a:solidFill>
                  <a:srgbClr val="92D050"/>
                </a:solidFill>
              </a:rPr>
              <a:t>персоноцентрированное</a:t>
            </a:r>
            <a:r>
              <a:rPr lang="ru-RU" sz="2800" dirty="0" smtClean="0">
                <a:solidFill>
                  <a:srgbClr val="92D050"/>
                </a:solidFill>
              </a:rPr>
              <a:t> </a:t>
            </a:r>
            <a:r>
              <a:rPr lang="ru-RU" sz="2800" dirty="0" err="1" smtClean="0">
                <a:solidFill>
                  <a:srgbClr val="92D050"/>
                </a:solidFill>
              </a:rPr>
              <a:t>здоровьесбережение</a:t>
            </a:r>
            <a:r>
              <a:rPr lang="ru-RU" sz="2800" dirty="0" smtClean="0">
                <a:solidFill>
                  <a:srgbClr val="92D050"/>
                </a:solidFill>
              </a:rPr>
              <a:t> </a:t>
            </a:r>
          </a:p>
          <a:p>
            <a:pPr algn="ctr"/>
            <a:r>
              <a:rPr lang="ru-RU" sz="2400" dirty="0" smtClean="0">
                <a:solidFill>
                  <a:srgbClr val="92D050"/>
                </a:solidFill>
              </a:rPr>
              <a:t>(управление здоровьем)</a:t>
            </a:r>
            <a:endParaRPr lang="ru-RU" sz="2400" dirty="0">
              <a:solidFill>
                <a:srgbClr val="92D050"/>
              </a:solidFill>
            </a:endParaRPr>
          </a:p>
          <a:p>
            <a:r>
              <a:rPr lang="ru-RU" sz="2000" dirty="0">
                <a:solidFill>
                  <a:schemeClr val="bg1"/>
                </a:solidFill>
              </a:rPr>
              <a:t>     </a:t>
            </a:r>
            <a:endParaRPr lang="ru-RU" sz="1100" dirty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1. Целеполагание (на уровне государства): обеспечение профессионального долголетия</a:t>
            </a:r>
            <a:endParaRPr lang="ru-RU" sz="2000" dirty="0">
              <a:solidFill>
                <a:schemeClr val="bg1"/>
              </a:solidFill>
            </a:endParaRPr>
          </a:p>
          <a:p>
            <a:endParaRPr lang="ru-RU" sz="2000" dirty="0">
              <a:solidFill>
                <a:schemeClr val="bg1"/>
              </a:solidFill>
            </a:endParaRPr>
          </a:p>
          <a:p>
            <a:pPr marL="266700" indent="-266700"/>
            <a:r>
              <a:rPr lang="ru-RU" sz="2000" dirty="0">
                <a:solidFill>
                  <a:schemeClr val="bg1"/>
                </a:solidFill>
              </a:rPr>
              <a:t>2.  Согласованные действия всех субъектов управления здоровьем </a:t>
            </a:r>
            <a:r>
              <a:rPr lang="ru-RU" sz="2000" dirty="0" smtClean="0">
                <a:solidFill>
                  <a:schemeClr val="bg1"/>
                </a:solidFill>
              </a:rPr>
              <a:t>(гражданин, работодатель, государство)</a:t>
            </a:r>
            <a:endParaRPr lang="ru-RU" sz="2000" dirty="0">
              <a:solidFill>
                <a:schemeClr val="bg1"/>
              </a:solidFill>
            </a:endParaRPr>
          </a:p>
          <a:p>
            <a:endParaRPr lang="ru-RU" sz="2000" dirty="0">
              <a:solidFill>
                <a:schemeClr val="bg1"/>
              </a:solidFill>
            </a:endParaRPr>
          </a:p>
          <a:p>
            <a:pPr marL="266700" indent="-266700"/>
            <a:r>
              <a:rPr lang="ru-RU" sz="2000" dirty="0">
                <a:solidFill>
                  <a:schemeClr val="bg1"/>
                </a:solidFill>
              </a:rPr>
              <a:t>3. Раннее упреждающее управление </a:t>
            </a:r>
            <a:r>
              <a:rPr lang="ru-RU" sz="2000" dirty="0" smtClean="0">
                <a:solidFill>
                  <a:schemeClr val="bg1"/>
                </a:solidFill>
              </a:rPr>
              <a:t>здоровьем </a:t>
            </a:r>
            <a:r>
              <a:rPr lang="ru-RU" sz="2000" dirty="0" smtClean="0">
                <a:solidFill>
                  <a:schemeClr val="bg1"/>
                </a:solidFill>
              </a:rPr>
              <a:t>(объемлющая междисциплинарная </a:t>
            </a:r>
            <a:r>
              <a:rPr lang="ru-RU" sz="2000" dirty="0" smtClean="0">
                <a:solidFill>
                  <a:schemeClr val="bg1"/>
                </a:solidFill>
              </a:rPr>
              <a:t>организационная </a:t>
            </a:r>
            <a:r>
              <a:rPr lang="ru-RU" sz="2000" dirty="0" smtClean="0">
                <a:solidFill>
                  <a:schemeClr val="bg1"/>
                </a:solidFill>
              </a:rPr>
              <a:t>модель, </a:t>
            </a:r>
            <a:r>
              <a:rPr lang="ru-RU" sz="2000" dirty="0" err="1" smtClean="0">
                <a:solidFill>
                  <a:schemeClr val="bg1"/>
                </a:solidFill>
              </a:rPr>
              <a:t>здоровьесберегающая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биопсихосоциальная</a:t>
            </a:r>
            <a:r>
              <a:rPr lang="ru-RU" sz="2000" dirty="0" smtClean="0">
                <a:solidFill>
                  <a:schemeClr val="bg1"/>
                </a:solidFill>
              </a:rPr>
              <a:t> среда)</a:t>
            </a:r>
            <a:endParaRPr lang="ru-RU" sz="2000" dirty="0">
              <a:solidFill>
                <a:schemeClr val="bg1"/>
              </a:solidFill>
            </a:endParaRPr>
          </a:p>
          <a:p>
            <a:endParaRPr lang="ru-RU" sz="2000" dirty="0">
              <a:solidFill>
                <a:schemeClr val="bg1"/>
              </a:solidFill>
            </a:endParaRPr>
          </a:p>
          <a:p>
            <a:r>
              <a:rPr lang="ru-RU" sz="2000" dirty="0">
                <a:solidFill>
                  <a:schemeClr val="bg1"/>
                </a:solidFill>
              </a:rPr>
              <a:t>4. Акцент на факторах образа </a:t>
            </a:r>
            <a:r>
              <a:rPr lang="ru-RU" sz="2000" dirty="0" smtClean="0">
                <a:solidFill>
                  <a:schemeClr val="bg1"/>
                </a:solidFill>
              </a:rPr>
              <a:t>жизни (питание, движение, управление стрессом и др.) </a:t>
            </a:r>
            <a:r>
              <a:rPr lang="ru-RU" sz="2000" dirty="0">
                <a:solidFill>
                  <a:schemeClr val="bg1"/>
                </a:solidFill>
              </a:rPr>
              <a:t>и </a:t>
            </a:r>
            <a:r>
              <a:rPr lang="ru-RU" sz="2000" dirty="0" smtClean="0">
                <a:solidFill>
                  <a:schemeClr val="bg1"/>
                </a:solidFill>
              </a:rPr>
              <a:t>профилактике</a:t>
            </a:r>
            <a:endParaRPr lang="ru-RU" sz="2000" dirty="0">
              <a:solidFill>
                <a:schemeClr val="bg1"/>
              </a:solidFill>
            </a:endParaRPr>
          </a:p>
          <a:p>
            <a:r>
              <a:rPr lang="ru-RU" sz="2000" dirty="0">
                <a:solidFill>
                  <a:schemeClr val="bg1"/>
                </a:solidFill>
              </a:rPr>
              <a:t>	</a:t>
            </a:r>
          </a:p>
          <a:p>
            <a:r>
              <a:rPr lang="ru-RU" sz="2000" dirty="0">
                <a:solidFill>
                  <a:schemeClr val="bg1"/>
                </a:solidFill>
              </a:rPr>
              <a:t>5. Ключевая роль человека в управлении своим </a:t>
            </a:r>
            <a:r>
              <a:rPr lang="ru-RU" sz="2000" dirty="0" smtClean="0">
                <a:solidFill>
                  <a:schemeClr val="bg1"/>
                </a:solidFill>
              </a:rPr>
              <a:t>здоровьем</a:t>
            </a:r>
            <a:endParaRPr lang="ru-RU" sz="2000" dirty="0">
              <a:solidFill>
                <a:schemeClr val="bg1"/>
              </a:solidFill>
            </a:endParaRPr>
          </a:p>
          <a:p>
            <a:endParaRPr lang="ru-RU" sz="2000" dirty="0">
              <a:solidFill>
                <a:schemeClr val="bg1"/>
              </a:solidFill>
            </a:endParaRPr>
          </a:p>
          <a:p>
            <a:pPr marL="266700" indent="-266700"/>
            <a:r>
              <a:rPr lang="ru-RU" sz="2000" dirty="0">
                <a:solidFill>
                  <a:schemeClr val="bg1"/>
                </a:solidFill>
              </a:rPr>
              <a:t>6. Адекватные критерии эффективности </a:t>
            </a:r>
            <a:r>
              <a:rPr lang="ru-RU" sz="2000" dirty="0" smtClean="0">
                <a:solidFill>
                  <a:schemeClr val="bg1"/>
                </a:solidFill>
              </a:rPr>
              <a:t>системы здравоохранения </a:t>
            </a:r>
            <a:r>
              <a:rPr lang="ru-RU" sz="2000" dirty="0" smtClean="0">
                <a:solidFill>
                  <a:schemeClr val="bg1"/>
                </a:solidFill>
              </a:rPr>
              <a:t>(по уровню здоровья, а не </a:t>
            </a:r>
            <a:r>
              <a:rPr lang="ru-RU" sz="2000" dirty="0" smtClean="0">
                <a:solidFill>
                  <a:schemeClr val="bg1"/>
                </a:solidFill>
              </a:rPr>
              <a:t>только заболеваемости </a:t>
            </a:r>
            <a:r>
              <a:rPr lang="ru-RU" sz="2000" dirty="0" smtClean="0">
                <a:solidFill>
                  <a:schemeClr val="bg1"/>
                </a:solidFill>
              </a:rPr>
              <a:t>/смертности)</a:t>
            </a:r>
          </a:p>
          <a:p>
            <a:pPr marL="266700" indent="-266700"/>
            <a:endParaRPr lang="ru-RU" sz="2000" dirty="0">
              <a:solidFill>
                <a:schemeClr val="bg1"/>
              </a:solidFill>
            </a:endParaRPr>
          </a:p>
          <a:p>
            <a:pPr marL="266700" indent="-266700" algn="ctr"/>
            <a:r>
              <a:rPr lang="ru-RU" sz="2000" i="1" dirty="0" smtClean="0">
                <a:solidFill>
                  <a:srgbClr val="FFFF00"/>
                </a:solidFill>
              </a:rPr>
              <a:t>ВЫГЛЯДИТ ИДЕАЛИСТИЧНО?</a:t>
            </a:r>
            <a:endParaRPr lang="ru-RU" sz="24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7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47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1FA8FE91-27F8-4DD5-9AE7-68684B7B0443}"/>
              </a:ext>
            </a:extLst>
          </p:cNvPr>
          <p:cNvSpPr txBox="1"/>
          <p:nvPr/>
        </p:nvSpPr>
        <p:spPr>
          <a:xfrm>
            <a:off x="206479" y="129316"/>
            <a:ext cx="11750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rgbClr val="FFFF00"/>
                </a:solidFill>
                <a:ea typeface="Roboto Medium" panose="02000000000000000000" pitchFamily="2" charset="0"/>
                <a:cs typeface="Calibri" panose="020F0502020204030204" pitchFamily="34" charset="0"/>
              </a:rPr>
              <a:t>Описанная новая модель неуклонно приближается</a:t>
            </a:r>
            <a:endParaRPr lang="ru-RU" sz="2800" dirty="0">
              <a:solidFill>
                <a:srgbClr val="FFFF00"/>
              </a:solidFill>
              <a:ea typeface="Roboto Medium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0850" y="652536"/>
            <a:ext cx="1116965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92D050"/>
                </a:solidFill>
              </a:rPr>
              <a:t>Нормативно-правовая база</a:t>
            </a:r>
            <a:endParaRPr lang="ru-RU" sz="2000" dirty="0">
              <a:solidFill>
                <a:srgbClr val="92D050"/>
              </a:solidFill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Приказ </a:t>
            </a:r>
            <a:r>
              <a:rPr lang="ru-RU" dirty="0" smtClean="0">
                <a:solidFill>
                  <a:schemeClr val="bg1"/>
                </a:solidFill>
              </a:rPr>
              <a:t>Минздрава России </a:t>
            </a:r>
            <a:r>
              <a:rPr lang="ru-RU" dirty="0">
                <a:solidFill>
                  <a:schemeClr val="bg1"/>
                </a:solidFill>
              </a:rPr>
              <a:t>N113 от  21.03.</a:t>
            </a:r>
            <a:r>
              <a:rPr lang="ru-RU" b="1" dirty="0">
                <a:solidFill>
                  <a:srgbClr val="FFFF00"/>
                </a:solidFill>
              </a:rPr>
              <a:t>2003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“</a:t>
            </a:r>
            <a:r>
              <a:rPr lang="ru-RU" dirty="0">
                <a:solidFill>
                  <a:schemeClr val="bg1"/>
                </a:solidFill>
              </a:rPr>
              <a:t>Об утверждении концепции </a:t>
            </a:r>
            <a:r>
              <a:rPr lang="ru-RU" b="1" dirty="0">
                <a:solidFill>
                  <a:srgbClr val="FFFF00"/>
                </a:solidFill>
              </a:rPr>
              <a:t>охраны здоровья здоровых </a:t>
            </a:r>
            <a:r>
              <a:rPr lang="ru-RU" dirty="0">
                <a:solidFill>
                  <a:schemeClr val="bg1"/>
                </a:solidFill>
              </a:rPr>
              <a:t>в Российской Федерации”.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Распоряжение Правительства Российской Федерации от 28.12.</a:t>
            </a:r>
            <a:r>
              <a:rPr lang="ru-RU" dirty="0">
                <a:solidFill>
                  <a:srgbClr val="FFFF00"/>
                </a:solidFill>
              </a:rPr>
              <a:t>2012</a:t>
            </a:r>
            <a:r>
              <a:rPr lang="ru-RU" dirty="0">
                <a:solidFill>
                  <a:schemeClr val="bg1"/>
                </a:solidFill>
              </a:rPr>
              <a:t> N </a:t>
            </a:r>
            <a:r>
              <a:rPr lang="ru-RU" dirty="0" smtClean="0">
                <a:solidFill>
                  <a:schemeClr val="bg1"/>
                </a:solidFill>
              </a:rPr>
              <a:t>2580-р «О Стратегии </a:t>
            </a:r>
            <a:r>
              <a:rPr lang="ru-RU" dirty="0">
                <a:solidFill>
                  <a:schemeClr val="bg1"/>
                </a:solidFill>
              </a:rPr>
              <a:t>развития медицинской науки в Российской Федерации на период до 2025 </a:t>
            </a:r>
            <a:r>
              <a:rPr lang="ru-RU" dirty="0" smtClean="0">
                <a:solidFill>
                  <a:schemeClr val="bg1"/>
                </a:solidFill>
              </a:rPr>
              <a:t>года».</a:t>
            </a:r>
            <a:endParaRPr lang="ru-RU" dirty="0">
              <a:solidFill>
                <a:schemeClr val="bg1"/>
              </a:solidFill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Протокол </a:t>
            </a:r>
            <a:r>
              <a:rPr lang="ru-RU" dirty="0">
                <a:solidFill>
                  <a:schemeClr val="bg1"/>
                </a:solidFill>
              </a:rPr>
              <a:t>заседания Наблюдательного совета АНО “Агентство стратегических инициатив по продвижению новых проектов” от 14.06.</a:t>
            </a:r>
            <a:r>
              <a:rPr lang="ru-RU" dirty="0">
                <a:solidFill>
                  <a:srgbClr val="FFFF00"/>
                </a:solidFill>
              </a:rPr>
              <a:t>2013</a:t>
            </a:r>
            <a:r>
              <a:rPr lang="ru-RU" dirty="0">
                <a:solidFill>
                  <a:schemeClr val="bg1"/>
                </a:solidFill>
              </a:rPr>
              <a:t> N2. 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Указ Президента </a:t>
            </a:r>
            <a:r>
              <a:rPr lang="ru-RU" dirty="0" smtClean="0">
                <a:solidFill>
                  <a:schemeClr val="bg1"/>
                </a:solidFill>
              </a:rPr>
              <a:t>Российской Федерации </a:t>
            </a:r>
            <a:r>
              <a:rPr lang="ru-RU" dirty="0">
                <a:solidFill>
                  <a:schemeClr val="bg1"/>
                </a:solidFill>
              </a:rPr>
              <a:t>от 01.12.</a:t>
            </a:r>
            <a:r>
              <a:rPr lang="ru-RU" dirty="0">
                <a:solidFill>
                  <a:srgbClr val="FFFF00"/>
                </a:solidFill>
              </a:rPr>
              <a:t>2016</a:t>
            </a:r>
            <a:r>
              <a:rPr lang="ru-RU" dirty="0">
                <a:solidFill>
                  <a:schemeClr val="bg1"/>
                </a:solidFill>
              </a:rPr>
              <a:t> “О Стратегии научно-технологического развития Российской Федерации”.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План </a:t>
            </a:r>
            <a:r>
              <a:rPr lang="ru-RU" dirty="0">
                <a:solidFill>
                  <a:schemeClr val="bg1"/>
                </a:solidFill>
              </a:rPr>
              <a:t>мероприятий (дорожная карта) Национальной Технологической Инициативы на период до 2035 г. направления "</a:t>
            </a:r>
            <a:r>
              <a:rPr lang="ru-RU" dirty="0" err="1">
                <a:solidFill>
                  <a:schemeClr val="bg1"/>
                </a:solidFill>
              </a:rPr>
              <a:t>ХелсНет</a:t>
            </a:r>
            <a:r>
              <a:rPr lang="ru-RU" dirty="0">
                <a:solidFill>
                  <a:schemeClr val="bg1"/>
                </a:solidFill>
              </a:rPr>
              <a:t>" (утверждена 20.12.</a:t>
            </a:r>
            <a:r>
              <a:rPr lang="ru-RU" dirty="0">
                <a:solidFill>
                  <a:srgbClr val="FFFF00"/>
                </a:solidFill>
              </a:rPr>
              <a:t>2016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на </a:t>
            </a:r>
            <a:r>
              <a:rPr lang="ru-RU" dirty="0">
                <a:solidFill>
                  <a:schemeClr val="bg1"/>
                </a:solidFill>
              </a:rPr>
              <a:t>заседании президиума Совета при Президенте РФ по модернизации экономики и инновационному развитию России). 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Постановление Правительства Российской Федерации от 26.12.</a:t>
            </a:r>
            <a:r>
              <a:rPr lang="ru-RU" dirty="0">
                <a:solidFill>
                  <a:srgbClr val="FFFF00"/>
                </a:solidFill>
              </a:rPr>
              <a:t>2017</a:t>
            </a:r>
            <a:r>
              <a:rPr lang="ru-RU" dirty="0">
                <a:solidFill>
                  <a:schemeClr val="bg1"/>
                </a:solidFill>
              </a:rPr>
              <a:t> N 1640 </a:t>
            </a:r>
            <a:r>
              <a:rPr lang="ru-RU" dirty="0" smtClean="0">
                <a:solidFill>
                  <a:schemeClr val="bg1"/>
                </a:solidFill>
              </a:rPr>
              <a:t>"</a:t>
            </a:r>
            <a:r>
              <a:rPr lang="ru-RU" dirty="0">
                <a:solidFill>
                  <a:schemeClr val="bg1"/>
                </a:solidFill>
              </a:rPr>
              <a:t>Об утверждении государственной программы Российской Федерации "Развитие здравоохранения"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endParaRPr lang="ru-RU" dirty="0">
              <a:solidFill>
                <a:schemeClr val="bg1"/>
              </a:solidFill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Приказ </a:t>
            </a:r>
            <a:r>
              <a:rPr lang="ru-RU" dirty="0" smtClean="0">
                <a:solidFill>
                  <a:schemeClr val="bg1"/>
                </a:solidFill>
              </a:rPr>
              <a:t>Минздрава России </a:t>
            </a:r>
            <a:r>
              <a:rPr lang="ru-RU" dirty="0">
                <a:solidFill>
                  <a:schemeClr val="bg1"/>
                </a:solidFill>
              </a:rPr>
              <a:t>N 186 от 24.04.</a:t>
            </a:r>
            <a:r>
              <a:rPr lang="ru-RU" b="1" dirty="0">
                <a:solidFill>
                  <a:srgbClr val="FFFF00"/>
                </a:solidFill>
              </a:rPr>
              <a:t>2018</a:t>
            </a:r>
            <a:r>
              <a:rPr lang="ru-RU" dirty="0">
                <a:solidFill>
                  <a:schemeClr val="bg1"/>
                </a:solidFill>
              </a:rPr>
              <a:t>г. “Об утверждении концепции предиктивной, превентивной и персонализированной медицины”.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>
                <a:solidFill>
                  <a:schemeClr val="bg1"/>
                </a:solidFill>
              </a:rPr>
              <a:t>Национальные проекты «Демография» и «Здравоохранение» (утверждены </a:t>
            </a:r>
            <a:r>
              <a:rPr lang="ru-RU" dirty="0" smtClean="0">
                <a:solidFill>
                  <a:schemeClr val="bg1"/>
                </a:solidFill>
              </a:rPr>
              <a:t>12.</a:t>
            </a:r>
            <a:r>
              <a:rPr lang="ru-RU" dirty="0" smtClean="0">
                <a:solidFill>
                  <a:srgbClr val="FFFF00"/>
                </a:solidFill>
              </a:rPr>
              <a:t>2018</a:t>
            </a:r>
            <a:r>
              <a:rPr lang="ru-RU" dirty="0">
                <a:solidFill>
                  <a:schemeClr val="bg1"/>
                </a:solidFill>
              </a:rPr>
              <a:t>).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chemeClr val="bg1"/>
                </a:solidFill>
              </a:rPr>
              <a:t>Указ </a:t>
            </a:r>
            <a:r>
              <a:rPr lang="ru-RU" dirty="0">
                <a:solidFill>
                  <a:schemeClr val="bg1"/>
                </a:solidFill>
              </a:rPr>
              <a:t>Президента </a:t>
            </a:r>
            <a:r>
              <a:rPr lang="ru-RU" dirty="0" smtClean="0">
                <a:solidFill>
                  <a:schemeClr val="bg1"/>
                </a:solidFill>
              </a:rPr>
              <a:t>Российской Федерации </a:t>
            </a:r>
            <a:r>
              <a:rPr lang="ru-RU" dirty="0">
                <a:solidFill>
                  <a:schemeClr val="bg1"/>
                </a:solidFill>
              </a:rPr>
              <a:t>от </a:t>
            </a:r>
            <a:r>
              <a:rPr lang="ru-RU" dirty="0" smtClean="0">
                <a:solidFill>
                  <a:schemeClr val="bg1"/>
                </a:solidFill>
              </a:rPr>
              <a:t>06.06.</a:t>
            </a:r>
            <a:r>
              <a:rPr lang="ru-RU" dirty="0" smtClean="0">
                <a:solidFill>
                  <a:srgbClr val="FFFF00"/>
                </a:solidFill>
              </a:rPr>
              <a:t>2019</a:t>
            </a:r>
            <a:r>
              <a:rPr lang="ru-RU" dirty="0">
                <a:solidFill>
                  <a:schemeClr val="bg1"/>
                </a:solidFill>
              </a:rPr>
              <a:t> </a:t>
            </a:r>
            <a:r>
              <a:rPr lang="ru-RU" dirty="0" smtClean="0">
                <a:solidFill>
                  <a:schemeClr val="bg1"/>
                </a:solidFill>
              </a:rPr>
              <a:t>N</a:t>
            </a:r>
            <a:r>
              <a:rPr lang="ru-RU" dirty="0">
                <a:solidFill>
                  <a:schemeClr val="bg1"/>
                </a:solidFill>
              </a:rPr>
              <a:t> 254 “О Стратегии развития здравоохранения в Российской Федерации на период до 2025 года</a:t>
            </a:r>
            <a:r>
              <a:rPr lang="ru-RU" dirty="0" smtClean="0">
                <a:solidFill>
                  <a:schemeClr val="bg1"/>
                </a:solidFill>
              </a:rPr>
              <a:t>”.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38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47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1FA8FE91-27F8-4DD5-9AE7-68684B7B0443}"/>
              </a:ext>
            </a:extLst>
          </p:cNvPr>
          <p:cNvSpPr txBox="1"/>
          <p:nvPr/>
        </p:nvSpPr>
        <p:spPr>
          <a:xfrm>
            <a:off x="206479" y="129316"/>
            <a:ext cx="11750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rgbClr val="FFFF00"/>
                </a:solidFill>
                <a:ea typeface="Roboto Medium" panose="02000000000000000000" pitchFamily="2" charset="0"/>
                <a:cs typeface="Calibri" panose="020F0502020204030204" pitchFamily="34" charset="0"/>
              </a:rPr>
              <a:t>Что изменилось за 20 лет? Появилась «</a:t>
            </a:r>
            <a:r>
              <a:rPr lang="ru-RU" sz="2800" dirty="0" smtClean="0">
                <a:solidFill>
                  <a:srgbClr val="FFFF00"/>
                </a:solidFill>
                <a:ea typeface="Roboto Medium" panose="02000000000000000000" pitchFamily="2" charset="0"/>
                <a:cs typeface="Calibri" panose="020F0502020204030204" pitchFamily="34" charset="0"/>
              </a:rPr>
              <a:t>4П-медицина</a:t>
            </a:r>
            <a:r>
              <a:rPr lang="ru-RU" sz="2800" dirty="0" smtClean="0">
                <a:solidFill>
                  <a:srgbClr val="FFFF00"/>
                </a:solidFill>
                <a:ea typeface="Roboto Medium" panose="02000000000000000000" pitchFamily="2" charset="0"/>
                <a:cs typeface="Calibri" panose="020F0502020204030204" pitchFamily="34" charset="0"/>
              </a:rPr>
              <a:t>» </a:t>
            </a:r>
            <a:endParaRPr lang="ru-RU" sz="2800" dirty="0">
              <a:solidFill>
                <a:srgbClr val="FFFF00"/>
              </a:solidFill>
              <a:ea typeface="Roboto Medium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0850" y="652536"/>
            <a:ext cx="7194550" cy="546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92D050"/>
                </a:solidFill>
              </a:rPr>
              <a:t>«Американская модель» превентивной медицины</a:t>
            </a:r>
            <a:endParaRPr lang="ru-RU" sz="2000" dirty="0">
              <a:solidFill>
                <a:srgbClr val="92D050"/>
              </a:solidFill>
            </a:endParaRPr>
          </a:p>
          <a:p>
            <a:pPr marL="266700" indent="-266700">
              <a:spcAft>
                <a:spcPts val="600"/>
              </a:spcAft>
            </a:pPr>
            <a:r>
              <a:rPr lang="ru-RU" sz="2000" dirty="0">
                <a:solidFill>
                  <a:schemeClr val="bg1"/>
                </a:solidFill>
              </a:rPr>
              <a:t>1. Основа – системная </a:t>
            </a:r>
            <a:r>
              <a:rPr lang="ru-RU" sz="2000" dirty="0" smtClean="0">
                <a:solidFill>
                  <a:schemeClr val="bg1"/>
                </a:solidFill>
              </a:rPr>
              <a:t>биология (в </a:t>
            </a:r>
            <a:r>
              <a:rPr lang="ru-RU" sz="2000" dirty="0" err="1" smtClean="0">
                <a:solidFill>
                  <a:schemeClr val="bg1"/>
                </a:solidFill>
              </a:rPr>
              <a:t>т.ч</a:t>
            </a:r>
            <a:r>
              <a:rPr lang="ru-RU" sz="2000" dirty="0" smtClean="0">
                <a:solidFill>
                  <a:schemeClr val="bg1"/>
                </a:solidFill>
              </a:rPr>
              <a:t>. массовые «</a:t>
            </a:r>
            <a:r>
              <a:rPr lang="ru-RU" sz="2000" dirty="0" err="1" smtClean="0">
                <a:solidFill>
                  <a:schemeClr val="bg1"/>
                </a:solidFill>
              </a:rPr>
              <a:t>омиксные</a:t>
            </a:r>
            <a:r>
              <a:rPr lang="ru-RU" sz="2000" dirty="0" smtClean="0">
                <a:solidFill>
                  <a:schemeClr val="bg1"/>
                </a:solidFill>
              </a:rPr>
              <a:t>» технологии)</a:t>
            </a:r>
            <a:endParaRPr lang="ru-RU" sz="2000" dirty="0">
              <a:solidFill>
                <a:schemeClr val="bg1"/>
              </a:solidFill>
            </a:endParaRPr>
          </a:p>
          <a:p>
            <a:pPr marL="266700" indent="-266700">
              <a:spcAft>
                <a:spcPts val="600"/>
              </a:spcAft>
            </a:pPr>
            <a:r>
              <a:rPr lang="ru-RU" sz="2000" dirty="0">
                <a:solidFill>
                  <a:schemeClr val="bg1"/>
                </a:solidFill>
              </a:rPr>
              <a:t>2. Акцент на универсальных механизмах ускоренного </a:t>
            </a:r>
            <a:r>
              <a:rPr lang="ru-RU" sz="2000" dirty="0" smtClean="0">
                <a:solidFill>
                  <a:schemeClr val="bg1"/>
                </a:solidFill>
              </a:rPr>
              <a:t>старения (описаны в последние 20 лет)</a:t>
            </a:r>
            <a:endParaRPr lang="ru-RU" sz="2000" dirty="0">
              <a:solidFill>
                <a:schemeClr val="bg1"/>
              </a:solidFill>
            </a:endParaRPr>
          </a:p>
          <a:p>
            <a:pPr marL="266700" indent="-266700">
              <a:spcAft>
                <a:spcPts val="600"/>
              </a:spcAft>
            </a:pPr>
            <a:r>
              <a:rPr lang="ru-RU" sz="2000" dirty="0">
                <a:solidFill>
                  <a:schemeClr val="bg1"/>
                </a:solidFill>
              </a:rPr>
              <a:t>3. Системный подход к </a:t>
            </a:r>
            <a:r>
              <a:rPr lang="ru-RU" sz="2000" dirty="0" smtClean="0">
                <a:solidFill>
                  <a:schemeClr val="bg1"/>
                </a:solidFill>
              </a:rPr>
              <a:t>пациенту</a:t>
            </a:r>
            <a:endParaRPr lang="ru-RU" sz="2000" dirty="0">
              <a:solidFill>
                <a:schemeClr val="bg1"/>
              </a:solidFill>
            </a:endParaRPr>
          </a:p>
          <a:p>
            <a:pPr marL="266700" indent="-266700">
              <a:spcAft>
                <a:spcPts val="600"/>
              </a:spcAft>
            </a:pPr>
            <a:r>
              <a:rPr lang="ru-RU" sz="2000" dirty="0">
                <a:solidFill>
                  <a:schemeClr val="bg1"/>
                </a:solidFill>
              </a:rPr>
              <a:t>4. </a:t>
            </a:r>
            <a:r>
              <a:rPr lang="ru-RU" sz="2000" dirty="0" smtClean="0">
                <a:solidFill>
                  <a:schemeClr val="bg1"/>
                </a:solidFill>
              </a:rPr>
              <a:t>Цель – выявить </a:t>
            </a:r>
            <a:r>
              <a:rPr lang="ru-RU" sz="2000" dirty="0">
                <a:solidFill>
                  <a:schemeClr val="bg1"/>
                </a:solidFill>
              </a:rPr>
              <a:t>и устранить причины и факторы хронических </a:t>
            </a:r>
            <a:r>
              <a:rPr lang="ru-RU" sz="2000" dirty="0" smtClean="0">
                <a:solidFill>
                  <a:schemeClr val="bg1"/>
                </a:solidFill>
              </a:rPr>
              <a:t>болезней</a:t>
            </a:r>
            <a:endParaRPr lang="ru-RU" sz="2000" dirty="0">
              <a:solidFill>
                <a:schemeClr val="bg1"/>
              </a:solidFill>
            </a:endParaRPr>
          </a:p>
          <a:p>
            <a:pPr marL="266700" indent="-266700">
              <a:spcAft>
                <a:spcPts val="600"/>
              </a:spcAft>
            </a:pPr>
            <a:r>
              <a:rPr lang="ru-RU" sz="2000" dirty="0">
                <a:solidFill>
                  <a:schemeClr val="bg1"/>
                </a:solidFill>
              </a:rPr>
              <a:t>5. Основные инструменты: </a:t>
            </a:r>
            <a:r>
              <a:rPr lang="ru-RU" sz="2000" dirty="0" smtClean="0">
                <a:solidFill>
                  <a:schemeClr val="bg1"/>
                </a:solidFill>
              </a:rPr>
              <a:t>питание </a:t>
            </a:r>
            <a:r>
              <a:rPr lang="ru-RU" sz="2000" dirty="0">
                <a:solidFill>
                  <a:schemeClr val="bg1"/>
                </a:solidFill>
              </a:rPr>
              <a:t>+ движение + </a:t>
            </a:r>
            <a:r>
              <a:rPr lang="ru-RU" sz="2000" dirty="0" smtClean="0">
                <a:solidFill>
                  <a:schemeClr val="bg1"/>
                </a:solidFill>
              </a:rPr>
              <a:t>сон + управление </a:t>
            </a:r>
            <a:r>
              <a:rPr lang="ru-RU" sz="2000" dirty="0" smtClean="0">
                <a:solidFill>
                  <a:schemeClr val="bg1"/>
                </a:solidFill>
              </a:rPr>
              <a:t>стрессом</a:t>
            </a:r>
            <a:endParaRPr lang="ru-RU" sz="2000" dirty="0">
              <a:solidFill>
                <a:schemeClr val="bg1"/>
              </a:solidFill>
            </a:endParaRPr>
          </a:p>
          <a:p>
            <a:pPr marL="266700" indent="-266700">
              <a:spcAft>
                <a:spcPts val="600"/>
              </a:spcAft>
            </a:pPr>
            <a:r>
              <a:rPr lang="ru-RU" sz="2000" dirty="0">
                <a:solidFill>
                  <a:schemeClr val="bg1"/>
                </a:solidFill>
              </a:rPr>
              <a:t>6. Научить человека управлять своим здоровьем (врач + </a:t>
            </a:r>
            <a:r>
              <a:rPr lang="ru-RU" sz="2000" dirty="0" err="1">
                <a:solidFill>
                  <a:schemeClr val="bg1"/>
                </a:solidFill>
              </a:rPr>
              <a:t>коуч</a:t>
            </a:r>
            <a:r>
              <a:rPr lang="ru-RU" sz="2000" dirty="0" smtClean="0">
                <a:solidFill>
                  <a:schemeClr val="bg1"/>
                </a:solidFill>
              </a:rPr>
              <a:t>)</a:t>
            </a:r>
            <a:endParaRPr lang="ru-RU" sz="2000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ru-RU" sz="2000" b="1" dirty="0">
                <a:solidFill>
                  <a:srgbClr val="FFFF00"/>
                </a:solidFill>
              </a:rPr>
              <a:t>НЕДОСТАТКИ:</a:t>
            </a:r>
          </a:p>
          <a:p>
            <a:pPr>
              <a:spcAft>
                <a:spcPts val="600"/>
              </a:spcAft>
            </a:pPr>
            <a:r>
              <a:rPr lang="ru-RU" sz="2000" dirty="0">
                <a:solidFill>
                  <a:schemeClr val="bg1"/>
                </a:solidFill>
              </a:rPr>
              <a:t>Дорогая платная </a:t>
            </a:r>
            <a:r>
              <a:rPr lang="ru-RU" sz="2000" dirty="0" smtClean="0">
                <a:solidFill>
                  <a:schemeClr val="bg1"/>
                </a:solidFill>
              </a:rPr>
              <a:t>услуга</a:t>
            </a:r>
            <a:endParaRPr lang="ru-RU" sz="2000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ru-RU" sz="2000" dirty="0">
                <a:solidFill>
                  <a:schemeClr val="bg1"/>
                </a:solidFill>
              </a:rPr>
              <a:t>Сложные исследования + </a:t>
            </a:r>
            <a:r>
              <a:rPr lang="ru-RU" sz="2000" dirty="0" err="1" smtClean="0">
                <a:solidFill>
                  <a:schemeClr val="bg1"/>
                </a:solidFill>
              </a:rPr>
              <a:t>БАДы</a:t>
            </a:r>
            <a:endParaRPr lang="ru-RU" sz="2000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ru-RU" sz="2000" dirty="0">
                <a:solidFill>
                  <a:schemeClr val="bg1"/>
                </a:solidFill>
              </a:rPr>
              <a:t>Нет </a:t>
            </a:r>
            <a:r>
              <a:rPr lang="ru-RU" sz="2000" dirty="0" smtClean="0">
                <a:solidFill>
                  <a:schemeClr val="bg1"/>
                </a:solidFill>
              </a:rPr>
              <a:t>специалистов</a:t>
            </a:r>
            <a:endParaRPr lang="ru-RU" sz="2200" b="1" dirty="0">
              <a:solidFill>
                <a:srgbClr val="8DC63F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B72A04C-294E-4164-928E-26BE77A387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3"/>
          <a:stretch/>
        </p:blipFill>
        <p:spPr>
          <a:xfrm>
            <a:off x="8201794" y="845592"/>
            <a:ext cx="3853110" cy="4829100"/>
          </a:xfrm>
          <a:prstGeom prst="rect">
            <a:avLst/>
          </a:prstGeom>
        </p:spPr>
      </p:pic>
      <p:sp>
        <p:nvSpPr>
          <p:cNvPr id="5" name="Стрелка влево 4"/>
          <p:cNvSpPr/>
          <p:nvPr/>
        </p:nvSpPr>
        <p:spPr>
          <a:xfrm rot="10594494">
            <a:off x="8037061" y="1954003"/>
            <a:ext cx="648072" cy="41985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/>
          <p:cNvSpPr/>
          <p:nvPr/>
        </p:nvSpPr>
        <p:spPr>
          <a:xfrm rot="10594494">
            <a:off x="8926061" y="3271669"/>
            <a:ext cx="648072" cy="41985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/>
          <p:cNvSpPr/>
          <p:nvPr/>
        </p:nvSpPr>
        <p:spPr>
          <a:xfrm rot="10594494">
            <a:off x="8254062" y="4846469"/>
            <a:ext cx="648072" cy="41985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50850" y="6115570"/>
            <a:ext cx="109283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000" dirty="0" smtClean="0">
                <a:solidFill>
                  <a:schemeClr val="bg1"/>
                </a:solidFill>
              </a:rPr>
              <a:t>=&gt; </a:t>
            </a:r>
            <a:r>
              <a:rPr lang="ru-RU" sz="2000" b="1" dirty="0" smtClean="0">
                <a:solidFill>
                  <a:srgbClr val="FFFF00"/>
                </a:solidFill>
              </a:rPr>
              <a:t>«Западну</a:t>
            </a:r>
            <a:r>
              <a:rPr lang="ru-RU" sz="2000" b="1" dirty="0" smtClean="0">
                <a:solidFill>
                  <a:srgbClr val="FFFF00"/>
                </a:solidFill>
              </a:rPr>
              <a:t>ю» модель с</a:t>
            </a:r>
            <a:r>
              <a:rPr lang="ru-RU" sz="2000" b="1" dirty="0" smtClean="0">
                <a:solidFill>
                  <a:srgbClr val="FFFF00"/>
                </a:solidFill>
              </a:rPr>
              <a:t>ложно </a:t>
            </a:r>
            <a:r>
              <a:rPr lang="ru-RU" sz="2000" b="1" dirty="0" smtClean="0">
                <a:solidFill>
                  <a:srgbClr val="FFFF00"/>
                </a:solidFill>
              </a:rPr>
              <a:t>масштабировать, </a:t>
            </a:r>
            <a:r>
              <a:rPr lang="ru-RU" sz="2200" b="1" dirty="0" smtClean="0">
                <a:solidFill>
                  <a:srgbClr val="8DC63F"/>
                </a:solidFill>
              </a:rPr>
              <a:t>нужна «РОССИЙСКАЯ» версия</a:t>
            </a:r>
            <a:endParaRPr lang="ru-RU" sz="2200" b="1" dirty="0">
              <a:solidFill>
                <a:srgbClr val="8DC6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65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47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1FA8FE91-27F8-4DD5-9AE7-68684B7B0443}"/>
              </a:ext>
            </a:extLst>
          </p:cNvPr>
          <p:cNvSpPr txBox="1"/>
          <p:nvPr/>
        </p:nvSpPr>
        <p:spPr>
          <a:xfrm>
            <a:off x="206479" y="129316"/>
            <a:ext cx="11750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rgbClr val="8DC63F"/>
                </a:solidFill>
                <a:ea typeface="Roboto Medium" panose="02000000000000000000" pitchFamily="2" charset="0"/>
                <a:cs typeface="Calibri" panose="020F0502020204030204" pitchFamily="34" charset="0"/>
              </a:rPr>
              <a:t>Что важно учесть при «локализации» превентивной модели? </a:t>
            </a:r>
            <a:endParaRPr lang="ru-RU" sz="2800" dirty="0">
              <a:solidFill>
                <a:srgbClr val="8DC63F"/>
              </a:solidFill>
              <a:ea typeface="Roboto Medium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61950" y="1185936"/>
            <a:ext cx="11258550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spcAft>
                <a:spcPts val="600"/>
              </a:spcAft>
            </a:pPr>
            <a:r>
              <a:rPr lang="ru-RU" sz="2400" dirty="0" smtClean="0">
                <a:solidFill>
                  <a:schemeClr val="bg1"/>
                </a:solidFill>
              </a:rPr>
              <a:t>1</a:t>
            </a:r>
            <a:r>
              <a:rPr lang="ru-RU" sz="2400" dirty="0">
                <a:solidFill>
                  <a:schemeClr val="bg1"/>
                </a:solidFill>
              </a:rPr>
              <a:t>. </a:t>
            </a:r>
            <a:r>
              <a:rPr lang="ru-RU" sz="2400" dirty="0" smtClean="0">
                <a:solidFill>
                  <a:schemeClr val="bg1"/>
                </a:solidFill>
              </a:rPr>
              <a:t>Какие факторы определяют </a:t>
            </a:r>
            <a:r>
              <a:rPr lang="ru-RU" sz="2400" dirty="0">
                <a:solidFill>
                  <a:schemeClr val="bg1"/>
                </a:solidFill>
              </a:rPr>
              <a:t>состояние здоровья? </a:t>
            </a:r>
            <a:r>
              <a:rPr lang="ru-RU" sz="2000" i="1" dirty="0" smtClean="0">
                <a:solidFill>
                  <a:schemeClr val="bg1"/>
                </a:solidFill>
              </a:rPr>
              <a:t>(Академик </a:t>
            </a:r>
            <a:r>
              <a:rPr lang="ru-RU" sz="2000" i="1" dirty="0">
                <a:solidFill>
                  <a:schemeClr val="bg1"/>
                </a:solidFill>
              </a:rPr>
              <a:t>Ю.П. Лисицын, 1980-90е гг</a:t>
            </a:r>
            <a:r>
              <a:rPr lang="ru-RU" sz="2000" i="1" dirty="0" smtClean="0">
                <a:solidFill>
                  <a:schemeClr val="bg1"/>
                </a:solidFill>
              </a:rPr>
              <a:t>.)</a:t>
            </a:r>
            <a:endParaRPr lang="ru-RU" sz="2000" i="1" dirty="0">
              <a:solidFill>
                <a:schemeClr val="bg1"/>
              </a:solidFill>
            </a:endParaRPr>
          </a:p>
          <a:p>
            <a:pPr marL="266700" indent="-266700">
              <a:spcAft>
                <a:spcPts val="600"/>
              </a:spcAft>
            </a:pPr>
            <a:r>
              <a:rPr lang="ru-RU" sz="2400" dirty="0">
                <a:solidFill>
                  <a:schemeClr val="bg1"/>
                </a:solidFill>
              </a:rPr>
              <a:t>2. </a:t>
            </a:r>
            <a:r>
              <a:rPr lang="ru-RU" sz="2400" dirty="0" smtClean="0">
                <a:solidFill>
                  <a:schemeClr val="bg1"/>
                </a:solidFill>
              </a:rPr>
              <a:t>Какие субъекты управления реально влияют на здоровье? </a:t>
            </a:r>
            <a:r>
              <a:rPr lang="ru-RU" sz="2000" i="1" dirty="0">
                <a:solidFill>
                  <a:schemeClr val="bg1"/>
                </a:solidFill>
              </a:rPr>
              <a:t>(гражданин, работодатель, государство)</a:t>
            </a:r>
            <a:endParaRPr lang="ru-RU" sz="2000" i="1" dirty="0">
              <a:solidFill>
                <a:schemeClr val="bg1"/>
              </a:solidFill>
            </a:endParaRPr>
          </a:p>
          <a:p>
            <a:pPr marL="266700" indent="-266700">
              <a:spcAft>
                <a:spcPts val="600"/>
              </a:spcAft>
            </a:pPr>
            <a:r>
              <a:rPr lang="ru-RU" sz="2400" dirty="0">
                <a:solidFill>
                  <a:schemeClr val="bg1"/>
                </a:solidFill>
              </a:rPr>
              <a:t>3. </a:t>
            </a:r>
            <a:r>
              <a:rPr lang="ru-RU" sz="2400" dirty="0" smtClean="0">
                <a:solidFill>
                  <a:schemeClr val="bg1"/>
                </a:solidFill>
              </a:rPr>
              <a:t>Как «расшить» узкие места превентивной модели (себестоимость, дефицит специалистов)? </a:t>
            </a:r>
            <a:r>
              <a:rPr lang="ru-RU" sz="2000" i="1" dirty="0" smtClean="0">
                <a:solidFill>
                  <a:schemeClr val="bg1"/>
                </a:solidFill>
              </a:rPr>
              <a:t>(подсказка: автоматизация + </a:t>
            </a:r>
            <a:r>
              <a:rPr lang="ru-RU" sz="2000" i="1" dirty="0" err="1" smtClean="0">
                <a:solidFill>
                  <a:schemeClr val="bg1"/>
                </a:solidFill>
              </a:rPr>
              <a:t>цифровизация</a:t>
            </a:r>
            <a:r>
              <a:rPr lang="ru-RU" sz="2000" i="1" dirty="0" smtClean="0">
                <a:solidFill>
                  <a:schemeClr val="bg1"/>
                </a:solidFill>
              </a:rPr>
              <a:t>)</a:t>
            </a:r>
            <a:endParaRPr lang="ru-RU" sz="2000" dirty="0">
              <a:solidFill>
                <a:schemeClr val="bg1"/>
              </a:solidFill>
            </a:endParaRPr>
          </a:p>
          <a:p>
            <a:pPr marL="266700" indent="-266700">
              <a:spcAft>
                <a:spcPts val="600"/>
              </a:spcAft>
            </a:pPr>
            <a:r>
              <a:rPr lang="ru-RU" sz="2400" dirty="0">
                <a:solidFill>
                  <a:schemeClr val="bg1"/>
                </a:solidFill>
              </a:rPr>
              <a:t>4. </a:t>
            </a:r>
            <a:r>
              <a:rPr lang="ru-RU" sz="2400" dirty="0" smtClean="0">
                <a:solidFill>
                  <a:schemeClr val="bg1"/>
                </a:solidFill>
              </a:rPr>
              <a:t>Какова роль информационной и правовой среды? </a:t>
            </a:r>
            <a:r>
              <a:rPr lang="ru-RU" sz="2000" i="1" dirty="0" smtClean="0">
                <a:solidFill>
                  <a:schemeClr val="bg1"/>
                </a:solidFill>
              </a:rPr>
              <a:t>(требуется соответствующая государственная политика)</a:t>
            </a:r>
            <a:endParaRPr lang="ru-RU" sz="2400" dirty="0">
              <a:solidFill>
                <a:schemeClr val="bg1"/>
              </a:solidFill>
            </a:endParaRPr>
          </a:p>
          <a:p>
            <a:pPr marL="266700" indent="-266700">
              <a:spcAft>
                <a:spcPts val="600"/>
              </a:spcAft>
            </a:pPr>
            <a:r>
              <a:rPr lang="ru-RU" sz="2400" dirty="0">
                <a:solidFill>
                  <a:schemeClr val="bg1"/>
                </a:solidFill>
              </a:rPr>
              <a:t>5. </a:t>
            </a:r>
            <a:r>
              <a:rPr lang="ru-RU" sz="2400" dirty="0" smtClean="0">
                <a:solidFill>
                  <a:schemeClr val="bg1"/>
                </a:solidFill>
              </a:rPr>
              <a:t>Как преодолеть проблему технологического отставания? </a:t>
            </a:r>
            <a:r>
              <a:rPr lang="ru-RU" sz="2000" i="1" dirty="0" smtClean="0">
                <a:solidFill>
                  <a:schemeClr val="bg1"/>
                </a:solidFill>
              </a:rPr>
              <a:t>(подсказка: концепция «</a:t>
            </a:r>
            <a:r>
              <a:rPr lang="ru-RU" sz="2000" i="1" dirty="0" err="1" smtClean="0">
                <a:solidFill>
                  <a:schemeClr val="bg1"/>
                </a:solidFill>
              </a:rPr>
              <a:t>экспозома</a:t>
            </a:r>
            <a:r>
              <a:rPr lang="ru-RU" sz="2000" i="1" dirty="0" smtClean="0">
                <a:solidFill>
                  <a:schemeClr val="bg1"/>
                </a:solidFill>
              </a:rPr>
              <a:t>» - главный источник информации для принятия решений)</a:t>
            </a:r>
            <a:endParaRPr lang="ru-RU" sz="2400" dirty="0" smtClean="0">
              <a:solidFill>
                <a:schemeClr val="bg1"/>
              </a:solidFill>
            </a:endParaRPr>
          </a:p>
          <a:p>
            <a:pPr marL="266700" indent="-266700">
              <a:spcAft>
                <a:spcPts val="600"/>
              </a:spcAft>
            </a:pPr>
            <a:r>
              <a:rPr lang="ru-RU" sz="2400" dirty="0" smtClean="0">
                <a:solidFill>
                  <a:schemeClr val="bg1"/>
                </a:solidFill>
              </a:rPr>
              <a:t>6. Как обеспечить массовый охват граждан? </a:t>
            </a:r>
            <a:r>
              <a:rPr lang="ru-RU" sz="2000" i="1" dirty="0" smtClean="0">
                <a:solidFill>
                  <a:schemeClr val="bg1"/>
                </a:solidFill>
              </a:rPr>
              <a:t>(подсказка: организованные коллективы, обучение навыкам самоуправления – «7 инструментов управления здоровьем»)</a:t>
            </a:r>
          </a:p>
          <a:p>
            <a:pPr marL="266700" indent="-266700">
              <a:spcAft>
                <a:spcPts val="600"/>
              </a:spcAft>
            </a:pPr>
            <a:endParaRPr lang="ru-RU" sz="2000" i="1" dirty="0">
              <a:solidFill>
                <a:schemeClr val="bg1"/>
              </a:solidFill>
            </a:endParaRPr>
          </a:p>
          <a:p>
            <a:pPr marL="266700" indent="-266700">
              <a:spcAft>
                <a:spcPts val="600"/>
              </a:spcAft>
            </a:pPr>
            <a:r>
              <a:rPr lang="ru-RU" sz="2400" b="1" i="1" dirty="0" smtClean="0">
                <a:solidFill>
                  <a:srgbClr val="8DC63F"/>
                </a:solidFill>
              </a:rPr>
              <a:t>НА НЕКОТОРЫЕ КЛЮЧЕВЫЕ ВОПРОСЫ БЫЛ НАЙДЕН ОТВЕТ</a:t>
            </a:r>
            <a:endParaRPr lang="ru-RU" sz="2800" b="1" dirty="0">
              <a:solidFill>
                <a:srgbClr val="8DC6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11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47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1FA8FE91-27F8-4DD5-9AE7-68684B7B0443}"/>
              </a:ext>
            </a:extLst>
          </p:cNvPr>
          <p:cNvSpPr txBox="1"/>
          <p:nvPr/>
        </p:nvSpPr>
        <p:spPr>
          <a:xfrm>
            <a:off x="206479" y="129316"/>
            <a:ext cx="117508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800" dirty="0">
                <a:solidFill>
                  <a:srgbClr val="8DC63F"/>
                </a:solidFill>
                <a:ea typeface="Roboto Medium" panose="02000000000000000000" pitchFamily="2" charset="0"/>
                <a:cs typeface="Calibri" panose="020F0502020204030204" pitchFamily="34" charset="0"/>
              </a:rPr>
              <a:t>Какие факторы определяют состояние здоровья: </a:t>
            </a:r>
            <a:br>
              <a:rPr lang="ru-RU" sz="2800" dirty="0">
                <a:solidFill>
                  <a:srgbClr val="8DC63F"/>
                </a:solidFill>
                <a:ea typeface="Roboto Medium" panose="02000000000000000000" pitchFamily="2" charset="0"/>
                <a:cs typeface="Calibri" panose="020F0502020204030204" pitchFamily="34" charset="0"/>
              </a:rPr>
            </a:br>
            <a:r>
              <a:rPr lang="ru-RU" sz="2800" dirty="0">
                <a:solidFill>
                  <a:srgbClr val="8DC63F"/>
                </a:solidFill>
                <a:ea typeface="Roboto Medium" panose="02000000000000000000" pitchFamily="2" charset="0"/>
                <a:cs typeface="Calibri" panose="020F0502020204030204" pitchFamily="34" charset="0"/>
              </a:rPr>
              <a:t>(образ жизни + среда) &gt; 2/3 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218000564"/>
              </p:ext>
            </p:extLst>
          </p:nvPr>
        </p:nvGraphicFramePr>
        <p:xfrm>
          <a:off x="1763688" y="1034323"/>
          <a:ext cx="7848872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Стрелка влево 9"/>
          <p:cNvSpPr/>
          <p:nvPr/>
        </p:nvSpPr>
        <p:spPr>
          <a:xfrm flipH="1">
            <a:off x="2339751" y="3870793"/>
            <a:ext cx="504056" cy="334779"/>
          </a:xfrm>
          <a:prstGeom prst="leftArrow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lIns="91436" tIns="45718" rIns="91436" bIns="4571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Стрелка влево 10"/>
          <p:cNvSpPr/>
          <p:nvPr/>
        </p:nvSpPr>
        <p:spPr>
          <a:xfrm>
            <a:off x="5652120" y="4970761"/>
            <a:ext cx="504056" cy="334779"/>
          </a:xfrm>
          <a:prstGeom prst="leftArrow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lIns="91436" tIns="45718" rIns="91436" bIns="4571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27234" y="6266657"/>
            <a:ext cx="4286373" cy="369328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(Академик Ю.П. Лисицын, 1980-90е гг.)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7236121-3D57-444A-B551-88C6056FF1C8}"/>
              </a:ext>
            </a:extLst>
          </p:cNvPr>
          <p:cNvSpPr txBox="1"/>
          <p:nvPr/>
        </p:nvSpPr>
        <p:spPr>
          <a:xfrm>
            <a:off x="3282623" y="4454387"/>
            <a:ext cx="2587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Calibri" pitchFamily="34" charset="0"/>
                <a:cs typeface="Calibri" panose="020F0502020204030204" pitchFamily="34" charset="0"/>
              </a:rPr>
              <a:t>То, что происходит каждый день</a:t>
            </a:r>
          </a:p>
        </p:txBody>
      </p:sp>
    </p:spTree>
    <p:extLst>
      <p:ext uri="{BB962C8B-B14F-4D97-AF65-F5344CB8AC3E}">
        <p14:creationId xmlns:p14="http://schemas.microsoft.com/office/powerpoint/2010/main" val="115296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47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D18AF58-DA04-E44C-A584-1B5977CF2240}"/>
              </a:ext>
            </a:extLst>
          </p:cNvPr>
          <p:cNvSpPr txBox="1"/>
          <p:nvPr/>
        </p:nvSpPr>
        <p:spPr>
          <a:xfrm>
            <a:off x="624114" y="214696"/>
            <a:ext cx="110296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8DC63F"/>
                </a:solidFill>
              </a:rPr>
              <a:t>Управление здоровьем: заинтересованные стороны</a:t>
            </a:r>
            <a:endParaRPr lang="ru-RU" sz="2800" dirty="0">
              <a:solidFill>
                <a:srgbClr val="8DC63F"/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3793589" y="3644444"/>
            <a:ext cx="1659988" cy="1621170"/>
            <a:chOff x="4923889" y="3429000"/>
            <a:chExt cx="1659988" cy="1621170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01" r="22477"/>
            <a:stretch/>
          </p:blipFill>
          <p:spPr bwMode="auto">
            <a:xfrm>
              <a:off x="4923889" y="3429000"/>
              <a:ext cx="1562100" cy="16211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4923889" y="4054919"/>
              <a:ext cx="16599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rgbClr val="FFC000"/>
                  </a:solidFill>
                </a:rPr>
                <a:t>ЗДОРОВЬЕ</a:t>
              </a:r>
              <a:endParaRPr lang="ru-RU" sz="2000" b="1" dirty="0">
                <a:solidFill>
                  <a:srgbClr val="FFC000"/>
                </a:solidFill>
              </a:endParaRPr>
            </a:p>
          </p:txBody>
        </p:sp>
      </p:grp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989" y="2212610"/>
            <a:ext cx="1231900" cy="1014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24114" y="4441545"/>
            <a:ext cx="1788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C000"/>
                </a:solidFill>
              </a:rPr>
              <a:t>Работодатель</a:t>
            </a:r>
            <a:endParaRPr lang="ru-RU" sz="2000" b="1" dirty="0">
              <a:solidFill>
                <a:srgbClr val="FFC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66174" y="1173719"/>
            <a:ext cx="1659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C000"/>
                </a:solidFill>
              </a:rPr>
              <a:t>Государство</a:t>
            </a:r>
            <a:endParaRPr lang="ru-RU" sz="2000" b="1" dirty="0">
              <a:solidFill>
                <a:srgbClr val="FFC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74945" y="1812500"/>
            <a:ext cx="1659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C000"/>
                </a:solidFill>
              </a:rPr>
              <a:t>Врачи</a:t>
            </a:r>
            <a:endParaRPr lang="ru-RU" sz="2000" b="1" dirty="0">
              <a:solidFill>
                <a:srgbClr val="FFC000"/>
              </a:solidFill>
            </a:endParaRPr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23" y="2787616"/>
            <a:ext cx="2206870" cy="166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852" y="1026128"/>
            <a:ext cx="1109731" cy="98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Прямая со стрелкой 19"/>
          <p:cNvCxnSpPr/>
          <p:nvPr/>
        </p:nvCxnSpPr>
        <p:spPr>
          <a:xfrm flipH="1">
            <a:off x="2511380" y="1780562"/>
            <a:ext cx="932593" cy="1007054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623584" y="1509028"/>
            <a:ext cx="732105" cy="703582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2750399" y="3966891"/>
            <a:ext cx="1043190" cy="297114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4068717" y="2084034"/>
            <a:ext cx="232827" cy="156041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Группа 24"/>
          <p:cNvGrpSpPr/>
          <p:nvPr/>
        </p:nvGrpSpPr>
        <p:grpSpPr>
          <a:xfrm>
            <a:off x="5958149" y="3644444"/>
            <a:ext cx="3894507" cy="3094979"/>
            <a:chOff x="7905403" y="2284089"/>
            <a:chExt cx="3894507" cy="3094979"/>
          </a:xfrm>
        </p:grpSpPr>
        <p:pic>
          <p:nvPicPr>
            <p:cNvPr id="26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05403" y="2284089"/>
              <a:ext cx="3894507" cy="30949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41587" y="4184400"/>
              <a:ext cx="731837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8" name="TextBox 27"/>
          <p:cNvSpPr txBox="1"/>
          <p:nvPr/>
        </p:nvSpPr>
        <p:spPr>
          <a:xfrm>
            <a:off x="5088989" y="5300622"/>
            <a:ext cx="1659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C000"/>
                </a:solidFill>
              </a:rPr>
              <a:t>ГРАЖДАНЕ</a:t>
            </a:r>
            <a:endParaRPr lang="ru-RU" sz="2000" b="1" dirty="0">
              <a:solidFill>
                <a:srgbClr val="FFC000"/>
              </a:solidFill>
            </a:endParaRPr>
          </a:p>
        </p:txBody>
      </p:sp>
      <p:cxnSp>
        <p:nvCxnSpPr>
          <p:cNvPr id="29" name="Прямая со стрелкой 28"/>
          <p:cNvCxnSpPr/>
          <p:nvPr/>
        </p:nvCxnSpPr>
        <p:spPr>
          <a:xfrm>
            <a:off x="5950253" y="3227388"/>
            <a:ext cx="798724" cy="2073234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 flipV="1">
            <a:off x="4874945" y="5265614"/>
            <a:ext cx="1659989" cy="803719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8756688" y="1598785"/>
            <a:ext cx="20085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C000"/>
                </a:solidFill>
              </a:rPr>
              <a:t>Производители </a:t>
            </a:r>
            <a:r>
              <a:rPr lang="ru-RU" sz="2000" b="1" dirty="0" err="1" smtClean="0">
                <a:solidFill>
                  <a:srgbClr val="FFC000"/>
                </a:solidFill>
              </a:rPr>
              <a:t>мед.товаров</a:t>
            </a:r>
            <a:endParaRPr lang="ru-RU" sz="2000" b="1" dirty="0">
              <a:solidFill>
                <a:srgbClr val="FFC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020082" y="2959602"/>
            <a:ext cx="20085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C000"/>
                </a:solidFill>
              </a:rPr>
              <a:t>Производители </a:t>
            </a:r>
            <a:r>
              <a:rPr lang="ru-RU" sz="2000" b="1" dirty="0" err="1" smtClean="0">
                <a:solidFill>
                  <a:srgbClr val="FFC000"/>
                </a:solidFill>
              </a:rPr>
              <a:t>др.товаров</a:t>
            </a:r>
            <a:r>
              <a:rPr lang="ru-RU" sz="2000" b="1" dirty="0" smtClean="0">
                <a:solidFill>
                  <a:srgbClr val="FFC000"/>
                </a:solidFill>
              </a:rPr>
              <a:t>, относящихся к здоровью</a:t>
            </a:r>
            <a:endParaRPr lang="ru-RU" sz="2000" b="1" dirty="0">
              <a:solidFill>
                <a:srgbClr val="FFC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570213" y="5020002"/>
            <a:ext cx="2190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Информационная среда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481680" y="3910062"/>
            <a:ext cx="20085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СМИ</a:t>
            </a:r>
            <a:endParaRPr lang="ru-RU" sz="2000" b="1" dirty="0">
              <a:solidFill>
                <a:srgbClr val="002060"/>
              </a:solidFill>
            </a:endParaRPr>
          </a:p>
        </p:txBody>
      </p:sp>
      <p:cxnSp>
        <p:nvCxnSpPr>
          <p:cNvPr id="35" name="Прямая со стрелкой 34"/>
          <p:cNvCxnSpPr/>
          <p:nvPr/>
        </p:nvCxnSpPr>
        <p:spPr>
          <a:xfrm flipH="1" flipV="1">
            <a:off x="4726546" y="1373774"/>
            <a:ext cx="4111450" cy="323736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H="1" flipV="1">
            <a:off x="5453577" y="1509028"/>
            <a:ext cx="4753873" cy="1797566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088989" y="1026128"/>
            <a:ext cx="1871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B0F0"/>
                </a:solidFill>
              </a:rPr>
              <a:t>Лоббирование</a:t>
            </a:r>
            <a:endParaRPr lang="ru-RU" sz="2000" b="1" dirty="0">
              <a:solidFill>
                <a:srgbClr val="00B0F0"/>
              </a:solidFill>
            </a:endParaRPr>
          </a:p>
        </p:txBody>
      </p:sp>
      <p:cxnSp>
        <p:nvCxnSpPr>
          <p:cNvPr id="38" name="Прямая со стрелкой 37"/>
          <p:cNvCxnSpPr/>
          <p:nvPr/>
        </p:nvCxnSpPr>
        <p:spPr>
          <a:xfrm flipH="1">
            <a:off x="6320889" y="2012555"/>
            <a:ext cx="2517107" cy="623311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320889" y="2152481"/>
            <a:ext cx="1659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00B0F0"/>
                </a:solidFill>
              </a:rPr>
              <a:t>Подготовка кадров</a:t>
            </a:r>
            <a:endParaRPr lang="ru-RU" sz="2000" dirty="0">
              <a:solidFill>
                <a:srgbClr val="00B0F0"/>
              </a:solidFill>
            </a:endParaRPr>
          </a:p>
        </p:txBody>
      </p:sp>
      <p:cxnSp>
        <p:nvCxnSpPr>
          <p:cNvPr id="40" name="Прямая со стрелкой 39"/>
          <p:cNvCxnSpPr/>
          <p:nvPr/>
        </p:nvCxnSpPr>
        <p:spPr>
          <a:xfrm flipH="1">
            <a:off x="8231713" y="2212610"/>
            <a:ext cx="606283" cy="1638089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H="1">
            <a:off x="8849671" y="4046432"/>
            <a:ext cx="1569337" cy="819045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036138" y="3315291"/>
            <a:ext cx="1161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8DC63F"/>
                </a:solidFill>
              </a:rPr>
              <a:t>Среда</a:t>
            </a:r>
            <a:endParaRPr lang="ru-RU" sz="2000" b="1" dirty="0">
              <a:solidFill>
                <a:srgbClr val="8DC63F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953367" y="5634512"/>
            <a:ext cx="1546497" cy="399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8DC63F"/>
                </a:solidFill>
              </a:rPr>
              <a:t>Поведение</a:t>
            </a:r>
            <a:endParaRPr lang="ru-RU" sz="2000" b="1" dirty="0">
              <a:solidFill>
                <a:srgbClr val="8DC63F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41813" y="5191933"/>
            <a:ext cx="2702160" cy="830997"/>
          </a:xfrm>
          <a:prstGeom prst="rect">
            <a:avLst/>
          </a:prstGeom>
          <a:noFill/>
          <a:ln>
            <a:solidFill>
              <a:srgbClr val="98A0D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98A0D8"/>
                </a:solidFill>
              </a:rPr>
              <a:t>Действия сторон не согласованы</a:t>
            </a:r>
            <a:endParaRPr lang="ru-RU" sz="2400" i="1" dirty="0">
              <a:solidFill>
                <a:srgbClr val="98A0D8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717983" y="5677806"/>
            <a:ext cx="4123214" cy="76944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i="1" dirty="0" smtClean="0">
                <a:solidFill>
                  <a:srgbClr val="FFC000"/>
                </a:solidFill>
              </a:rPr>
              <a:t>Диагноз-центрированное </a:t>
            </a:r>
            <a:r>
              <a:rPr lang="ru-RU" sz="2200" i="1" dirty="0" smtClean="0">
                <a:solidFill>
                  <a:srgbClr val="FFC000"/>
                </a:solidFill>
              </a:rPr>
              <a:t>мышление у всех участников</a:t>
            </a:r>
            <a:endParaRPr lang="ru-RU" sz="2200" i="1" dirty="0">
              <a:solidFill>
                <a:srgbClr val="FFC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782213" y="3006195"/>
            <a:ext cx="2702160" cy="830997"/>
          </a:xfrm>
          <a:prstGeom prst="rect">
            <a:avLst/>
          </a:prstGeom>
          <a:noFill/>
          <a:ln>
            <a:solidFill>
              <a:srgbClr val="98A0D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rgbClr val="98A0D8"/>
                </a:solidFill>
              </a:rPr>
              <a:t>Конфликт интересов</a:t>
            </a:r>
            <a:endParaRPr lang="ru-RU" sz="2400" i="1" dirty="0">
              <a:solidFill>
                <a:srgbClr val="98A0D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0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67916</TotalTime>
  <Words>1325</Words>
  <Application>Microsoft Office PowerPoint</Application>
  <PresentationFormat>Произвольный</PresentationFormat>
  <Paragraphs>178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Тема Office</vt:lpstr>
      <vt:lpstr>4_Тема Office</vt:lpstr>
      <vt:lpstr>3_Тема Office</vt:lpstr>
      <vt:lpstr>8_Тема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Daria Fedorova</dc:creator>
  <cp:lastModifiedBy>Андрей</cp:lastModifiedBy>
  <cp:revision>1469</cp:revision>
  <dcterms:created xsi:type="dcterms:W3CDTF">2020-02-28T08:26:44Z</dcterms:created>
  <dcterms:modified xsi:type="dcterms:W3CDTF">2023-10-05T06:59:42Z</dcterms:modified>
</cp:coreProperties>
</file>