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2" r:id="rId2"/>
    <p:sldId id="305" r:id="rId3"/>
    <p:sldId id="312" r:id="rId4"/>
    <p:sldId id="318" r:id="rId5"/>
    <p:sldId id="313" r:id="rId6"/>
    <p:sldId id="282" r:id="rId7"/>
    <p:sldId id="321" r:id="rId8"/>
    <p:sldId id="271" r:id="rId9"/>
    <p:sldId id="303" r:id="rId10"/>
    <p:sldId id="306" r:id="rId11"/>
    <p:sldId id="315" r:id="rId12"/>
    <p:sldId id="316" r:id="rId13"/>
    <p:sldId id="314" r:id="rId14"/>
    <p:sldId id="29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0C1"/>
    <a:srgbClr val="EF8DDA"/>
    <a:srgbClr val="FF3399"/>
    <a:srgbClr val="204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1" autoAdjust="0"/>
    <p:restoredTop sz="86421" autoAdjust="0"/>
  </p:normalViewPr>
  <p:slideViewPr>
    <p:cSldViewPr snapToGrid="0">
      <p:cViewPr varScale="1">
        <p:scale>
          <a:sx n="74" d="100"/>
          <a:sy n="74" d="100"/>
        </p:scale>
        <p:origin x="744" y="72"/>
      </p:cViewPr>
      <p:guideLst>
        <p:guide orient="horz" pos="2160"/>
        <p:guide orient="horz" pos="22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FF3399"/>
                </a:solidFill>
              </a:rPr>
              <a:t>Педагогическая</a:t>
            </a:r>
            <a:r>
              <a:rPr lang="ru-RU" sz="2800" b="1" baseline="0" dirty="0" smtClean="0">
                <a:solidFill>
                  <a:srgbClr val="FF3399"/>
                </a:solidFill>
              </a:rPr>
              <a:t> диагностика – сентябрь 2021г. </a:t>
            </a:r>
          </a:p>
          <a:p>
            <a:pPr>
              <a:defRPr/>
            </a:pPr>
            <a:r>
              <a:rPr lang="ru-RU" sz="2800" b="1" baseline="0" dirty="0" smtClean="0">
                <a:solidFill>
                  <a:srgbClr val="FF3399"/>
                </a:solidFill>
              </a:rPr>
              <a:t>(группа йога)</a:t>
            </a:r>
            <a:endParaRPr lang="ru-RU" sz="2800" b="1" dirty="0">
              <a:solidFill>
                <a:srgbClr val="FF3399"/>
              </a:solidFill>
            </a:endParaRPr>
          </a:p>
        </c:rich>
      </c:tx>
      <c:layout>
        <c:manualLayout>
          <c:xMode val="edge"/>
          <c:yMode val="edge"/>
          <c:x val="0.13859351866841688"/>
          <c:y val="2.094503082279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</c:v>
                </c:pt>
                <c:pt idx="1">
                  <c:v>46</c:v>
                </c:pt>
                <c:pt idx="2">
                  <c:v>40</c:v>
                </c:pt>
                <c:pt idx="3">
                  <c:v>51</c:v>
                </c:pt>
                <c:pt idx="4">
                  <c:v>68</c:v>
                </c:pt>
                <c:pt idx="5">
                  <c:v>42</c:v>
                </c:pt>
                <c:pt idx="6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2-44B5-8978-F031C05E9D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42</c:v>
                </c:pt>
                <c:pt idx="1">
                  <c:v>34</c:v>
                </c:pt>
                <c:pt idx="2">
                  <c:v>40</c:v>
                </c:pt>
                <c:pt idx="3">
                  <c:v>35</c:v>
                </c:pt>
                <c:pt idx="4">
                  <c:v>26</c:v>
                </c:pt>
                <c:pt idx="5">
                  <c:v>49</c:v>
                </c:pt>
                <c:pt idx="6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B2-44B5-8978-F031C05E9D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22</c:v>
                </c:pt>
                <c:pt idx="1">
                  <c:v>20</c:v>
                </c:pt>
                <c:pt idx="2">
                  <c:v>20</c:v>
                </c:pt>
                <c:pt idx="3">
                  <c:v>14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B2-44B5-8978-F031C05E9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965888"/>
        <c:axId val="257966272"/>
      </c:barChart>
      <c:catAx>
        <c:axId val="2579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966272"/>
        <c:crosses val="autoZero"/>
        <c:auto val="1"/>
        <c:lblAlgn val="ctr"/>
        <c:lblOffset val="100"/>
        <c:noMultiLvlLbl val="0"/>
      </c:catAx>
      <c:valAx>
        <c:axId val="2579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965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FF3399"/>
                </a:solidFill>
              </a:rPr>
              <a:t>Педагогическая</a:t>
            </a:r>
            <a:r>
              <a:rPr lang="ru-RU" sz="2800" b="1" baseline="0" dirty="0" smtClean="0">
                <a:solidFill>
                  <a:srgbClr val="FF3399"/>
                </a:solidFill>
              </a:rPr>
              <a:t> диагностика – сентябрь 2021г. </a:t>
            </a:r>
          </a:p>
          <a:p>
            <a:pPr>
              <a:defRPr/>
            </a:pPr>
            <a:r>
              <a:rPr lang="ru-RU" sz="2800" b="1" baseline="0" dirty="0" smtClean="0">
                <a:solidFill>
                  <a:srgbClr val="FF3399"/>
                </a:solidFill>
              </a:rPr>
              <a:t>(группа йога)</a:t>
            </a:r>
            <a:endParaRPr lang="ru-RU" sz="2800" b="1" dirty="0">
              <a:solidFill>
                <a:srgbClr val="FF3399"/>
              </a:solidFill>
            </a:endParaRPr>
          </a:p>
        </c:rich>
      </c:tx>
      <c:layout>
        <c:manualLayout>
          <c:xMode val="edge"/>
          <c:yMode val="edge"/>
          <c:x val="0.13859351866841688"/>
          <c:y val="2.094503082279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</c:v>
                </c:pt>
                <c:pt idx="1">
                  <c:v>46</c:v>
                </c:pt>
                <c:pt idx="2">
                  <c:v>40</c:v>
                </c:pt>
                <c:pt idx="3">
                  <c:v>51</c:v>
                </c:pt>
                <c:pt idx="4">
                  <c:v>68</c:v>
                </c:pt>
                <c:pt idx="5">
                  <c:v>42</c:v>
                </c:pt>
                <c:pt idx="6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CC-472B-823C-03DF12EF28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42</c:v>
                </c:pt>
                <c:pt idx="1">
                  <c:v>34</c:v>
                </c:pt>
                <c:pt idx="2">
                  <c:v>40</c:v>
                </c:pt>
                <c:pt idx="3">
                  <c:v>35</c:v>
                </c:pt>
                <c:pt idx="4">
                  <c:v>26</c:v>
                </c:pt>
                <c:pt idx="5">
                  <c:v>49</c:v>
                </c:pt>
                <c:pt idx="6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CC-472B-823C-03DF12EF28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22</c:v>
                </c:pt>
                <c:pt idx="1">
                  <c:v>20</c:v>
                </c:pt>
                <c:pt idx="2">
                  <c:v>20</c:v>
                </c:pt>
                <c:pt idx="3">
                  <c:v>14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CC-472B-823C-03DF12EF2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559016"/>
        <c:axId val="257559400"/>
      </c:barChart>
      <c:catAx>
        <c:axId val="25755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59400"/>
        <c:crosses val="autoZero"/>
        <c:auto val="1"/>
        <c:lblAlgn val="ctr"/>
        <c:lblOffset val="100"/>
        <c:noMultiLvlLbl val="0"/>
      </c:catAx>
      <c:valAx>
        <c:axId val="25755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59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FF3399"/>
                </a:solidFill>
              </a:rPr>
              <a:t>Педагогическая</a:t>
            </a:r>
            <a:r>
              <a:rPr lang="ru-RU" sz="2800" b="1" baseline="0" dirty="0" smtClean="0">
                <a:solidFill>
                  <a:srgbClr val="FF3399"/>
                </a:solidFill>
              </a:rPr>
              <a:t> диагностика – май 202</a:t>
            </a:r>
            <a:r>
              <a:rPr lang="en-US" sz="2800" b="1" baseline="0" dirty="0" smtClean="0">
                <a:solidFill>
                  <a:srgbClr val="FF3399"/>
                </a:solidFill>
              </a:rPr>
              <a:t>3</a:t>
            </a:r>
            <a:r>
              <a:rPr lang="ru-RU" sz="2800" b="1" baseline="0" dirty="0" smtClean="0">
                <a:solidFill>
                  <a:srgbClr val="FF3399"/>
                </a:solidFill>
              </a:rPr>
              <a:t>г. </a:t>
            </a:r>
          </a:p>
          <a:p>
            <a:pPr>
              <a:defRPr/>
            </a:pPr>
            <a:r>
              <a:rPr lang="ru-RU" sz="2800" b="1" baseline="0" dirty="0" smtClean="0">
                <a:solidFill>
                  <a:srgbClr val="FF3399"/>
                </a:solidFill>
              </a:rPr>
              <a:t>(группа йога)</a:t>
            </a:r>
            <a:endParaRPr lang="ru-RU" sz="2800" b="1" dirty="0">
              <a:solidFill>
                <a:srgbClr val="FF3399"/>
              </a:solidFill>
            </a:endParaRPr>
          </a:p>
        </c:rich>
      </c:tx>
      <c:layout>
        <c:manualLayout>
          <c:xMode val="edge"/>
          <c:yMode val="edge"/>
          <c:x val="0.13859351866841688"/>
          <c:y val="2.094503082279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12</c:v>
                </c:pt>
                <c:pt idx="2">
                  <c:v>18</c:v>
                </c:pt>
                <c:pt idx="3">
                  <c:v>30</c:v>
                </c:pt>
                <c:pt idx="4">
                  <c:v>34</c:v>
                </c:pt>
                <c:pt idx="5">
                  <c:v>31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B7-41E1-85A1-369614FA03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39</c:v>
                </c:pt>
                <c:pt idx="1">
                  <c:v>43</c:v>
                </c:pt>
                <c:pt idx="2">
                  <c:v>47</c:v>
                </c:pt>
                <c:pt idx="3">
                  <c:v>50</c:v>
                </c:pt>
                <c:pt idx="4">
                  <c:v>54</c:v>
                </c:pt>
                <c:pt idx="5">
                  <c:v>30</c:v>
                </c:pt>
                <c:pt idx="6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B7-41E1-85A1-369614FA03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7"/>
                <c:pt idx="0">
                  <c:v>выносливость</c:v>
                </c:pt>
                <c:pt idx="1">
                  <c:v>сила мышц рук</c:v>
                </c:pt>
                <c:pt idx="2">
                  <c:v>равновесие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быстрота</c:v>
                </c:pt>
                <c:pt idx="6">
                  <c:v>дыхательные пробы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32</c:v>
                </c:pt>
                <c:pt idx="1">
                  <c:v>45</c:v>
                </c:pt>
                <c:pt idx="2">
                  <c:v>35</c:v>
                </c:pt>
                <c:pt idx="3">
                  <c:v>20</c:v>
                </c:pt>
                <c:pt idx="4">
                  <c:v>12</c:v>
                </c:pt>
                <c:pt idx="5">
                  <c:v>39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B7-41E1-85A1-369614FA0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766000"/>
        <c:axId val="258766384"/>
      </c:barChart>
      <c:catAx>
        <c:axId val="2587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66384"/>
        <c:crosses val="autoZero"/>
        <c:auto val="1"/>
        <c:lblAlgn val="ctr"/>
        <c:lblOffset val="100"/>
        <c:noMultiLvlLbl val="0"/>
      </c:catAx>
      <c:valAx>
        <c:axId val="25876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66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B3667-AA03-4753-8AC0-D30132ABD5B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3B4F-403D-4022-A93B-4B3A77FB3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4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3B4F-403D-4022-A93B-4B3A77FB3C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0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3B4F-403D-4022-A93B-4B3A77FB3C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5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3B4F-403D-4022-A93B-4B3A77FB3C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5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3B4F-403D-4022-A93B-4B3A77FB3C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1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2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6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6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5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9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7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2D63-F931-4E95-AA03-A57E847B04B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CEA5-BDCD-4A14-B458-EA2485C70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7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du.ru/db/mo/data/d_02/39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ergovestnik.ru/wp-content/uploads/2023/02/SPIHF_web_1024x683_2023_o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r="68508" b="76094"/>
          <a:stretch/>
        </p:blipFill>
        <p:spPr bwMode="auto">
          <a:xfrm>
            <a:off x="0" y="0"/>
            <a:ext cx="3683358" cy="14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92642"/>
            <a:ext cx="10115550" cy="5365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10929"/>
          <a:stretch/>
        </p:blipFill>
        <p:spPr>
          <a:xfrm>
            <a:off x="7883387" y="2151302"/>
            <a:ext cx="3894233" cy="322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5275" y="2720727"/>
            <a:ext cx="737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ЗАНЯТИЯ ДЕТСКОЙ ЙОГОЙ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УСЛОВИЕ ГАРМОНИЧНОГО РОСТА И РАЗВИТИЯ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ДЕТЕЙ ДОШКОЛЬНОГО ВОЗРАСТА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511" y="5565447"/>
            <a:ext cx="4843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cs typeface="Arial" panose="020B0604020202020204" pitchFamily="34" charset="0"/>
              </a:rPr>
              <a:t>Овчинникова</a:t>
            </a:r>
            <a:r>
              <a:rPr lang="ru-RU" b="1" dirty="0" smtClean="0">
                <a:cs typeface="Arial" panose="020B0604020202020204" pitchFamily="34" charset="0"/>
              </a:rPr>
              <a:t> Ольга Николаевна, 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Рыбакова </a:t>
            </a:r>
            <a:r>
              <a:rPr lang="ru-RU" b="1" dirty="0">
                <a:cs typeface="Arial" panose="020B0604020202020204" pitchFamily="34" charset="0"/>
              </a:rPr>
              <a:t>Т</a:t>
            </a:r>
            <a:r>
              <a:rPr lang="ru-RU" b="1" dirty="0" smtClean="0">
                <a:cs typeface="Arial" panose="020B0604020202020204" pitchFamily="34" charset="0"/>
              </a:rPr>
              <a:t>атьяна Юрьевна, 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ГБДОУ детский сад №23 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Красногвардейского района Санкт-Петербурга</a:t>
            </a:r>
            <a:endParaRPr lang="ru-RU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2263E0-DD2A-418D-BEFC-0645BB6813CF}"/>
              </a:ext>
            </a:extLst>
          </p:cNvPr>
          <p:cNvSpPr/>
          <p:nvPr/>
        </p:nvSpPr>
        <p:spPr>
          <a:xfrm>
            <a:off x="0" y="3860800"/>
            <a:ext cx="12192000" cy="29972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B66C77-DD8F-4EB2-82E4-84F18CC6A0E3}"/>
              </a:ext>
            </a:extLst>
          </p:cNvPr>
          <p:cNvSpPr txBox="1"/>
          <p:nvPr/>
        </p:nvSpPr>
        <p:spPr>
          <a:xfrm>
            <a:off x="406399" y="5711536"/>
            <a:ext cx="1153621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Путь к равновесию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7" y="3310273"/>
            <a:ext cx="3201684" cy="240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7" y="471396"/>
            <a:ext cx="3200400" cy="24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69" y="3187938"/>
            <a:ext cx="3201598" cy="240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14" y="844239"/>
            <a:ext cx="4418972" cy="4308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7" y="465230"/>
            <a:ext cx="3200400" cy="24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74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2263E0-DD2A-418D-BEFC-0645BB6813CF}"/>
              </a:ext>
            </a:extLst>
          </p:cNvPr>
          <p:cNvSpPr/>
          <p:nvPr/>
        </p:nvSpPr>
        <p:spPr>
          <a:xfrm>
            <a:off x="0" y="3860800"/>
            <a:ext cx="12192000" cy="29972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B66C77-DD8F-4EB2-82E4-84F18CC6A0E3}"/>
              </a:ext>
            </a:extLst>
          </p:cNvPr>
          <p:cNvSpPr txBox="1"/>
          <p:nvPr/>
        </p:nvSpPr>
        <p:spPr>
          <a:xfrm>
            <a:off x="450048" y="5693433"/>
            <a:ext cx="1153621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Путь к равновесию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7" y="3242851"/>
            <a:ext cx="3200400" cy="248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1" b="-390"/>
          <a:stretch/>
        </p:blipFill>
        <p:spPr>
          <a:xfrm>
            <a:off x="205647" y="465230"/>
            <a:ext cx="3200400" cy="240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84" y="46523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84" y="3242851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00" y="1656258"/>
            <a:ext cx="4420800" cy="331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24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2263E0-DD2A-418D-BEFC-0645BB6813CF}"/>
              </a:ext>
            </a:extLst>
          </p:cNvPr>
          <p:cNvSpPr/>
          <p:nvPr/>
        </p:nvSpPr>
        <p:spPr>
          <a:xfrm>
            <a:off x="0" y="3860800"/>
            <a:ext cx="12192000" cy="29972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B66C77-DD8F-4EB2-82E4-84F18CC6A0E3}"/>
              </a:ext>
            </a:extLst>
          </p:cNvPr>
          <p:cNvSpPr txBox="1"/>
          <p:nvPr/>
        </p:nvSpPr>
        <p:spPr>
          <a:xfrm>
            <a:off x="406399" y="5711536"/>
            <a:ext cx="1153621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Путь к равновесию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64"/>
          <a:stretch/>
        </p:blipFill>
        <p:spPr>
          <a:xfrm>
            <a:off x="394131" y="465229"/>
            <a:ext cx="3013200" cy="139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3"/>
          <a:stretch/>
        </p:blipFill>
        <p:spPr>
          <a:xfrm>
            <a:off x="8879756" y="465230"/>
            <a:ext cx="3011424" cy="139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58" y="1445549"/>
            <a:ext cx="4646370" cy="348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1" y="2128672"/>
            <a:ext cx="3013199" cy="139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0" y="3792452"/>
            <a:ext cx="3013199" cy="225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b="27034"/>
          <a:stretch/>
        </p:blipFill>
        <p:spPr>
          <a:xfrm>
            <a:off x="8879755" y="2128600"/>
            <a:ext cx="3011425" cy="139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07" y="3791552"/>
            <a:ext cx="3014399" cy="226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12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144011"/>
              </p:ext>
            </p:extLst>
          </p:nvPr>
        </p:nvGraphicFramePr>
        <p:xfrm>
          <a:off x="311216" y="94003"/>
          <a:ext cx="11569567" cy="326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7532" y="6702725"/>
            <a:ext cx="2484407" cy="15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125200" y="6415237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13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109815"/>
              </p:ext>
            </p:extLst>
          </p:nvPr>
        </p:nvGraphicFramePr>
        <p:xfrm>
          <a:off x="311216" y="3452060"/>
          <a:ext cx="11569568" cy="326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06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7" y="-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Используемая литература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13" y="1466091"/>
            <a:ext cx="11568023" cy="41611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err="1">
                <a:solidFill>
                  <a:srgbClr val="002060"/>
                </a:solidFill>
              </a:rPr>
              <a:t>Айенгар</a:t>
            </a:r>
            <a:r>
              <a:rPr lang="ru-RU" dirty="0">
                <a:solidFill>
                  <a:srgbClr val="002060"/>
                </a:solidFill>
              </a:rPr>
              <a:t> Б. К. Йога (Путь к здоровью). / Б. К. </a:t>
            </a:r>
            <a:r>
              <a:rPr lang="ru-RU" dirty="0" err="1">
                <a:solidFill>
                  <a:srgbClr val="002060"/>
                </a:solidFill>
              </a:rPr>
              <a:t>Айенгар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Сыкт</a:t>
            </a:r>
            <a:r>
              <a:rPr lang="ru-RU" dirty="0">
                <a:solidFill>
                  <a:srgbClr val="002060"/>
                </a:solidFill>
              </a:rPr>
              <a:t>.: ТЦ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«</a:t>
            </a:r>
            <a:r>
              <a:rPr lang="ru-RU" dirty="0">
                <a:solidFill>
                  <a:srgbClr val="002060"/>
                </a:solidFill>
              </a:rPr>
              <a:t>Флинта», 2012.</a:t>
            </a:r>
          </a:p>
          <a:p>
            <a:pPr lvl="0"/>
            <a:r>
              <a:rPr lang="ru-RU" dirty="0" err="1">
                <a:solidFill>
                  <a:srgbClr val="002060"/>
                </a:solidFill>
              </a:rPr>
              <a:t>Бокатов</a:t>
            </a:r>
            <a:r>
              <a:rPr lang="ru-RU" dirty="0">
                <a:solidFill>
                  <a:srgbClr val="002060"/>
                </a:solidFill>
              </a:rPr>
              <a:t> А. И., Сергеев С. А. Детская йога. / А. И. </a:t>
            </a:r>
            <a:r>
              <a:rPr lang="ru-RU" dirty="0" err="1">
                <a:solidFill>
                  <a:srgbClr val="002060"/>
                </a:solidFill>
              </a:rPr>
              <a:t>Бокатов</a:t>
            </a:r>
            <a:r>
              <a:rPr lang="ru-RU" dirty="0">
                <a:solidFill>
                  <a:srgbClr val="002060"/>
                </a:solidFill>
              </a:rPr>
              <a:t>, С. А. </a:t>
            </a:r>
            <a:r>
              <a:rPr lang="ru-RU" dirty="0" smtClean="0">
                <a:solidFill>
                  <a:srgbClr val="002060"/>
                </a:solidFill>
              </a:rPr>
              <a:t>Сергеев. М</a:t>
            </a:r>
            <a:r>
              <a:rPr lang="ru-RU" dirty="0">
                <a:solidFill>
                  <a:srgbClr val="002060"/>
                </a:solidFill>
              </a:rPr>
              <a:t>.: ТЦ «Ника-центр», 2006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Белов В.И., Йога для всех. М. «КСП» 1997.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Долгих Е. </a:t>
            </a:r>
            <a:r>
              <a:rPr lang="ru-RU" dirty="0" err="1">
                <a:solidFill>
                  <a:srgbClr val="002060"/>
                </a:solidFill>
              </a:rPr>
              <a:t>Хатха</a:t>
            </a:r>
            <a:r>
              <a:rPr lang="ru-RU" dirty="0">
                <a:solidFill>
                  <a:srgbClr val="002060"/>
                </a:solidFill>
              </a:rPr>
              <a:t>-йога в детском саду. Опыт работы по использованию современных </a:t>
            </a:r>
            <a:r>
              <a:rPr lang="ru-RU" dirty="0" err="1">
                <a:solidFill>
                  <a:srgbClr val="002060"/>
                </a:solidFill>
              </a:rPr>
              <a:t>здоровьесберегающих</a:t>
            </a:r>
            <a:r>
              <a:rPr lang="ru-RU" dirty="0">
                <a:solidFill>
                  <a:srgbClr val="002060"/>
                </a:solidFill>
              </a:rPr>
              <a:t> технологий. / Е. Долгих. Академия - Елабуга, 2008.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Дубровский В. И., Дубровская А. В. Антропометрия: Оценка физического развития // </a:t>
            </a:r>
            <a:r>
              <a:rPr lang="ru-RU" dirty="0" err="1">
                <a:solidFill>
                  <a:srgbClr val="002060"/>
                </a:solidFill>
              </a:rPr>
              <a:t>Валеология</a:t>
            </a:r>
            <a:r>
              <a:rPr lang="ru-RU" dirty="0">
                <a:solidFill>
                  <a:srgbClr val="002060"/>
                </a:solidFill>
              </a:rPr>
              <a:t> - здоровый образ жизни [Электронный ресурс] – Режим доступа :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www.edu.ru/db/mo/data/d_02/393.html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Иванова Т. А. Йога для детей. Парциальная программа кружковой работы для детей дошкольного возраста. — СПб. : ООО «Издательство «ДЕТСТВО-ПРЕСС», 2015. — 192 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Латохина</a:t>
            </a:r>
            <a:r>
              <a:rPr lang="ru-RU" dirty="0" smtClean="0">
                <a:solidFill>
                  <a:srgbClr val="002060"/>
                </a:solidFill>
              </a:rPr>
              <a:t> Л.И. Творим здоровье души и тела. СПб, 1997.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Новикова И.М. Формирование представлений о здоровом образе жизни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у </a:t>
            </a:r>
            <a:r>
              <a:rPr lang="ru-RU" dirty="0" err="1" smtClean="0">
                <a:solidFill>
                  <a:srgbClr val="002060"/>
                </a:solidFill>
              </a:rPr>
              <a:t>дошкольников.М.:Мозаика</a:t>
            </a:r>
            <a:r>
              <a:rPr lang="ru-RU" dirty="0" smtClean="0">
                <a:solidFill>
                  <a:srgbClr val="002060"/>
                </a:solidFill>
              </a:rPr>
              <a:t> – синтез, 2010.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Picture 20" descr="https://cdn.pixabay.com/photo/2018/02/18/19/45/yoga-3163283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24490" y="4485793"/>
            <a:ext cx="2124065" cy="19964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0151CA-4F17-486D-A55B-4FFDBA3708A3}"/>
              </a:ext>
            </a:extLst>
          </p:cNvPr>
          <p:cNvSpPr txBox="1"/>
          <p:nvPr/>
        </p:nvSpPr>
        <p:spPr>
          <a:xfrm>
            <a:off x="207034" y="231131"/>
            <a:ext cx="1021331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Спектр технологий и практик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авторского комплекса «Осознанное тело»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114" y="6356350"/>
            <a:ext cx="27432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  2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xmlns="" id="{DBA837C8-6EDD-4278-AE83-6E72F3203788}"/>
              </a:ext>
            </a:extLst>
          </p:cNvPr>
          <p:cNvGrpSpPr/>
          <p:nvPr/>
        </p:nvGrpSpPr>
        <p:grpSpPr>
          <a:xfrm>
            <a:off x="363945" y="1987062"/>
            <a:ext cx="5492111" cy="4628443"/>
            <a:chOff x="4165600" y="1678036"/>
            <a:chExt cx="3860800" cy="38532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80BCFFE-4888-4DA9-9EE5-99B8E46E7D58}"/>
                </a:ext>
              </a:extLst>
            </p:cNvPr>
            <p:cNvSpPr/>
            <p:nvPr/>
          </p:nvSpPr>
          <p:spPr>
            <a:xfrm>
              <a:off x="4165600" y="1678036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EDEB305-5FBE-4548-A332-E92004652FFB}"/>
                </a:ext>
              </a:extLst>
            </p:cNvPr>
            <p:cNvSpPr/>
            <p:nvPr/>
          </p:nvSpPr>
          <p:spPr>
            <a:xfrm>
              <a:off x="6164131" y="1678036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B648CB0-32C4-4C21-90D9-138A518A62E4}"/>
                </a:ext>
              </a:extLst>
            </p:cNvPr>
            <p:cNvSpPr/>
            <p:nvPr/>
          </p:nvSpPr>
          <p:spPr>
            <a:xfrm>
              <a:off x="4165600" y="3669038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760EB62-E9BA-4DBD-BB3B-5C8E363A245D}"/>
                </a:ext>
              </a:extLst>
            </p:cNvPr>
            <p:cNvSpPr/>
            <p:nvPr/>
          </p:nvSpPr>
          <p:spPr>
            <a:xfrm>
              <a:off x="6164131" y="3669038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14D56BA-E386-4602-AAA5-E5D8D066FBC3}"/>
                </a:ext>
              </a:extLst>
            </p:cNvPr>
            <p:cNvSpPr/>
            <p:nvPr/>
          </p:nvSpPr>
          <p:spPr>
            <a:xfrm>
              <a:off x="4276903" y="1804131"/>
              <a:ext cx="1639662" cy="163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1C2D080-7977-4256-9BE4-08161838E8B6}"/>
                </a:ext>
              </a:extLst>
            </p:cNvPr>
            <p:cNvSpPr/>
            <p:nvPr/>
          </p:nvSpPr>
          <p:spPr>
            <a:xfrm>
              <a:off x="6275434" y="1789340"/>
              <a:ext cx="1639662" cy="163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AEB0FDA-C59D-4106-8631-5F0EC4BA2188}"/>
                </a:ext>
              </a:extLst>
            </p:cNvPr>
            <p:cNvSpPr/>
            <p:nvPr/>
          </p:nvSpPr>
          <p:spPr>
            <a:xfrm>
              <a:off x="4276903" y="3775451"/>
              <a:ext cx="1639662" cy="163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9CC6403-9DB7-4E64-8228-F96C8E493433}"/>
                </a:ext>
              </a:extLst>
            </p:cNvPr>
            <p:cNvSpPr/>
            <p:nvPr/>
          </p:nvSpPr>
          <p:spPr>
            <a:xfrm>
              <a:off x="6275434" y="3783240"/>
              <a:ext cx="1639662" cy="163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40">
            <a:extLst>
              <a:ext uri="{FF2B5EF4-FFF2-40B4-BE49-F238E27FC236}">
                <a16:creationId xmlns:a16="http://schemas.microsoft.com/office/drawing/2014/main" xmlns="" id="{09988735-65B4-4791-8245-007EFEB12EFA}"/>
              </a:ext>
            </a:extLst>
          </p:cNvPr>
          <p:cNvGrpSpPr/>
          <p:nvPr/>
        </p:nvGrpSpPr>
        <p:grpSpPr>
          <a:xfrm flipH="1">
            <a:off x="11500328" y="1158406"/>
            <a:ext cx="61483" cy="4999924"/>
            <a:chOff x="1028700" y="1162050"/>
            <a:chExt cx="5284690" cy="49149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807B2B4-027A-42EB-9884-E255EB3F8537}"/>
                </a:ext>
              </a:extLst>
            </p:cNvPr>
            <p:cNvCxnSpPr/>
            <p:nvPr/>
          </p:nvCxnSpPr>
          <p:spPr>
            <a:xfrm>
              <a:off x="1028700" y="1162050"/>
              <a:ext cx="0" cy="49149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00B7286-B61C-4D3E-9767-FBA5A09C8435}"/>
                </a:ext>
              </a:extLst>
            </p:cNvPr>
            <p:cNvCxnSpPr/>
            <p:nvPr/>
          </p:nvCxnSpPr>
          <p:spPr>
            <a:xfrm>
              <a:off x="6313390" y="1162050"/>
              <a:ext cx="0" cy="49149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xmlns="" id="{4BDF8C0E-B2B8-465E-BB7C-DBFC3F1A8C10}"/>
              </a:ext>
            </a:extLst>
          </p:cNvPr>
          <p:cNvGrpSpPr/>
          <p:nvPr/>
        </p:nvGrpSpPr>
        <p:grpSpPr>
          <a:xfrm>
            <a:off x="6297669" y="1985648"/>
            <a:ext cx="5044325" cy="553998"/>
            <a:chOff x="6461873" y="1483408"/>
            <a:chExt cx="5044325" cy="5539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D15CE48-14A3-41F9-A06F-3F8104CB9B7E}"/>
                </a:ext>
              </a:extLst>
            </p:cNvPr>
            <p:cNvSpPr txBox="1"/>
            <p:nvPr/>
          </p:nvSpPr>
          <p:spPr>
            <a:xfrm>
              <a:off x="6896105" y="1483408"/>
              <a:ext cx="461009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+mj-lt"/>
                </a:rPr>
                <a:t>Горизонтальный пластический балет </a:t>
              </a:r>
              <a:r>
                <a:rPr lang="ru-RU" b="1" dirty="0" err="1" smtClean="0">
                  <a:solidFill>
                    <a:srgbClr val="0070C0"/>
                  </a:solidFill>
                  <a:latin typeface="+mj-lt"/>
                </a:rPr>
                <a:t>Н.Н.Ефименко</a:t>
              </a:r>
              <a:endParaRPr 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42" name="Freeform 1668">
              <a:extLst>
                <a:ext uri="{FF2B5EF4-FFF2-40B4-BE49-F238E27FC236}">
                  <a16:creationId xmlns:a16="http://schemas.microsoft.com/office/drawing/2014/main" xmlns="" id="{0823C732-8F44-466E-B9A4-83308DEE4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873" y="1483408"/>
              <a:ext cx="285750" cy="285750"/>
            </a:xfrm>
            <a:custGeom>
              <a:avLst/>
              <a:gdLst>
                <a:gd name="T0" fmla="*/ 288 w 718"/>
                <a:gd name="T1" fmla="*/ 477 h 719"/>
                <a:gd name="T2" fmla="*/ 276 w 718"/>
                <a:gd name="T3" fmla="*/ 475 h 719"/>
                <a:gd name="T4" fmla="*/ 196 w 718"/>
                <a:gd name="T5" fmla="*/ 391 h 719"/>
                <a:gd name="T6" fmla="*/ 204 w 718"/>
                <a:gd name="T7" fmla="*/ 380 h 719"/>
                <a:gd name="T8" fmla="*/ 217 w 718"/>
                <a:gd name="T9" fmla="*/ 382 h 719"/>
                <a:gd name="T10" fmla="*/ 506 w 718"/>
                <a:gd name="T11" fmla="*/ 243 h 719"/>
                <a:gd name="T12" fmla="*/ 519 w 718"/>
                <a:gd name="T13" fmla="*/ 247 h 719"/>
                <a:gd name="T14" fmla="*/ 521 w 718"/>
                <a:gd name="T15" fmla="*/ 260 h 719"/>
                <a:gd name="T16" fmla="*/ 341 w 718"/>
                <a:gd name="T17" fmla="*/ 2 h 719"/>
                <a:gd name="T18" fmla="*/ 287 w 718"/>
                <a:gd name="T19" fmla="*/ 8 h 719"/>
                <a:gd name="T20" fmla="*/ 236 w 718"/>
                <a:gd name="T21" fmla="*/ 22 h 719"/>
                <a:gd name="T22" fmla="*/ 188 w 718"/>
                <a:gd name="T23" fmla="*/ 45 h 719"/>
                <a:gd name="T24" fmla="*/ 144 w 718"/>
                <a:gd name="T25" fmla="*/ 72 h 719"/>
                <a:gd name="T26" fmla="*/ 106 w 718"/>
                <a:gd name="T27" fmla="*/ 106 h 719"/>
                <a:gd name="T28" fmla="*/ 71 w 718"/>
                <a:gd name="T29" fmla="*/ 145 h 719"/>
                <a:gd name="T30" fmla="*/ 44 w 718"/>
                <a:gd name="T31" fmla="*/ 189 h 719"/>
                <a:gd name="T32" fmla="*/ 22 w 718"/>
                <a:gd name="T33" fmla="*/ 237 h 719"/>
                <a:gd name="T34" fmla="*/ 7 w 718"/>
                <a:gd name="T35" fmla="*/ 289 h 719"/>
                <a:gd name="T36" fmla="*/ 1 w 718"/>
                <a:gd name="T37" fmla="*/ 342 h 719"/>
                <a:gd name="T38" fmla="*/ 2 w 718"/>
                <a:gd name="T39" fmla="*/ 397 h 719"/>
                <a:gd name="T40" fmla="*/ 12 w 718"/>
                <a:gd name="T41" fmla="*/ 450 h 719"/>
                <a:gd name="T42" fmla="*/ 28 w 718"/>
                <a:gd name="T43" fmla="*/ 501 h 719"/>
                <a:gd name="T44" fmla="*/ 51 w 718"/>
                <a:gd name="T45" fmla="*/ 547 h 719"/>
                <a:gd name="T46" fmla="*/ 82 w 718"/>
                <a:gd name="T47" fmla="*/ 589 h 719"/>
                <a:gd name="T48" fmla="*/ 118 w 718"/>
                <a:gd name="T49" fmla="*/ 627 h 719"/>
                <a:gd name="T50" fmla="*/ 159 w 718"/>
                <a:gd name="T51" fmla="*/ 659 h 719"/>
                <a:gd name="T52" fmla="*/ 204 w 718"/>
                <a:gd name="T53" fmla="*/ 684 h 719"/>
                <a:gd name="T54" fmla="*/ 252 w 718"/>
                <a:gd name="T55" fmla="*/ 704 h 719"/>
                <a:gd name="T56" fmla="*/ 304 w 718"/>
                <a:gd name="T57" fmla="*/ 716 h 719"/>
                <a:gd name="T58" fmla="*/ 360 w 718"/>
                <a:gd name="T59" fmla="*/ 719 h 719"/>
                <a:gd name="T60" fmla="*/ 414 w 718"/>
                <a:gd name="T61" fmla="*/ 716 h 719"/>
                <a:gd name="T62" fmla="*/ 466 w 718"/>
                <a:gd name="T63" fmla="*/ 704 h 719"/>
                <a:gd name="T64" fmla="*/ 515 w 718"/>
                <a:gd name="T65" fmla="*/ 684 h 719"/>
                <a:gd name="T66" fmla="*/ 561 w 718"/>
                <a:gd name="T67" fmla="*/ 659 h 719"/>
                <a:gd name="T68" fmla="*/ 600 w 718"/>
                <a:gd name="T69" fmla="*/ 627 h 719"/>
                <a:gd name="T70" fmla="*/ 637 w 718"/>
                <a:gd name="T71" fmla="*/ 589 h 719"/>
                <a:gd name="T72" fmla="*/ 667 w 718"/>
                <a:gd name="T73" fmla="*/ 547 h 719"/>
                <a:gd name="T74" fmla="*/ 691 w 718"/>
                <a:gd name="T75" fmla="*/ 501 h 719"/>
                <a:gd name="T76" fmla="*/ 707 w 718"/>
                <a:gd name="T77" fmla="*/ 450 h 719"/>
                <a:gd name="T78" fmla="*/ 716 w 718"/>
                <a:gd name="T79" fmla="*/ 397 h 719"/>
                <a:gd name="T80" fmla="*/ 718 w 718"/>
                <a:gd name="T81" fmla="*/ 342 h 719"/>
                <a:gd name="T82" fmla="*/ 712 w 718"/>
                <a:gd name="T83" fmla="*/ 289 h 719"/>
                <a:gd name="T84" fmla="*/ 696 w 718"/>
                <a:gd name="T85" fmla="*/ 237 h 719"/>
                <a:gd name="T86" fmla="*/ 675 w 718"/>
                <a:gd name="T87" fmla="*/ 189 h 719"/>
                <a:gd name="T88" fmla="*/ 647 w 718"/>
                <a:gd name="T89" fmla="*/ 145 h 719"/>
                <a:gd name="T90" fmla="*/ 614 w 718"/>
                <a:gd name="T91" fmla="*/ 106 h 719"/>
                <a:gd name="T92" fmla="*/ 574 w 718"/>
                <a:gd name="T93" fmla="*/ 72 h 719"/>
                <a:gd name="T94" fmla="*/ 531 w 718"/>
                <a:gd name="T95" fmla="*/ 45 h 719"/>
                <a:gd name="T96" fmla="*/ 483 w 718"/>
                <a:gd name="T97" fmla="*/ 22 h 719"/>
                <a:gd name="T98" fmla="*/ 431 w 718"/>
                <a:gd name="T99" fmla="*/ 8 h 719"/>
                <a:gd name="T100" fmla="*/ 377 w 718"/>
                <a:gd name="T101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" h="719">
                  <a:moveTo>
                    <a:pt x="519" y="263"/>
                  </a:moveTo>
                  <a:lnTo>
                    <a:pt x="292" y="475"/>
                  </a:lnTo>
                  <a:lnTo>
                    <a:pt x="288" y="477"/>
                  </a:lnTo>
                  <a:lnTo>
                    <a:pt x="283" y="479"/>
                  </a:lnTo>
                  <a:lnTo>
                    <a:pt x="279" y="477"/>
                  </a:lnTo>
                  <a:lnTo>
                    <a:pt x="276" y="475"/>
                  </a:lnTo>
                  <a:lnTo>
                    <a:pt x="199" y="400"/>
                  </a:lnTo>
                  <a:lnTo>
                    <a:pt x="197" y="396"/>
                  </a:lnTo>
                  <a:lnTo>
                    <a:pt x="196" y="391"/>
                  </a:lnTo>
                  <a:lnTo>
                    <a:pt x="197" y="387"/>
                  </a:lnTo>
                  <a:lnTo>
                    <a:pt x="199" y="382"/>
                  </a:lnTo>
                  <a:lnTo>
                    <a:pt x="204" y="380"/>
                  </a:lnTo>
                  <a:lnTo>
                    <a:pt x="208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2" y="247"/>
                  </a:lnTo>
                  <a:lnTo>
                    <a:pt x="506" y="243"/>
                  </a:lnTo>
                  <a:lnTo>
                    <a:pt x="511" y="243"/>
                  </a:lnTo>
                  <a:lnTo>
                    <a:pt x="515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2" y="255"/>
                  </a:lnTo>
                  <a:lnTo>
                    <a:pt x="521" y="260"/>
                  </a:lnTo>
                  <a:lnTo>
                    <a:pt x="519" y="263"/>
                  </a:lnTo>
                  <a:close/>
                  <a:moveTo>
                    <a:pt x="360" y="0"/>
                  </a:moveTo>
                  <a:lnTo>
                    <a:pt x="341" y="2"/>
                  </a:lnTo>
                  <a:lnTo>
                    <a:pt x="322" y="3"/>
                  </a:lnTo>
                  <a:lnTo>
                    <a:pt x="304" y="5"/>
                  </a:lnTo>
                  <a:lnTo>
                    <a:pt x="287" y="8"/>
                  </a:lnTo>
                  <a:lnTo>
                    <a:pt x="269" y="13"/>
                  </a:lnTo>
                  <a:lnTo>
                    <a:pt x="252" y="17"/>
                  </a:lnTo>
                  <a:lnTo>
                    <a:pt x="236" y="22"/>
                  </a:lnTo>
                  <a:lnTo>
                    <a:pt x="219" y="29"/>
                  </a:lnTo>
                  <a:lnTo>
                    <a:pt x="204" y="37"/>
                  </a:lnTo>
                  <a:lnTo>
                    <a:pt x="188" y="45"/>
                  </a:lnTo>
                  <a:lnTo>
                    <a:pt x="173" y="53"/>
                  </a:lnTo>
                  <a:lnTo>
                    <a:pt x="159" y="62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6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1" y="174"/>
                  </a:lnTo>
                  <a:lnTo>
                    <a:pt x="44" y="189"/>
                  </a:lnTo>
                  <a:lnTo>
                    <a:pt x="35" y="205"/>
                  </a:lnTo>
                  <a:lnTo>
                    <a:pt x="28" y="221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2" y="271"/>
                  </a:lnTo>
                  <a:lnTo>
                    <a:pt x="7" y="289"/>
                  </a:lnTo>
                  <a:lnTo>
                    <a:pt x="4" y="305"/>
                  </a:lnTo>
                  <a:lnTo>
                    <a:pt x="2" y="324"/>
                  </a:lnTo>
                  <a:lnTo>
                    <a:pt x="1" y="342"/>
                  </a:lnTo>
                  <a:lnTo>
                    <a:pt x="0" y="360"/>
                  </a:lnTo>
                  <a:lnTo>
                    <a:pt x="1" y="379"/>
                  </a:lnTo>
                  <a:lnTo>
                    <a:pt x="2" y="397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2" y="450"/>
                  </a:lnTo>
                  <a:lnTo>
                    <a:pt x="16" y="467"/>
                  </a:lnTo>
                  <a:lnTo>
                    <a:pt x="22" y="484"/>
                  </a:lnTo>
                  <a:lnTo>
                    <a:pt x="28" y="501"/>
                  </a:lnTo>
                  <a:lnTo>
                    <a:pt x="35" y="516"/>
                  </a:lnTo>
                  <a:lnTo>
                    <a:pt x="44" y="532"/>
                  </a:lnTo>
                  <a:lnTo>
                    <a:pt x="51" y="547"/>
                  </a:lnTo>
                  <a:lnTo>
                    <a:pt x="61" y="561"/>
                  </a:lnTo>
                  <a:lnTo>
                    <a:pt x="71" y="576"/>
                  </a:lnTo>
                  <a:lnTo>
                    <a:pt x="82" y="589"/>
                  </a:lnTo>
                  <a:lnTo>
                    <a:pt x="93" y="602"/>
                  </a:lnTo>
                  <a:lnTo>
                    <a:pt x="106" y="614"/>
                  </a:lnTo>
                  <a:lnTo>
                    <a:pt x="118" y="627"/>
                  </a:lnTo>
                  <a:lnTo>
                    <a:pt x="131" y="638"/>
                  </a:lnTo>
                  <a:lnTo>
                    <a:pt x="144" y="649"/>
                  </a:lnTo>
                  <a:lnTo>
                    <a:pt x="159" y="659"/>
                  </a:lnTo>
                  <a:lnTo>
                    <a:pt x="173" y="667"/>
                  </a:lnTo>
                  <a:lnTo>
                    <a:pt x="188" y="676"/>
                  </a:lnTo>
                  <a:lnTo>
                    <a:pt x="204" y="684"/>
                  </a:lnTo>
                  <a:lnTo>
                    <a:pt x="219" y="692"/>
                  </a:lnTo>
                  <a:lnTo>
                    <a:pt x="236" y="698"/>
                  </a:lnTo>
                  <a:lnTo>
                    <a:pt x="252" y="704"/>
                  </a:lnTo>
                  <a:lnTo>
                    <a:pt x="269" y="708"/>
                  </a:lnTo>
                  <a:lnTo>
                    <a:pt x="287" y="713"/>
                  </a:lnTo>
                  <a:lnTo>
                    <a:pt x="304" y="716"/>
                  </a:lnTo>
                  <a:lnTo>
                    <a:pt x="322" y="718"/>
                  </a:lnTo>
                  <a:lnTo>
                    <a:pt x="341" y="719"/>
                  </a:lnTo>
                  <a:lnTo>
                    <a:pt x="360" y="719"/>
                  </a:lnTo>
                  <a:lnTo>
                    <a:pt x="377" y="719"/>
                  </a:lnTo>
                  <a:lnTo>
                    <a:pt x="396" y="718"/>
                  </a:lnTo>
                  <a:lnTo>
                    <a:pt x="414" y="716"/>
                  </a:lnTo>
                  <a:lnTo>
                    <a:pt x="431" y="713"/>
                  </a:lnTo>
                  <a:lnTo>
                    <a:pt x="449" y="708"/>
                  </a:lnTo>
                  <a:lnTo>
                    <a:pt x="466" y="704"/>
                  </a:lnTo>
                  <a:lnTo>
                    <a:pt x="483" y="698"/>
                  </a:lnTo>
                  <a:lnTo>
                    <a:pt x="499" y="692"/>
                  </a:lnTo>
                  <a:lnTo>
                    <a:pt x="515" y="684"/>
                  </a:lnTo>
                  <a:lnTo>
                    <a:pt x="531" y="676"/>
                  </a:lnTo>
                  <a:lnTo>
                    <a:pt x="545" y="667"/>
                  </a:lnTo>
                  <a:lnTo>
                    <a:pt x="561" y="659"/>
                  </a:lnTo>
                  <a:lnTo>
                    <a:pt x="574" y="649"/>
                  </a:lnTo>
                  <a:lnTo>
                    <a:pt x="588" y="638"/>
                  </a:lnTo>
                  <a:lnTo>
                    <a:pt x="600" y="627"/>
                  </a:lnTo>
                  <a:lnTo>
                    <a:pt x="614" y="614"/>
                  </a:lnTo>
                  <a:lnTo>
                    <a:pt x="626" y="602"/>
                  </a:lnTo>
                  <a:lnTo>
                    <a:pt x="637" y="589"/>
                  </a:lnTo>
                  <a:lnTo>
                    <a:pt x="647" y="576"/>
                  </a:lnTo>
                  <a:lnTo>
                    <a:pt x="658" y="561"/>
                  </a:lnTo>
                  <a:lnTo>
                    <a:pt x="667" y="547"/>
                  </a:lnTo>
                  <a:lnTo>
                    <a:pt x="675" y="532"/>
                  </a:lnTo>
                  <a:lnTo>
                    <a:pt x="683" y="516"/>
                  </a:lnTo>
                  <a:lnTo>
                    <a:pt x="691" y="501"/>
                  </a:lnTo>
                  <a:lnTo>
                    <a:pt x="696" y="484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2" y="433"/>
                  </a:lnTo>
                  <a:lnTo>
                    <a:pt x="714" y="416"/>
                  </a:lnTo>
                  <a:lnTo>
                    <a:pt x="716" y="397"/>
                  </a:lnTo>
                  <a:lnTo>
                    <a:pt x="718" y="379"/>
                  </a:lnTo>
                  <a:lnTo>
                    <a:pt x="718" y="360"/>
                  </a:lnTo>
                  <a:lnTo>
                    <a:pt x="718" y="342"/>
                  </a:lnTo>
                  <a:lnTo>
                    <a:pt x="716" y="324"/>
                  </a:lnTo>
                  <a:lnTo>
                    <a:pt x="714" y="305"/>
                  </a:lnTo>
                  <a:lnTo>
                    <a:pt x="712" y="289"/>
                  </a:lnTo>
                  <a:lnTo>
                    <a:pt x="707" y="271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1" y="221"/>
                  </a:lnTo>
                  <a:lnTo>
                    <a:pt x="683" y="205"/>
                  </a:lnTo>
                  <a:lnTo>
                    <a:pt x="675" y="189"/>
                  </a:lnTo>
                  <a:lnTo>
                    <a:pt x="667" y="174"/>
                  </a:lnTo>
                  <a:lnTo>
                    <a:pt x="658" y="159"/>
                  </a:lnTo>
                  <a:lnTo>
                    <a:pt x="647" y="145"/>
                  </a:lnTo>
                  <a:lnTo>
                    <a:pt x="637" y="132"/>
                  </a:lnTo>
                  <a:lnTo>
                    <a:pt x="626" y="119"/>
                  </a:lnTo>
                  <a:lnTo>
                    <a:pt x="614" y="106"/>
                  </a:lnTo>
                  <a:lnTo>
                    <a:pt x="600" y="94"/>
                  </a:lnTo>
                  <a:lnTo>
                    <a:pt x="588" y="83"/>
                  </a:lnTo>
                  <a:lnTo>
                    <a:pt x="574" y="72"/>
                  </a:lnTo>
                  <a:lnTo>
                    <a:pt x="561" y="62"/>
                  </a:lnTo>
                  <a:lnTo>
                    <a:pt x="545" y="53"/>
                  </a:lnTo>
                  <a:lnTo>
                    <a:pt x="531" y="45"/>
                  </a:lnTo>
                  <a:lnTo>
                    <a:pt x="515" y="37"/>
                  </a:lnTo>
                  <a:lnTo>
                    <a:pt x="499" y="29"/>
                  </a:lnTo>
                  <a:lnTo>
                    <a:pt x="483" y="22"/>
                  </a:lnTo>
                  <a:lnTo>
                    <a:pt x="466" y="17"/>
                  </a:lnTo>
                  <a:lnTo>
                    <a:pt x="449" y="13"/>
                  </a:lnTo>
                  <a:lnTo>
                    <a:pt x="431" y="8"/>
                  </a:lnTo>
                  <a:lnTo>
                    <a:pt x="414" y="5"/>
                  </a:lnTo>
                  <a:lnTo>
                    <a:pt x="396" y="3"/>
                  </a:lnTo>
                  <a:lnTo>
                    <a:pt x="377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0">
            <a:extLst>
              <a:ext uri="{FF2B5EF4-FFF2-40B4-BE49-F238E27FC236}">
                <a16:creationId xmlns:a16="http://schemas.microsoft.com/office/drawing/2014/main" xmlns="" id="{AB2C41A7-3064-470C-BD36-A9A50F622062}"/>
              </a:ext>
            </a:extLst>
          </p:cNvPr>
          <p:cNvGrpSpPr/>
          <p:nvPr/>
        </p:nvGrpSpPr>
        <p:grpSpPr>
          <a:xfrm>
            <a:off x="6316085" y="3027623"/>
            <a:ext cx="5044325" cy="285750"/>
            <a:chOff x="6461873" y="2606370"/>
            <a:chExt cx="5044325" cy="2857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FD9A3A7-425B-4AEB-A125-B79E389D150E}"/>
                </a:ext>
              </a:extLst>
            </p:cNvPr>
            <p:cNvSpPr txBox="1"/>
            <p:nvPr/>
          </p:nvSpPr>
          <p:spPr>
            <a:xfrm>
              <a:off x="6896105" y="2606370"/>
              <a:ext cx="46100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err="1" smtClean="0">
                  <a:solidFill>
                    <a:srgbClr val="0070C0"/>
                  </a:solidFill>
                  <a:latin typeface="+mj-lt"/>
                </a:rPr>
                <a:t>Пилатес</a:t>
              </a:r>
              <a:r>
                <a:rPr lang="ru-RU" sz="1600" dirty="0" smtClean="0"/>
                <a:t> </a:t>
              </a:r>
              <a:endParaRPr lang="en-US" sz="1600" dirty="0"/>
            </a:p>
          </p:txBody>
        </p:sp>
        <p:sp>
          <p:nvSpPr>
            <p:cNvPr id="44" name="Freeform 1668">
              <a:extLst>
                <a:ext uri="{FF2B5EF4-FFF2-40B4-BE49-F238E27FC236}">
                  <a16:creationId xmlns:a16="http://schemas.microsoft.com/office/drawing/2014/main" xmlns="" id="{C21BDBF4-C841-42E9-AF4E-21BDFE9BFA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873" y="2606370"/>
              <a:ext cx="285750" cy="285750"/>
            </a:xfrm>
            <a:custGeom>
              <a:avLst/>
              <a:gdLst>
                <a:gd name="T0" fmla="*/ 288 w 718"/>
                <a:gd name="T1" fmla="*/ 477 h 719"/>
                <a:gd name="T2" fmla="*/ 276 w 718"/>
                <a:gd name="T3" fmla="*/ 475 h 719"/>
                <a:gd name="T4" fmla="*/ 196 w 718"/>
                <a:gd name="T5" fmla="*/ 391 h 719"/>
                <a:gd name="T6" fmla="*/ 204 w 718"/>
                <a:gd name="T7" fmla="*/ 380 h 719"/>
                <a:gd name="T8" fmla="*/ 217 w 718"/>
                <a:gd name="T9" fmla="*/ 382 h 719"/>
                <a:gd name="T10" fmla="*/ 506 w 718"/>
                <a:gd name="T11" fmla="*/ 243 h 719"/>
                <a:gd name="T12" fmla="*/ 519 w 718"/>
                <a:gd name="T13" fmla="*/ 247 h 719"/>
                <a:gd name="T14" fmla="*/ 521 w 718"/>
                <a:gd name="T15" fmla="*/ 260 h 719"/>
                <a:gd name="T16" fmla="*/ 341 w 718"/>
                <a:gd name="T17" fmla="*/ 2 h 719"/>
                <a:gd name="T18" fmla="*/ 287 w 718"/>
                <a:gd name="T19" fmla="*/ 8 h 719"/>
                <a:gd name="T20" fmla="*/ 236 w 718"/>
                <a:gd name="T21" fmla="*/ 22 h 719"/>
                <a:gd name="T22" fmla="*/ 188 w 718"/>
                <a:gd name="T23" fmla="*/ 45 h 719"/>
                <a:gd name="T24" fmla="*/ 144 w 718"/>
                <a:gd name="T25" fmla="*/ 72 h 719"/>
                <a:gd name="T26" fmla="*/ 106 w 718"/>
                <a:gd name="T27" fmla="*/ 106 h 719"/>
                <a:gd name="T28" fmla="*/ 71 w 718"/>
                <a:gd name="T29" fmla="*/ 145 h 719"/>
                <a:gd name="T30" fmla="*/ 44 w 718"/>
                <a:gd name="T31" fmla="*/ 189 h 719"/>
                <a:gd name="T32" fmla="*/ 22 w 718"/>
                <a:gd name="T33" fmla="*/ 237 h 719"/>
                <a:gd name="T34" fmla="*/ 7 w 718"/>
                <a:gd name="T35" fmla="*/ 289 h 719"/>
                <a:gd name="T36" fmla="*/ 1 w 718"/>
                <a:gd name="T37" fmla="*/ 342 h 719"/>
                <a:gd name="T38" fmla="*/ 2 w 718"/>
                <a:gd name="T39" fmla="*/ 397 h 719"/>
                <a:gd name="T40" fmla="*/ 12 w 718"/>
                <a:gd name="T41" fmla="*/ 450 h 719"/>
                <a:gd name="T42" fmla="*/ 28 w 718"/>
                <a:gd name="T43" fmla="*/ 501 h 719"/>
                <a:gd name="T44" fmla="*/ 51 w 718"/>
                <a:gd name="T45" fmla="*/ 547 h 719"/>
                <a:gd name="T46" fmla="*/ 82 w 718"/>
                <a:gd name="T47" fmla="*/ 589 h 719"/>
                <a:gd name="T48" fmla="*/ 118 w 718"/>
                <a:gd name="T49" fmla="*/ 627 h 719"/>
                <a:gd name="T50" fmla="*/ 159 w 718"/>
                <a:gd name="T51" fmla="*/ 659 h 719"/>
                <a:gd name="T52" fmla="*/ 204 w 718"/>
                <a:gd name="T53" fmla="*/ 684 h 719"/>
                <a:gd name="T54" fmla="*/ 252 w 718"/>
                <a:gd name="T55" fmla="*/ 704 h 719"/>
                <a:gd name="T56" fmla="*/ 304 w 718"/>
                <a:gd name="T57" fmla="*/ 716 h 719"/>
                <a:gd name="T58" fmla="*/ 360 w 718"/>
                <a:gd name="T59" fmla="*/ 719 h 719"/>
                <a:gd name="T60" fmla="*/ 414 w 718"/>
                <a:gd name="T61" fmla="*/ 716 h 719"/>
                <a:gd name="T62" fmla="*/ 466 w 718"/>
                <a:gd name="T63" fmla="*/ 704 h 719"/>
                <a:gd name="T64" fmla="*/ 515 w 718"/>
                <a:gd name="T65" fmla="*/ 684 h 719"/>
                <a:gd name="T66" fmla="*/ 561 w 718"/>
                <a:gd name="T67" fmla="*/ 659 h 719"/>
                <a:gd name="T68" fmla="*/ 600 w 718"/>
                <a:gd name="T69" fmla="*/ 627 h 719"/>
                <a:gd name="T70" fmla="*/ 637 w 718"/>
                <a:gd name="T71" fmla="*/ 589 h 719"/>
                <a:gd name="T72" fmla="*/ 667 w 718"/>
                <a:gd name="T73" fmla="*/ 547 h 719"/>
                <a:gd name="T74" fmla="*/ 691 w 718"/>
                <a:gd name="T75" fmla="*/ 501 h 719"/>
                <a:gd name="T76" fmla="*/ 707 w 718"/>
                <a:gd name="T77" fmla="*/ 450 h 719"/>
                <a:gd name="T78" fmla="*/ 716 w 718"/>
                <a:gd name="T79" fmla="*/ 397 h 719"/>
                <a:gd name="T80" fmla="*/ 718 w 718"/>
                <a:gd name="T81" fmla="*/ 342 h 719"/>
                <a:gd name="T82" fmla="*/ 712 w 718"/>
                <a:gd name="T83" fmla="*/ 289 h 719"/>
                <a:gd name="T84" fmla="*/ 696 w 718"/>
                <a:gd name="T85" fmla="*/ 237 h 719"/>
                <a:gd name="T86" fmla="*/ 675 w 718"/>
                <a:gd name="T87" fmla="*/ 189 h 719"/>
                <a:gd name="T88" fmla="*/ 647 w 718"/>
                <a:gd name="T89" fmla="*/ 145 h 719"/>
                <a:gd name="T90" fmla="*/ 614 w 718"/>
                <a:gd name="T91" fmla="*/ 106 h 719"/>
                <a:gd name="T92" fmla="*/ 574 w 718"/>
                <a:gd name="T93" fmla="*/ 72 h 719"/>
                <a:gd name="T94" fmla="*/ 531 w 718"/>
                <a:gd name="T95" fmla="*/ 45 h 719"/>
                <a:gd name="T96" fmla="*/ 483 w 718"/>
                <a:gd name="T97" fmla="*/ 22 h 719"/>
                <a:gd name="T98" fmla="*/ 431 w 718"/>
                <a:gd name="T99" fmla="*/ 8 h 719"/>
                <a:gd name="T100" fmla="*/ 377 w 718"/>
                <a:gd name="T101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" h="719">
                  <a:moveTo>
                    <a:pt x="519" y="263"/>
                  </a:moveTo>
                  <a:lnTo>
                    <a:pt x="292" y="475"/>
                  </a:lnTo>
                  <a:lnTo>
                    <a:pt x="288" y="477"/>
                  </a:lnTo>
                  <a:lnTo>
                    <a:pt x="283" y="479"/>
                  </a:lnTo>
                  <a:lnTo>
                    <a:pt x="279" y="477"/>
                  </a:lnTo>
                  <a:lnTo>
                    <a:pt x="276" y="475"/>
                  </a:lnTo>
                  <a:lnTo>
                    <a:pt x="199" y="400"/>
                  </a:lnTo>
                  <a:lnTo>
                    <a:pt x="197" y="396"/>
                  </a:lnTo>
                  <a:lnTo>
                    <a:pt x="196" y="391"/>
                  </a:lnTo>
                  <a:lnTo>
                    <a:pt x="197" y="387"/>
                  </a:lnTo>
                  <a:lnTo>
                    <a:pt x="199" y="382"/>
                  </a:lnTo>
                  <a:lnTo>
                    <a:pt x="204" y="380"/>
                  </a:lnTo>
                  <a:lnTo>
                    <a:pt x="208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2" y="247"/>
                  </a:lnTo>
                  <a:lnTo>
                    <a:pt x="506" y="243"/>
                  </a:lnTo>
                  <a:lnTo>
                    <a:pt x="511" y="243"/>
                  </a:lnTo>
                  <a:lnTo>
                    <a:pt x="515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2" y="255"/>
                  </a:lnTo>
                  <a:lnTo>
                    <a:pt x="521" y="260"/>
                  </a:lnTo>
                  <a:lnTo>
                    <a:pt x="519" y="263"/>
                  </a:lnTo>
                  <a:close/>
                  <a:moveTo>
                    <a:pt x="360" y="0"/>
                  </a:moveTo>
                  <a:lnTo>
                    <a:pt x="341" y="2"/>
                  </a:lnTo>
                  <a:lnTo>
                    <a:pt x="322" y="3"/>
                  </a:lnTo>
                  <a:lnTo>
                    <a:pt x="304" y="5"/>
                  </a:lnTo>
                  <a:lnTo>
                    <a:pt x="287" y="8"/>
                  </a:lnTo>
                  <a:lnTo>
                    <a:pt x="269" y="13"/>
                  </a:lnTo>
                  <a:lnTo>
                    <a:pt x="252" y="17"/>
                  </a:lnTo>
                  <a:lnTo>
                    <a:pt x="236" y="22"/>
                  </a:lnTo>
                  <a:lnTo>
                    <a:pt x="219" y="29"/>
                  </a:lnTo>
                  <a:lnTo>
                    <a:pt x="204" y="37"/>
                  </a:lnTo>
                  <a:lnTo>
                    <a:pt x="188" y="45"/>
                  </a:lnTo>
                  <a:lnTo>
                    <a:pt x="173" y="53"/>
                  </a:lnTo>
                  <a:lnTo>
                    <a:pt x="159" y="62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6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1" y="174"/>
                  </a:lnTo>
                  <a:lnTo>
                    <a:pt x="44" y="189"/>
                  </a:lnTo>
                  <a:lnTo>
                    <a:pt x="35" y="205"/>
                  </a:lnTo>
                  <a:lnTo>
                    <a:pt x="28" y="221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2" y="271"/>
                  </a:lnTo>
                  <a:lnTo>
                    <a:pt x="7" y="289"/>
                  </a:lnTo>
                  <a:lnTo>
                    <a:pt x="4" y="305"/>
                  </a:lnTo>
                  <a:lnTo>
                    <a:pt x="2" y="324"/>
                  </a:lnTo>
                  <a:lnTo>
                    <a:pt x="1" y="342"/>
                  </a:lnTo>
                  <a:lnTo>
                    <a:pt x="0" y="360"/>
                  </a:lnTo>
                  <a:lnTo>
                    <a:pt x="1" y="379"/>
                  </a:lnTo>
                  <a:lnTo>
                    <a:pt x="2" y="397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2" y="450"/>
                  </a:lnTo>
                  <a:lnTo>
                    <a:pt x="16" y="467"/>
                  </a:lnTo>
                  <a:lnTo>
                    <a:pt x="22" y="484"/>
                  </a:lnTo>
                  <a:lnTo>
                    <a:pt x="28" y="501"/>
                  </a:lnTo>
                  <a:lnTo>
                    <a:pt x="35" y="516"/>
                  </a:lnTo>
                  <a:lnTo>
                    <a:pt x="44" y="532"/>
                  </a:lnTo>
                  <a:lnTo>
                    <a:pt x="51" y="547"/>
                  </a:lnTo>
                  <a:lnTo>
                    <a:pt x="61" y="561"/>
                  </a:lnTo>
                  <a:lnTo>
                    <a:pt x="71" y="576"/>
                  </a:lnTo>
                  <a:lnTo>
                    <a:pt x="82" y="589"/>
                  </a:lnTo>
                  <a:lnTo>
                    <a:pt x="93" y="602"/>
                  </a:lnTo>
                  <a:lnTo>
                    <a:pt x="106" y="614"/>
                  </a:lnTo>
                  <a:lnTo>
                    <a:pt x="118" y="627"/>
                  </a:lnTo>
                  <a:lnTo>
                    <a:pt x="131" y="638"/>
                  </a:lnTo>
                  <a:lnTo>
                    <a:pt x="144" y="649"/>
                  </a:lnTo>
                  <a:lnTo>
                    <a:pt x="159" y="659"/>
                  </a:lnTo>
                  <a:lnTo>
                    <a:pt x="173" y="667"/>
                  </a:lnTo>
                  <a:lnTo>
                    <a:pt x="188" y="676"/>
                  </a:lnTo>
                  <a:lnTo>
                    <a:pt x="204" y="684"/>
                  </a:lnTo>
                  <a:lnTo>
                    <a:pt x="219" y="692"/>
                  </a:lnTo>
                  <a:lnTo>
                    <a:pt x="236" y="698"/>
                  </a:lnTo>
                  <a:lnTo>
                    <a:pt x="252" y="704"/>
                  </a:lnTo>
                  <a:lnTo>
                    <a:pt x="269" y="708"/>
                  </a:lnTo>
                  <a:lnTo>
                    <a:pt x="287" y="713"/>
                  </a:lnTo>
                  <a:lnTo>
                    <a:pt x="304" y="716"/>
                  </a:lnTo>
                  <a:lnTo>
                    <a:pt x="322" y="718"/>
                  </a:lnTo>
                  <a:lnTo>
                    <a:pt x="341" y="719"/>
                  </a:lnTo>
                  <a:lnTo>
                    <a:pt x="360" y="719"/>
                  </a:lnTo>
                  <a:lnTo>
                    <a:pt x="377" y="719"/>
                  </a:lnTo>
                  <a:lnTo>
                    <a:pt x="396" y="718"/>
                  </a:lnTo>
                  <a:lnTo>
                    <a:pt x="414" y="716"/>
                  </a:lnTo>
                  <a:lnTo>
                    <a:pt x="431" y="713"/>
                  </a:lnTo>
                  <a:lnTo>
                    <a:pt x="449" y="708"/>
                  </a:lnTo>
                  <a:lnTo>
                    <a:pt x="466" y="704"/>
                  </a:lnTo>
                  <a:lnTo>
                    <a:pt x="483" y="698"/>
                  </a:lnTo>
                  <a:lnTo>
                    <a:pt x="499" y="692"/>
                  </a:lnTo>
                  <a:lnTo>
                    <a:pt x="515" y="684"/>
                  </a:lnTo>
                  <a:lnTo>
                    <a:pt x="531" y="676"/>
                  </a:lnTo>
                  <a:lnTo>
                    <a:pt x="545" y="667"/>
                  </a:lnTo>
                  <a:lnTo>
                    <a:pt x="561" y="659"/>
                  </a:lnTo>
                  <a:lnTo>
                    <a:pt x="574" y="649"/>
                  </a:lnTo>
                  <a:lnTo>
                    <a:pt x="588" y="638"/>
                  </a:lnTo>
                  <a:lnTo>
                    <a:pt x="600" y="627"/>
                  </a:lnTo>
                  <a:lnTo>
                    <a:pt x="614" y="614"/>
                  </a:lnTo>
                  <a:lnTo>
                    <a:pt x="626" y="602"/>
                  </a:lnTo>
                  <a:lnTo>
                    <a:pt x="637" y="589"/>
                  </a:lnTo>
                  <a:lnTo>
                    <a:pt x="647" y="576"/>
                  </a:lnTo>
                  <a:lnTo>
                    <a:pt x="658" y="561"/>
                  </a:lnTo>
                  <a:lnTo>
                    <a:pt x="667" y="547"/>
                  </a:lnTo>
                  <a:lnTo>
                    <a:pt x="675" y="532"/>
                  </a:lnTo>
                  <a:lnTo>
                    <a:pt x="683" y="516"/>
                  </a:lnTo>
                  <a:lnTo>
                    <a:pt x="691" y="501"/>
                  </a:lnTo>
                  <a:lnTo>
                    <a:pt x="696" y="484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2" y="433"/>
                  </a:lnTo>
                  <a:lnTo>
                    <a:pt x="714" y="416"/>
                  </a:lnTo>
                  <a:lnTo>
                    <a:pt x="716" y="397"/>
                  </a:lnTo>
                  <a:lnTo>
                    <a:pt x="718" y="379"/>
                  </a:lnTo>
                  <a:lnTo>
                    <a:pt x="718" y="360"/>
                  </a:lnTo>
                  <a:lnTo>
                    <a:pt x="718" y="342"/>
                  </a:lnTo>
                  <a:lnTo>
                    <a:pt x="716" y="324"/>
                  </a:lnTo>
                  <a:lnTo>
                    <a:pt x="714" y="305"/>
                  </a:lnTo>
                  <a:lnTo>
                    <a:pt x="712" y="289"/>
                  </a:lnTo>
                  <a:lnTo>
                    <a:pt x="707" y="271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1" y="221"/>
                  </a:lnTo>
                  <a:lnTo>
                    <a:pt x="683" y="205"/>
                  </a:lnTo>
                  <a:lnTo>
                    <a:pt x="675" y="189"/>
                  </a:lnTo>
                  <a:lnTo>
                    <a:pt x="667" y="174"/>
                  </a:lnTo>
                  <a:lnTo>
                    <a:pt x="658" y="159"/>
                  </a:lnTo>
                  <a:lnTo>
                    <a:pt x="647" y="145"/>
                  </a:lnTo>
                  <a:lnTo>
                    <a:pt x="637" y="132"/>
                  </a:lnTo>
                  <a:lnTo>
                    <a:pt x="626" y="119"/>
                  </a:lnTo>
                  <a:lnTo>
                    <a:pt x="614" y="106"/>
                  </a:lnTo>
                  <a:lnTo>
                    <a:pt x="600" y="94"/>
                  </a:lnTo>
                  <a:lnTo>
                    <a:pt x="588" y="83"/>
                  </a:lnTo>
                  <a:lnTo>
                    <a:pt x="574" y="72"/>
                  </a:lnTo>
                  <a:lnTo>
                    <a:pt x="561" y="62"/>
                  </a:lnTo>
                  <a:lnTo>
                    <a:pt x="545" y="53"/>
                  </a:lnTo>
                  <a:lnTo>
                    <a:pt x="531" y="45"/>
                  </a:lnTo>
                  <a:lnTo>
                    <a:pt x="515" y="37"/>
                  </a:lnTo>
                  <a:lnTo>
                    <a:pt x="499" y="29"/>
                  </a:lnTo>
                  <a:lnTo>
                    <a:pt x="483" y="22"/>
                  </a:lnTo>
                  <a:lnTo>
                    <a:pt x="466" y="17"/>
                  </a:lnTo>
                  <a:lnTo>
                    <a:pt x="449" y="13"/>
                  </a:lnTo>
                  <a:lnTo>
                    <a:pt x="431" y="8"/>
                  </a:lnTo>
                  <a:lnTo>
                    <a:pt x="414" y="5"/>
                  </a:lnTo>
                  <a:lnTo>
                    <a:pt x="396" y="3"/>
                  </a:lnTo>
                  <a:lnTo>
                    <a:pt x="377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xmlns="" id="{2AEA33DF-E430-44B7-A90C-B216CF410622}"/>
              </a:ext>
            </a:extLst>
          </p:cNvPr>
          <p:cNvGrpSpPr/>
          <p:nvPr/>
        </p:nvGrpSpPr>
        <p:grpSpPr>
          <a:xfrm>
            <a:off x="6368253" y="3905903"/>
            <a:ext cx="5044325" cy="285750"/>
            <a:chOff x="6461873" y="3549612"/>
            <a:chExt cx="5044325" cy="2857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A22099E-55FE-44C1-AAAF-503AC87C3D7F}"/>
                </a:ext>
              </a:extLst>
            </p:cNvPr>
            <p:cNvSpPr txBox="1"/>
            <p:nvPr/>
          </p:nvSpPr>
          <p:spPr>
            <a:xfrm>
              <a:off x="6896105" y="3549612"/>
              <a:ext cx="46100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+mj-lt"/>
                </a:rPr>
                <a:t>Игровой </a:t>
              </a:r>
              <a:r>
                <a:rPr lang="ru-RU" b="1" dirty="0" err="1" smtClean="0">
                  <a:solidFill>
                    <a:srgbClr val="0070C0"/>
                  </a:solidFill>
                  <a:latin typeface="+mj-lt"/>
                </a:rPr>
                <a:t>стретчинг</a:t>
              </a:r>
              <a:r>
                <a:rPr lang="ru-RU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ru-RU" b="1" dirty="0" err="1" smtClean="0">
                  <a:solidFill>
                    <a:srgbClr val="0070C0"/>
                  </a:solidFill>
                  <a:latin typeface="+mj-lt"/>
                </a:rPr>
                <a:t>А.Г.Назаровой</a:t>
              </a:r>
              <a:endParaRPr 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46" name="Freeform 1668">
              <a:extLst>
                <a:ext uri="{FF2B5EF4-FFF2-40B4-BE49-F238E27FC236}">
                  <a16:creationId xmlns:a16="http://schemas.microsoft.com/office/drawing/2014/main" xmlns="" id="{CD0E1D95-C3F4-4340-B3A1-DD5D6F33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873" y="3549612"/>
              <a:ext cx="285750" cy="285750"/>
            </a:xfrm>
            <a:custGeom>
              <a:avLst/>
              <a:gdLst>
                <a:gd name="T0" fmla="*/ 288 w 718"/>
                <a:gd name="T1" fmla="*/ 477 h 719"/>
                <a:gd name="T2" fmla="*/ 276 w 718"/>
                <a:gd name="T3" fmla="*/ 475 h 719"/>
                <a:gd name="T4" fmla="*/ 196 w 718"/>
                <a:gd name="T5" fmla="*/ 391 h 719"/>
                <a:gd name="T6" fmla="*/ 204 w 718"/>
                <a:gd name="T7" fmla="*/ 380 h 719"/>
                <a:gd name="T8" fmla="*/ 217 w 718"/>
                <a:gd name="T9" fmla="*/ 382 h 719"/>
                <a:gd name="T10" fmla="*/ 506 w 718"/>
                <a:gd name="T11" fmla="*/ 243 h 719"/>
                <a:gd name="T12" fmla="*/ 519 w 718"/>
                <a:gd name="T13" fmla="*/ 247 h 719"/>
                <a:gd name="T14" fmla="*/ 521 w 718"/>
                <a:gd name="T15" fmla="*/ 260 h 719"/>
                <a:gd name="T16" fmla="*/ 341 w 718"/>
                <a:gd name="T17" fmla="*/ 2 h 719"/>
                <a:gd name="T18" fmla="*/ 287 w 718"/>
                <a:gd name="T19" fmla="*/ 8 h 719"/>
                <a:gd name="T20" fmla="*/ 236 w 718"/>
                <a:gd name="T21" fmla="*/ 22 h 719"/>
                <a:gd name="T22" fmla="*/ 188 w 718"/>
                <a:gd name="T23" fmla="*/ 45 h 719"/>
                <a:gd name="T24" fmla="*/ 144 w 718"/>
                <a:gd name="T25" fmla="*/ 72 h 719"/>
                <a:gd name="T26" fmla="*/ 106 w 718"/>
                <a:gd name="T27" fmla="*/ 106 h 719"/>
                <a:gd name="T28" fmla="*/ 71 w 718"/>
                <a:gd name="T29" fmla="*/ 145 h 719"/>
                <a:gd name="T30" fmla="*/ 44 w 718"/>
                <a:gd name="T31" fmla="*/ 189 h 719"/>
                <a:gd name="T32" fmla="*/ 22 w 718"/>
                <a:gd name="T33" fmla="*/ 237 h 719"/>
                <a:gd name="T34" fmla="*/ 7 w 718"/>
                <a:gd name="T35" fmla="*/ 289 h 719"/>
                <a:gd name="T36" fmla="*/ 1 w 718"/>
                <a:gd name="T37" fmla="*/ 342 h 719"/>
                <a:gd name="T38" fmla="*/ 2 w 718"/>
                <a:gd name="T39" fmla="*/ 397 h 719"/>
                <a:gd name="T40" fmla="*/ 12 w 718"/>
                <a:gd name="T41" fmla="*/ 450 h 719"/>
                <a:gd name="T42" fmla="*/ 28 w 718"/>
                <a:gd name="T43" fmla="*/ 501 h 719"/>
                <a:gd name="T44" fmla="*/ 51 w 718"/>
                <a:gd name="T45" fmla="*/ 547 h 719"/>
                <a:gd name="T46" fmla="*/ 82 w 718"/>
                <a:gd name="T47" fmla="*/ 589 h 719"/>
                <a:gd name="T48" fmla="*/ 118 w 718"/>
                <a:gd name="T49" fmla="*/ 627 h 719"/>
                <a:gd name="T50" fmla="*/ 159 w 718"/>
                <a:gd name="T51" fmla="*/ 659 h 719"/>
                <a:gd name="T52" fmla="*/ 204 w 718"/>
                <a:gd name="T53" fmla="*/ 684 h 719"/>
                <a:gd name="T54" fmla="*/ 252 w 718"/>
                <a:gd name="T55" fmla="*/ 704 h 719"/>
                <a:gd name="T56" fmla="*/ 304 w 718"/>
                <a:gd name="T57" fmla="*/ 716 h 719"/>
                <a:gd name="T58" fmla="*/ 360 w 718"/>
                <a:gd name="T59" fmla="*/ 719 h 719"/>
                <a:gd name="T60" fmla="*/ 414 w 718"/>
                <a:gd name="T61" fmla="*/ 716 h 719"/>
                <a:gd name="T62" fmla="*/ 466 w 718"/>
                <a:gd name="T63" fmla="*/ 704 h 719"/>
                <a:gd name="T64" fmla="*/ 515 w 718"/>
                <a:gd name="T65" fmla="*/ 684 h 719"/>
                <a:gd name="T66" fmla="*/ 561 w 718"/>
                <a:gd name="T67" fmla="*/ 659 h 719"/>
                <a:gd name="T68" fmla="*/ 600 w 718"/>
                <a:gd name="T69" fmla="*/ 627 h 719"/>
                <a:gd name="T70" fmla="*/ 637 w 718"/>
                <a:gd name="T71" fmla="*/ 589 h 719"/>
                <a:gd name="T72" fmla="*/ 667 w 718"/>
                <a:gd name="T73" fmla="*/ 547 h 719"/>
                <a:gd name="T74" fmla="*/ 691 w 718"/>
                <a:gd name="T75" fmla="*/ 501 h 719"/>
                <a:gd name="T76" fmla="*/ 707 w 718"/>
                <a:gd name="T77" fmla="*/ 450 h 719"/>
                <a:gd name="T78" fmla="*/ 716 w 718"/>
                <a:gd name="T79" fmla="*/ 397 h 719"/>
                <a:gd name="T80" fmla="*/ 718 w 718"/>
                <a:gd name="T81" fmla="*/ 342 h 719"/>
                <a:gd name="T82" fmla="*/ 712 w 718"/>
                <a:gd name="T83" fmla="*/ 289 h 719"/>
                <a:gd name="T84" fmla="*/ 696 w 718"/>
                <a:gd name="T85" fmla="*/ 237 h 719"/>
                <a:gd name="T86" fmla="*/ 675 w 718"/>
                <a:gd name="T87" fmla="*/ 189 h 719"/>
                <a:gd name="T88" fmla="*/ 647 w 718"/>
                <a:gd name="T89" fmla="*/ 145 h 719"/>
                <a:gd name="T90" fmla="*/ 614 w 718"/>
                <a:gd name="T91" fmla="*/ 106 h 719"/>
                <a:gd name="T92" fmla="*/ 574 w 718"/>
                <a:gd name="T93" fmla="*/ 72 h 719"/>
                <a:gd name="T94" fmla="*/ 531 w 718"/>
                <a:gd name="T95" fmla="*/ 45 h 719"/>
                <a:gd name="T96" fmla="*/ 483 w 718"/>
                <a:gd name="T97" fmla="*/ 22 h 719"/>
                <a:gd name="T98" fmla="*/ 431 w 718"/>
                <a:gd name="T99" fmla="*/ 8 h 719"/>
                <a:gd name="T100" fmla="*/ 377 w 718"/>
                <a:gd name="T101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" h="719">
                  <a:moveTo>
                    <a:pt x="519" y="263"/>
                  </a:moveTo>
                  <a:lnTo>
                    <a:pt x="292" y="475"/>
                  </a:lnTo>
                  <a:lnTo>
                    <a:pt x="288" y="477"/>
                  </a:lnTo>
                  <a:lnTo>
                    <a:pt x="283" y="479"/>
                  </a:lnTo>
                  <a:lnTo>
                    <a:pt x="279" y="477"/>
                  </a:lnTo>
                  <a:lnTo>
                    <a:pt x="276" y="475"/>
                  </a:lnTo>
                  <a:lnTo>
                    <a:pt x="199" y="400"/>
                  </a:lnTo>
                  <a:lnTo>
                    <a:pt x="197" y="396"/>
                  </a:lnTo>
                  <a:lnTo>
                    <a:pt x="196" y="391"/>
                  </a:lnTo>
                  <a:lnTo>
                    <a:pt x="197" y="387"/>
                  </a:lnTo>
                  <a:lnTo>
                    <a:pt x="199" y="382"/>
                  </a:lnTo>
                  <a:lnTo>
                    <a:pt x="204" y="380"/>
                  </a:lnTo>
                  <a:lnTo>
                    <a:pt x="208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2" y="247"/>
                  </a:lnTo>
                  <a:lnTo>
                    <a:pt x="506" y="243"/>
                  </a:lnTo>
                  <a:lnTo>
                    <a:pt x="511" y="243"/>
                  </a:lnTo>
                  <a:lnTo>
                    <a:pt x="515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2" y="255"/>
                  </a:lnTo>
                  <a:lnTo>
                    <a:pt x="521" y="260"/>
                  </a:lnTo>
                  <a:lnTo>
                    <a:pt x="519" y="263"/>
                  </a:lnTo>
                  <a:close/>
                  <a:moveTo>
                    <a:pt x="360" y="0"/>
                  </a:moveTo>
                  <a:lnTo>
                    <a:pt x="341" y="2"/>
                  </a:lnTo>
                  <a:lnTo>
                    <a:pt x="322" y="3"/>
                  </a:lnTo>
                  <a:lnTo>
                    <a:pt x="304" y="5"/>
                  </a:lnTo>
                  <a:lnTo>
                    <a:pt x="287" y="8"/>
                  </a:lnTo>
                  <a:lnTo>
                    <a:pt x="269" y="13"/>
                  </a:lnTo>
                  <a:lnTo>
                    <a:pt x="252" y="17"/>
                  </a:lnTo>
                  <a:lnTo>
                    <a:pt x="236" y="22"/>
                  </a:lnTo>
                  <a:lnTo>
                    <a:pt x="219" y="29"/>
                  </a:lnTo>
                  <a:lnTo>
                    <a:pt x="204" y="37"/>
                  </a:lnTo>
                  <a:lnTo>
                    <a:pt x="188" y="45"/>
                  </a:lnTo>
                  <a:lnTo>
                    <a:pt x="173" y="53"/>
                  </a:lnTo>
                  <a:lnTo>
                    <a:pt x="159" y="62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6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1" y="174"/>
                  </a:lnTo>
                  <a:lnTo>
                    <a:pt x="44" y="189"/>
                  </a:lnTo>
                  <a:lnTo>
                    <a:pt x="35" y="205"/>
                  </a:lnTo>
                  <a:lnTo>
                    <a:pt x="28" y="221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2" y="271"/>
                  </a:lnTo>
                  <a:lnTo>
                    <a:pt x="7" y="289"/>
                  </a:lnTo>
                  <a:lnTo>
                    <a:pt x="4" y="305"/>
                  </a:lnTo>
                  <a:lnTo>
                    <a:pt x="2" y="324"/>
                  </a:lnTo>
                  <a:lnTo>
                    <a:pt x="1" y="342"/>
                  </a:lnTo>
                  <a:lnTo>
                    <a:pt x="0" y="360"/>
                  </a:lnTo>
                  <a:lnTo>
                    <a:pt x="1" y="379"/>
                  </a:lnTo>
                  <a:lnTo>
                    <a:pt x="2" y="397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2" y="450"/>
                  </a:lnTo>
                  <a:lnTo>
                    <a:pt x="16" y="467"/>
                  </a:lnTo>
                  <a:lnTo>
                    <a:pt x="22" y="484"/>
                  </a:lnTo>
                  <a:lnTo>
                    <a:pt x="28" y="501"/>
                  </a:lnTo>
                  <a:lnTo>
                    <a:pt x="35" y="516"/>
                  </a:lnTo>
                  <a:lnTo>
                    <a:pt x="44" y="532"/>
                  </a:lnTo>
                  <a:lnTo>
                    <a:pt x="51" y="547"/>
                  </a:lnTo>
                  <a:lnTo>
                    <a:pt x="61" y="561"/>
                  </a:lnTo>
                  <a:lnTo>
                    <a:pt x="71" y="576"/>
                  </a:lnTo>
                  <a:lnTo>
                    <a:pt x="82" y="589"/>
                  </a:lnTo>
                  <a:lnTo>
                    <a:pt x="93" y="602"/>
                  </a:lnTo>
                  <a:lnTo>
                    <a:pt x="106" y="614"/>
                  </a:lnTo>
                  <a:lnTo>
                    <a:pt x="118" y="627"/>
                  </a:lnTo>
                  <a:lnTo>
                    <a:pt x="131" y="638"/>
                  </a:lnTo>
                  <a:lnTo>
                    <a:pt x="144" y="649"/>
                  </a:lnTo>
                  <a:lnTo>
                    <a:pt x="159" y="659"/>
                  </a:lnTo>
                  <a:lnTo>
                    <a:pt x="173" y="667"/>
                  </a:lnTo>
                  <a:lnTo>
                    <a:pt x="188" y="676"/>
                  </a:lnTo>
                  <a:lnTo>
                    <a:pt x="204" y="684"/>
                  </a:lnTo>
                  <a:lnTo>
                    <a:pt x="219" y="692"/>
                  </a:lnTo>
                  <a:lnTo>
                    <a:pt x="236" y="698"/>
                  </a:lnTo>
                  <a:lnTo>
                    <a:pt x="252" y="704"/>
                  </a:lnTo>
                  <a:lnTo>
                    <a:pt x="269" y="708"/>
                  </a:lnTo>
                  <a:lnTo>
                    <a:pt x="287" y="713"/>
                  </a:lnTo>
                  <a:lnTo>
                    <a:pt x="304" y="716"/>
                  </a:lnTo>
                  <a:lnTo>
                    <a:pt x="322" y="718"/>
                  </a:lnTo>
                  <a:lnTo>
                    <a:pt x="341" y="719"/>
                  </a:lnTo>
                  <a:lnTo>
                    <a:pt x="360" y="719"/>
                  </a:lnTo>
                  <a:lnTo>
                    <a:pt x="377" y="719"/>
                  </a:lnTo>
                  <a:lnTo>
                    <a:pt x="396" y="718"/>
                  </a:lnTo>
                  <a:lnTo>
                    <a:pt x="414" y="716"/>
                  </a:lnTo>
                  <a:lnTo>
                    <a:pt x="431" y="713"/>
                  </a:lnTo>
                  <a:lnTo>
                    <a:pt x="449" y="708"/>
                  </a:lnTo>
                  <a:lnTo>
                    <a:pt x="466" y="704"/>
                  </a:lnTo>
                  <a:lnTo>
                    <a:pt x="483" y="698"/>
                  </a:lnTo>
                  <a:lnTo>
                    <a:pt x="499" y="692"/>
                  </a:lnTo>
                  <a:lnTo>
                    <a:pt x="515" y="684"/>
                  </a:lnTo>
                  <a:lnTo>
                    <a:pt x="531" y="676"/>
                  </a:lnTo>
                  <a:lnTo>
                    <a:pt x="545" y="667"/>
                  </a:lnTo>
                  <a:lnTo>
                    <a:pt x="561" y="659"/>
                  </a:lnTo>
                  <a:lnTo>
                    <a:pt x="574" y="649"/>
                  </a:lnTo>
                  <a:lnTo>
                    <a:pt x="588" y="638"/>
                  </a:lnTo>
                  <a:lnTo>
                    <a:pt x="600" y="627"/>
                  </a:lnTo>
                  <a:lnTo>
                    <a:pt x="614" y="614"/>
                  </a:lnTo>
                  <a:lnTo>
                    <a:pt x="626" y="602"/>
                  </a:lnTo>
                  <a:lnTo>
                    <a:pt x="637" y="589"/>
                  </a:lnTo>
                  <a:lnTo>
                    <a:pt x="647" y="576"/>
                  </a:lnTo>
                  <a:lnTo>
                    <a:pt x="658" y="561"/>
                  </a:lnTo>
                  <a:lnTo>
                    <a:pt x="667" y="547"/>
                  </a:lnTo>
                  <a:lnTo>
                    <a:pt x="675" y="532"/>
                  </a:lnTo>
                  <a:lnTo>
                    <a:pt x="683" y="516"/>
                  </a:lnTo>
                  <a:lnTo>
                    <a:pt x="691" y="501"/>
                  </a:lnTo>
                  <a:lnTo>
                    <a:pt x="696" y="484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2" y="433"/>
                  </a:lnTo>
                  <a:lnTo>
                    <a:pt x="714" y="416"/>
                  </a:lnTo>
                  <a:lnTo>
                    <a:pt x="716" y="397"/>
                  </a:lnTo>
                  <a:lnTo>
                    <a:pt x="718" y="379"/>
                  </a:lnTo>
                  <a:lnTo>
                    <a:pt x="718" y="360"/>
                  </a:lnTo>
                  <a:lnTo>
                    <a:pt x="718" y="342"/>
                  </a:lnTo>
                  <a:lnTo>
                    <a:pt x="716" y="324"/>
                  </a:lnTo>
                  <a:lnTo>
                    <a:pt x="714" y="305"/>
                  </a:lnTo>
                  <a:lnTo>
                    <a:pt x="712" y="289"/>
                  </a:lnTo>
                  <a:lnTo>
                    <a:pt x="707" y="271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1" y="221"/>
                  </a:lnTo>
                  <a:lnTo>
                    <a:pt x="683" y="205"/>
                  </a:lnTo>
                  <a:lnTo>
                    <a:pt x="675" y="189"/>
                  </a:lnTo>
                  <a:lnTo>
                    <a:pt x="667" y="174"/>
                  </a:lnTo>
                  <a:lnTo>
                    <a:pt x="658" y="159"/>
                  </a:lnTo>
                  <a:lnTo>
                    <a:pt x="647" y="145"/>
                  </a:lnTo>
                  <a:lnTo>
                    <a:pt x="637" y="132"/>
                  </a:lnTo>
                  <a:lnTo>
                    <a:pt x="626" y="119"/>
                  </a:lnTo>
                  <a:lnTo>
                    <a:pt x="614" y="106"/>
                  </a:lnTo>
                  <a:lnTo>
                    <a:pt x="600" y="94"/>
                  </a:lnTo>
                  <a:lnTo>
                    <a:pt x="588" y="83"/>
                  </a:lnTo>
                  <a:lnTo>
                    <a:pt x="574" y="72"/>
                  </a:lnTo>
                  <a:lnTo>
                    <a:pt x="561" y="62"/>
                  </a:lnTo>
                  <a:lnTo>
                    <a:pt x="545" y="53"/>
                  </a:lnTo>
                  <a:lnTo>
                    <a:pt x="531" y="45"/>
                  </a:lnTo>
                  <a:lnTo>
                    <a:pt x="515" y="37"/>
                  </a:lnTo>
                  <a:lnTo>
                    <a:pt x="499" y="29"/>
                  </a:lnTo>
                  <a:lnTo>
                    <a:pt x="483" y="22"/>
                  </a:lnTo>
                  <a:lnTo>
                    <a:pt x="466" y="17"/>
                  </a:lnTo>
                  <a:lnTo>
                    <a:pt x="449" y="13"/>
                  </a:lnTo>
                  <a:lnTo>
                    <a:pt x="431" y="8"/>
                  </a:lnTo>
                  <a:lnTo>
                    <a:pt x="414" y="5"/>
                  </a:lnTo>
                  <a:lnTo>
                    <a:pt x="396" y="3"/>
                  </a:lnTo>
                  <a:lnTo>
                    <a:pt x="377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8">
            <a:extLst>
              <a:ext uri="{FF2B5EF4-FFF2-40B4-BE49-F238E27FC236}">
                <a16:creationId xmlns:a16="http://schemas.microsoft.com/office/drawing/2014/main" xmlns="" id="{A9D78367-5ADF-4FDF-9EB9-1060C5EC57B9}"/>
              </a:ext>
            </a:extLst>
          </p:cNvPr>
          <p:cNvGrpSpPr/>
          <p:nvPr/>
        </p:nvGrpSpPr>
        <p:grpSpPr>
          <a:xfrm>
            <a:off x="6376836" y="4868927"/>
            <a:ext cx="5044325" cy="285750"/>
            <a:chOff x="6461873" y="4817319"/>
            <a:chExt cx="5044325" cy="2857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A358B4-F60B-498E-8C0B-BEF76A32C5AF}"/>
                </a:ext>
              </a:extLst>
            </p:cNvPr>
            <p:cNvSpPr txBox="1"/>
            <p:nvPr/>
          </p:nvSpPr>
          <p:spPr>
            <a:xfrm>
              <a:off x="6896105" y="4817319"/>
              <a:ext cx="46100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+mj-lt"/>
                </a:rPr>
                <a:t>Детская йога</a:t>
              </a:r>
              <a:endParaRPr 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48" name="Freeform 1668">
              <a:extLst>
                <a:ext uri="{FF2B5EF4-FFF2-40B4-BE49-F238E27FC236}">
                  <a16:creationId xmlns:a16="http://schemas.microsoft.com/office/drawing/2014/main" xmlns="" id="{B602DA40-1AB9-4EED-8EC4-6EEDC104A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873" y="4817319"/>
              <a:ext cx="285750" cy="285750"/>
            </a:xfrm>
            <a:custGeom>
              <a:avLst/>
              <a:gdLst>
                <a:gd name="T0" fmla="*/ 288 w 718"/>
                <a:gd name="T1" fmla="*/ 477 h 719"/>
                <a:gd name="T2" fmla="*/ 276 w 718"/>
                <a:gd name="T3" fmla="*/ 475 h 719"/>
                <a:gd name="T4" fmla="*/ 196 w 718"/>
                <a:gd name="T5" fmla="*/ 391 h 719"/>
                <a:gd name="T6" fmla="*/ 204 w 718"/>
                <a:gd name="T7" fmla="*/ 380 h 719"/>
                <a:gd name="T8" fmla="*/ 217 w 718"/>
                <a:gd name="T9" fmla="*/ 382 h 719"/>
                <a:gd name="T10" fmla="*/ 506 w 718"/>
                <a:gd name="T11" fmla="*/ 243 h 719"/>
                <a:gd name="T12" fmla="*/ 519 w 718"/>
                <a:gd name="T13" fmla="*/ 247 h 719"/>
                <a:gd name="T14" fmla="*/ 521 w 718"/>
                <a:gd name="T15" fmla="*/ 260 h 719"/>
                <a:gd name="T16" fmla="*/ 341 w 718"/>
                <a:gd name="T17" fmla="*/ 2 h 719"/>
                <a:gd name="T18" fmla="*/ 287 w 718"/>
                <a:gd name="T19" fmla="*/ 8 h 719"/>
                <a:gd name="T20" fmla="*/ 236 w 718"/>
                <a:gd name="T21" fmla="*/ 22 h 719"/>
                <a:gd name="T22" fmla="*/ 188 w 718"/>
                <a:gd name="T23" fmla="*/ 45 h 719"/>
                <a:gd name="T24" fmla="*/ 144 w 718"/>
                <a:gd name="T25" fmla="*/ 72 h 719"/>
                <a:gd name="T26" fmla="*/ 106 w 718"/>
                <a:gd name="T27" fmla="*/ 106 h 719"/>
                <a:gd name="T28" fmla="*/ 71 w 718"/>
                <a:gd name="T29" fmla="*/ 145 h 719"/>
                <a:gd name="T30" fmla="*/ 44 w 718"/>
                <a:gd name="T31" fmla="*/ 189 h 719"/>
                <a:gd name="T32" fmla="*/ 22 w 718"/>
                <a:gd name="T33" fmla="*/ 237 h 719"/>
                <a:gd name="T34" fmla="*/ 7 w 718"/>
                <a:gd name="T35" fmla="*/ 289 h 719"/>
                <a:gd name="T36" fmla="*/ 1 w 718"/>
                <a:gd name="T37" fmla="*/ 342 h 719"/>
                <a:gd name="T38" fmla="*/ 2 w 718"/>
                <a:gd name="T39" fmla="*/ 397 h 719"/>
                <a:gd name="T40" fmla="*/ 12 w 718"/>
                <a:gd name="T41" fmla="*/ 450 h 719"/>
                <a:gd name="T42" fmla="*/ 28 w 718"/>
                <a:gd name="T43" fmla="*/ 501 h 719"/>
                <a:gd name="T44" fmla="*/ 51 w 718"/>
                <a:gd name="T45" fmla="*/ 547 h 719"/>
                <a:gd name="T46" fmla="*/ 82 w 718"/>
                <a:gd name="T47" fmla="*/ 589 h 719"/>
                <a:gd name="T48" fmla="*/ 118 w 718"/>
                <a:gd name="T49" fmla="*/ 627 h 719"/>
                <a:gd name="T50" fmla="*/ 159 w 718"/>
                <a:gd name="T51" fmla="*/ 659 h 719"/>
                <a:gd name="T52" fmla="*/ 204 w 718"/>
                <a:gd name="T53" fmla="*/ 684 h 719"/>
                <a:gd name="T54" fmla="*/ 252 w 718"/>
                <a:gd name="T55" fmla="*/ 704 h 719"/>
                <a:gd name="T56" fmla="*/ 304 w 718"/>
                <a:gd name="T57" fmla="*/ 716 h 719"/>
                <a:gd name="T58" fmla="*/ 360 w 718"/>
                <a:gd name="T59" fmla="*/ 719 h 719"/>
                <a:gd name="T60" fmla="*/ 414 w 718"/>
                <a:gd name="T61" fmla="*/ 716 h 719"/>
                <a:gd name="T62" fmla="*/ 466 w 718"/>
                <a:gd name="T63" fmla="*/ 704 h 719"/>
                <a:gd name="T64" fmla="*/ 515 w 718"/>
                <a:gd name="T65" fmla="*/ 684 h 719"/>
                <a:gd name="T66" fmla="*/ 561 w 718"/>
                <a:gd name="T67" fmla="*/ 659 h 719"/>
                <a:gd name="T68" fmla="*/ 600 w 718"/>
                <a:gd name="T69" fmla="*/ 627 h 719"/>
                <a:gd name="T70" fmla="*/ 637 w 718"/>
                <a:gd name="T71" fmla="*/ 589 h 719"/>
                <a:gd name="T72" fmla="*/ 667 w 718"/>
                <a:gd name="T73" fmla="*/ 547 h 719"/>
                <a:gd name="T74" fmla="*/ 691 w 718"/>
                <a:gd name="T75" fmla="*/ 501 h 719"/>
                <a:gd name="T76" fmla="*/ 707 w 718"/>
                <a:gd name="T77" fmla="*/ 450 h 719"/>
                <a:gd name="T78" fmla="*/ 716 w 718"/>
                <a:gd name="T79" fmla="*/ 397 h 719"/>
                <a:gd name="T80" fmla="*/ 718 w 718"/>
                <a:gd name="T81" fmla="*/ 342 h 719"/>
                <a:gd name="T82" fmla="*/ 712 w 718"/>
                <a:gd name="T83" fmla="*/ 289 h 719"/>
                <a:gd name="T84" fmla="*/ 696 w 718"/>
                <a:gd name="T85" fmla="*/ 237 h 719"/>
                <a:gd name="T86" fmla="*/ 675 w 718"/>
                <a:gd name="T87" fmla="*/ 189 h 719"/>
                <a:gd name="T88" fmla="*/ 647 w 718"/>
                <a:gd name="T89" fmla="*/ 145 h 719"/>
                <a:gd name="T90" fmla="*/ 614 w 718"/>
                <a:gd name="T91" fmla="*/ 106 h 719"/>
                <a:gd name="T92" fmla="*/ 574 w 718"/>
                <a:gd name="T93" fmla="*/ 72 h 719"/>
                <a:gd name="T94" fmla="*/ 531 w 718"/>
                <a:gd name="T95" fmla="*/ 45 h 719"/>
                <a:gd name="T96" fmla="*/ 483 w 718"/>
                <a:gd name="T97" fmla="*/ 22 h 719"/>
                <a:gd name="T98" fmla="*/ 431 w 718"/>
                <a:gd name="T99" fmla="*/ 8 h 719"/>
                <a:gd name="T100" fmla="*/ 377 w 718"/>
                <a:gd name="T101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" h="719">
                  <a:moveTo>
                    <a:pt x="519" y="263"/>
                  </a:moveTo>
                  <a:lnTo>
                    <a:pt x="292" y="475"/>
                  </a:lnTo>
                  <a:lnTo>
                    <a:pt x="288" y="477"/>
                  </a:lnTo>
                  <a:lnTo>
                    <a:pt x="283" y="479"/>
                  </a:lnTo>
                  <a:lnTo>
                    <a:pt x="279" y="477"/>
                  </a:lnTo>
                  <a:lnTo>
                    <a:pt x="276" y="475"/>
                  </a:lnTo>
                  <a:lnTo>
                    <a:pt x="199" y="400"/>
                  </a:lnTo>
                  <a:lnTo>
                    <a:pt x="197" y="396"/>
                  </a:lnTo>
                  <a:lnTo>
                    <a:pt x="196" y="391"/>
                  </a:lnTo>
                  <a:lnTo>
                    <a:pt x="197" y="387"/>
                  </a:lnTo>
                  <a:lnTo>
                    <a:pt x="199" y="382"/>
                  </a:lnTo>
                  <a:lnTo>
                    <a:pt x="204" y="380"/>
                  </a:lnTo>
                  <a:lnTo>
                    <a:pt x="208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2" y="247"/>
                  </a:lnTo>
                  <a:lnTo>
                    <a:pt x="506" y="243"/>
                  </a:lnTo>
                  <a:lnTo>
                    <a:pt x="511" y="243"/>
                  </a:lnTo>
                  <a:lnTo>
                    <a:pt x="515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2" y="255"/>
                  </a:lnTo>
                  <a:lnTo>
                    <a:pt x="521" y="260"/>
                  </a:lnTo>
                  <a:lnTo>
                    <a:pt x="519" y="263"/>
                  </a:lnTo>
                  <a:close/>
                  <a:moveTo>
                    <a:pt x="360" y="0"/>
                  </a:moveTo>
                  <a:lnTo>
                    <a:pt x="341" y="2"/>
                  </a:lnTo>
                  <a:lnTo>
                    <a:pt x="322" y="3"/>
                  </a:lnTo>
                  <a:lnTo>
                    <a:pt x="304" y="5"/>
                  </a:lnTo>
                  <a:lnTo>
                    <a:pt x="287" y="8"/>
                  </a:lnTo>
                  <a:lnTo>
                    <a:pt x="269" y="13"/>
                  </a:lnTo>
                  <a:lnTo>
                    <a:pt x="252" y="17"/>
                  </a:lnTo>
                  <a:lnTo>
                    <a:pt x="236" y="22"/>
                  </a:lnTo>
                  <a:lnTo>
                    <a:pt x="219" y="29"/>
                  </a:lnTo>
                  <a:lnTo>
                    <a:pt x="204" y="37"/>
                  </a:lnTo>
                  <a:lnTo>
                    <a:pt x="188" y="45"/>
                  </a:lnTo>
                  <a:lnTo>
                    <a:pt x="173" y="53"/>
                  </a:lnTo>
                  <a:lnTo>
                    <a:pt x="159" y="62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6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1" y="174"/>
                  </a:lnTo>
                  <a:lnTo>
                    <a:pt x="44" y="189"/>
                  </a:lnTo>
                  <a:lnTo>
                    <a:pt x="35" y="205"/>
                  </a:lnTo>
                  <a:lnTo>
                    <a:pt x="28" y="221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2" y="271"/>
                  </a:lnTo>
                  <a:lnTo>
                    <a:pt x="7" y="289"/>
                  </a:lnTo>
                  <a:lnTo>
                    <a:pt x="4" y="305"/>
                  </a:lnTo>
                  <a:lnTo>
                    <a:pt x="2" y="324"/>
                  </a:lnTo>
                  <a:lnTo>
                    <a:pt x="1" y="342"/>
                  </a:lnTo>
                  <a:lnTo>
                    <a:pt x="0" y="360"/>
                  </a:lnTo>
                  <a:lnTo>
                    <a:pt x="1" y="379"/>
                  </a:lnTo>
                  <a:lnTo>
                    <a:pt x="2" y="397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2" y="450"/>
                  </a:lnTo>
                  <a:lnTo>
                    <a:pt x="16" y="467"/>
                  </a:lnTo>
                  <a:lnTo>
                    <a:pt x="22" y="484"/>
                  </a:lnTo>
                  <a:lnTo>
                    <a:pt x="28" y="501"/>
                  </a:lnTo>
                  <a:lnTo>
                    <a:pt x="35" y="516"/>
                  </a:lnTo>
                  <a:lnTo>
                    <a:pt x="44" y="532"/>
                  </a:lnTo>
                  <a:lnTo>
                    <a:pt x="51" y="547"/>
                  </a:lnTo>
                  <a:lnTo>
                    <a:pt x="61" y="561"/>
                  </a:lnTo>
                  <a:lnTo>
                    <a:pt x="71" y="576"/>
                  </a:lnTo>
                  <a:lnTo>
                    <a:pt x="82" y="589"/>
                  </a:lnTo>
                  <a:lnTo>
                    <a:pt x="93" y="602"/>
                  </a:lnTo>
                  <a:lnTo>
                    <a:pt x="106" y="614"/>
                  </a:lnTo>
                  <a:lnTo>
                    <a:pt x="118" y="627"/>
                  </a:lnTo>
                  <a:lnTo>
                    <a:pt x="131" y="638"/>
                  </a:lnTo>
                  <a:lnTo>
                    <a:pt x="144" y="649"/>
                  </a:lnTo>
                  <a:lnTo>
                    <a:pt x="159" y="659"/>
                  </a:lnTo>
                  <a:lnTo>
                    <a:pt x="173" y="667"/>
                  </a:lnTo>
                  <a:lnTo>
                    <a:pt x="188" y="676"/>
                  </a:lnTo>
                  <a:lnTo>
                    <a:pt x="204" y="684"/>
                  </a:lnTo>
                  <a:lnTo>
                    <a:pt x="219" y="692"/>
                  </a:lnTo>
                  <a:lnTo>
                    <a:pt x="236" y="698"/>
                  </a:lnTo>
                  <a:lnTo>
                    <a:pt x="252" y="704"/>
                  </a:lnTo>
                  <a:lnTo>
                    <a:pt x="269" y="708"/>
                  </a:lnTo>
                  <a:lnTo>
                    <a:pt x="287" y="713"/>
                  </a:lnTo>
                  <a:lnTo>
                    <a:pt x="304" y="716"/>
                  </a:lnTo>
                  <a:lnTo>
                    <a:pt x="322" y="718"/>
                  </a:lnTo>
                  <a:lnTo>
                    <a:pt x="341" y="719"/>
                  </a:lnTo>
                  <a:lnTo>
                    <a:pt x="360" y="719"/>
                  </a:lnTo>
                  <a:lnTo>
                    <a:pt x="377" y="719"/>
                  </a:lnTo>
                  <a:lnTo>
                    <a:pt x="396" y="718"/>
                  </a:lnTo>
                  <a:lnTo>
                    <a:pt x="414" y="716"/>
                  </a:lnTo>
                  <a:lnTo>
                    <a:pt x="431" y="713"/>
                  </a:lnTo>
                  <a:lnTo>
                    <a:pt x="449" y="708"/>
                  </a:lnTo>
                  <a:lnTo>
                    <a:pt x="466" y="704"/>
                  </a:lnTo>
                  <a:lnTo>
                    <a:pt x="483" y="698"/>
                  </a:lnTo>
                  <a:lnTo>
                    <a:pt x="499" y="692"/>
                  </a:lnTo>
                  <a:lnTo>
                    <a:pt x="515" y="684"/>
                  </a:lnTo>
                  <a:lnTo>
                    <a:pt x="531" y="676"/>
                  </a:lnTo>
                  <a:lnTo>
                    <a:pt x="545" y="667"/>
                  </a:lnTo>
                  <a:lnTo>
                    <a:pt x="561" y="659"/>
                  </a:lnTo>
                  <a:lnTo>
                    <a:pt x="574" y="649"/>
                  </a:lnTo>
                  <a:lnTo>
                    <a:pt x="588" y="638"/>
                  </a:lnTo>
                  <a:lnTo>
                    <a:pt x="600" y="627"/>
                  </a:lnTo>
                  <a:lnTo>
                    <a:pt x="614" y="614"/>
                  </a:lnTo>
                  <a:lnTo>
                    <a:pt x="626" y="602"/>
                  </a:lnTo>
                  <a:lnTo>
                    <a:pt x="637" y="589"/>
                  </a:lnTo>
                  <a:lnTo>
                    <a:pt x="647" y="576"/>
                  </a:lnTo>
                  <a:lnTo>
                    <a:pt x="658" y="561"/>
                  </a:lnTo>
                  <a:lnTo>
                    <a:pt x="667" y="547"/>
                  </a:lnTo>
                  <a:lnTo>
                    <a:pt x="675" y="532"/>
                  </a:lnTo>
                  <a:lnTo>
                    <a:pt x="683" y="516"/>
                  </a:lnTo>
                  <a:lnTo>
                    <a:pt x="691" y="501"/>
                  </a:lnTo>
                  <a:lnTo>
                    <a:pt x="696" y="484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2" y="433"/>
                  </a:lnTo>
                  <a:lnTo>
                    <a:pt x="714" y="416"/>
                  </a:lnTo>
                  <a:lnTo>
                    <a:pt x="716" y="397"/>
                  </a:lnTo>
                  <a:lnTo>
                    <a:pt x="718" y="379"/>
                  </a:lnTo>
                  <a:lnTo>
                    <a:pt x="718" y="360"/>
                  </a:lnTo>
                  <a:lnTo>
                    <a:pt x="718" y="342"/>
                  </a:lnTo>
                  <a:lnTo>
                    <a:pt x="716" y="324"/>
                  </a:lnTo>
                  <a:lnTo>
                    <a:pt x="714" y="305"/>
                  </a:lnTo>
                  <a:lnTo>
                    <a:pt x="712" y="289"/>
                  </a:lnTo>
                  <a:lnTo>
                    <a:pt x="707" y="271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1" y="221"/>
                  </a:lnTo>
                  <a:lnTo>
                    <a:pt x="683" y="205"/>
                  </a:lnTo>
                  <a:lnTo>
                    <a:pt x="675" y="189"/>
                  </a:lnTo>
                  <a:lnTo>
                    <a:pt x="667" y="174"/>
                  </a:lnTo>
                  <a:lnTo>
                    <a:pt x="658" y="159"/>
                  </a:lnTo>
                  <a:lnTo>
                    <a:pt x="647" y="145"/>
                  </a:lnTo>
                  <a:lnTo>
                    <a:pt x="637" y="132"/>
                  </a:lnTo>
                  <a:lnTo>
                    <a:pt x="626" y="119"/>
                  </a:lnTo>
                  <a:lnTo>
                    <a:pt x="614" y="106"/>
                  </a:lnTo>
                  <a:lnTo>
                    <a:pt x="600" y="94"/>
                  </a:lnTo>
                  <a:lnTo>
                    <a:pt x="588" y="83"/>
                  </a:lnTo>
                  <a:lnTo>
                    <a:pt x="574" y="72"/>
                  </a:lnTo>
                  <a:lnTo>
                    <a:pt x="561" y="62"/>
                  </a:lnTo>
                  <a:lnTo>
                    <a:pt x="545" y="53"/>
                  </a:lnTo>
                  <a:lnTo>
                    <a:pt x="531" y="45"/>
                  </a:lnTo>
                  <a:lnTo>
                    <a:pt x="515" y="37"/>
                  </a:lnTo>
                  <a:lnTo>
                    <a:pt x="499" y="29"/>
                  </a:lnTo>
                  <a:lnTo>
                    <a:pt x="483" y="22"/>
                  </a:lnTo>
                  <a:lnTo>
                    <a:pt x="466" y="17"/>
                  </a:lnTo>
                  <a:lnTo>
                    <a:pt x="449" y="13"/>
                  </a:lnTo>
                  <a:lnTo>
                    <a:pt x="431" y="8"/>
                  </a:lnTo>
                  <a:lnTo>
                    <a:pt x="414" y="5"/>
                  </a:lnTo>
                  <a:lnTo>
                    <a:pt x="396" y="3"/>
                  </a:lnTo>
                  <a:lnTo>
                    <a:pt x="377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6" name="Picture 20" descr="https://cdn.pixabay.com/photo/2018/02/18/19/45/yoga-3163283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09068" y="4868927"/>
            <a:ext cx="1203007" cy="11307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4" descr="https://bozuyukhem.meb.k12.tr/meb_iys_dosyalar/11/02/130741/resimler/2017_10/30173838_65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317" y="2689488"/>
            <a:ext cx="1456390" cy="114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22" descr="https://jooinn.com/images/pose-2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7452" y="2719013"/>
            <a:ext cx="1596719" cy="98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18" descr="https://cdn.pixabay.com/photo/2017/09/21/20/46/ballerina-2773494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308" y="4762883"/>
            <a:ext cx="729484" cy="147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1" name="Group 48">
            <a:extLst>
              <a:ext uri="{FF2B5EF4-FFF2-40B4-BE49-F238E27FC236}">
                <a16:creationId xmlns:a16="http://schemas.microsoft.com/office/drawing/2014/main" xmlns="" id="{A9D78367-5ADF-4FDF-9EB9-1060C5EC57B9}"/>
              </a:ext>
            </a:extLst>
          </p:cNvPr>
          <p:cNvGrpSpPr/>
          <p:nvPr/>
        </p:nvGrpSpPr>
        <p:grpSpPr>
          <a:xfrm>
            <a:off x="6368253" y="5811473"/>
            <a:ext cx="5044325" cy="553998"/>
            <a:chOff x="6461873" y="4817319"/>
            <a:chExt cx="5044325" cy="5539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3A358B4-F60B-498E-8C0B-BEF76A32C5AF}"/>
                </a:ext>
              </a:extLst>
            </p:cNvPr>
            <p:cNvSpPr txBox="1"/>
            <p:nvPr/>
          </p:nvSpPr>
          <p:spPr>
            <a:xfrm>
              <a:off x="6896105" y="4817319"/>
              <a:ext cx="461009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+mj-lt"/>
                </a:rPr>
                <a:t>Элементы релаксационных игр и упражнений</a:t>
              </a:r>
              <a:endParaRPr 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50" name="Freeform 1668">
              <a:extLst>
                <a:ext uri="{FF2B5EF4-FFF2-40B4-BE49-F238E27FC236}">
                  <a16:creationId xmlns:a16="http://schemas.microsoft.com/office/drawing/2014/main" xmlns="" id="{B602DA40-1AB9-4EED-8EC4-6EEDC104A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873" y="4817319"/>
              <a:ext cx="285750" cy="285750"/>
            </a:xfrm>
            <a:custGeom>
              <a:avLst/>
              <a:gdLst>
                <a:gd name="T0" fmla="*/ 288 w 718"/>
                <a:gd name="T1" fmla="*/ 477 h 719"/>
                <a:gd name="T2" fmla="*/ 276 w 718"/>
                <a:gd name="T3" fmla="*/ 475 h 719"/>
                <a:gd name="T4" fmla="*/ 196 w 718"/>
                <a:gd name="T5" fmla="*/ 391 h 719"/>
                <a:gd name="T6" fmla="*/ 204 w 718"/>
                <a:gd name="T7" fmla="*/ 380 h 719"/>
                <a:gd name="T8" fmla="*/ 217 w 718"/>
                <a:gd name="T9" fmla="*/ 382 h 719"/>
                <a:gd name="T10" fmla="*/ 506 w 718"/>
                <a:gd name="T11" fmla="*/ 243 h 719"/>
                <a:gd name="T12" fmla="*/ 519 w 718"/>
                <a:gd name="T13" fmla="*/ 247 h 719"/>
                <a:gd name="T14" fmla="*/ 521 w 718"/>
                <a:gd name="T15" fmla="*/ 260 h 719"/>
                <a:gd name="T16" fmla="*/ 341 w 718"/>
                <a:gd name="T17" fmla="*/ 2 h 719"/>
                <a:gd name="T18" fmla="*/ 287 w 718"/>
                <a:gd name="T19" fmla="*/ 8 h 719"/>
                <a:gd name="T20" fmla="*/ 236 w 718"/>
                <a:gd name="T21" fmla="*/ 22 h 719"/>
                <a:gd name="T22" fmla="*/ 188 w 718"/>
                <a:gd name="T23" fmla="*/ 45 h 719"/>
                <a:gd name="T24" fmla="*/ 144 w 718"/>
                <a:gd name="T25" fmla="*/ 72 h 719"/>
                <a:gd name="T26" fmla="*/ 106 w 718"/>
                <a:gd name="T27" fmla="*/ 106 h 719"/>
                <a:gd name="T28" fmla="*/ 71 w 718"/>
                <a:gd name="T29" fmla="*/ 145 h 719"/>
                <a:gd name="T30" fmla="*/ 44 w 718"/>
                <a:gd name="T31" fmla="*/ 189 h 719"/>
                <a:gd name="T32" fmla="*/ 22 w 718"/>
                <a:gd name="T33" fmla="*/ 237 h 719"/>
                <a:gd name="T34" fmla="*/ 7 w 718"/>
                <a:gd name="T35" fmla="*/ 289 h 719"/>
                <a:gd name="T36" fmla="*/ 1 w 718"/>
                <a:gd name="T37" fmla="*/ 342 h 719"/>
                <a:gd name="T38" fmla="*/ 2 w 718"/>
                <a:gd name="T39" fmla="*/ 397 h 719"/>
                <a:gd name="T40" fmla="*/ 12 w 718"/>
                <a:gd name="T41" fmla="*/ 450 h 719"/>
                <a:gd name="T42" fmla="*/ 28 w 718"/>
                <a:gd name="T43" fmla="*/ 501 h 719"/>
                <a:gd name="T44" fmla="*/ 51 w 718"/>
                <a:gd name="T45" fmla="*/ 547 h 719"/>
                <a:gd name="T46" fmla="*/ 82 w 718"/>
                <a:gd name="T47" fmla="*/ 589 h 719"/>
                <a:gd name="T48" fmla="*/ 118 w 718"/>
                <a:gd name="T49" fmla="*/ 627 h 719"/>
                <a:gd name="T50" fmla="*/ 159 w 718"/>
                <a:gd name="T51" fmla="*/ 659 h 719"/>
                <a:gd name="T52" fmla="*/ 204 w 718"/>
                <a:gd name="T53" fmla="*/ 684 h 719"/>
                <a:gd name="T54" fmla="*/ 252 w 718"/>
                <a:gd name="T55" fmla="*/ 704 h 719"/>
                <a:gd name="T56" fmla="*/ 304 w 718"/>
                <a:gd name="T57" fmla="*/ 716 h 719"/>
                <a:gd name="T58" fmla="*/ 360 w 718"/>
                <a:gd name="T59" fmla="*/ 719 h 719"/>
                <a:gd name="T60" fmla="*/ 414 w 718"/>
                <a:gd name="T61" fmla="*/ 716 h 719"/>
                <a:gd name="T62" fmla="*/ 466 w 718"/>
                <a:gd name="T63" fmla="*/ 704 h 719"/>
                <a:gd name="T64" fmla="*/ 515 w 718"/>
                <a:gd name="T65" fmla="*/ 684 h 719"/>
                <a:gd name="T66" fmla="*/ 561 w 718"/>
                <a:gd name="T67" fmla="*/ 659 h 719"/>
                <a:gd name="T68" fmla="*/ 600 w 718"/>
                <a:gd name="T69" fmla="*/ 627 h 719"/>
                <a:gd name="T70" fmla="*/ 637 w 718"/>
                <a:gd name="T71" fmla="*/ 589 h 719"/>
                <a:gd name="T72" fmla="*/ 667 w 718"/>
                <a:gd name="T73" fmla="*/ 547 h 719"/>
                <a:gd name="T74" fmla="*/ 691 w 718"/>
                <a:gd name="T75" fmla="*/ 501 h 719"/>
                <a:gd name="T76" fmla="*/ 707 w 718"/>
                <a:gd name="T77" fmla="*/ 450 h 719"/>
                <a:gd name="T78" fmla="*/ 716 w 718"/>
                <a:gd name="T79" fmla="*/ 397 h 719"/>
                <a:gd name="T80" fmla="*/ 718 w 718"/>
                <a:gd name="T81" fmla="*/ 342 h 719"/>
                <a:gd name="T82" fmla="*/ 712 w 718"/>
                <a:gd name="T83" fmla="*/ 289 h 719"/>
                <a:gd name="T84" fmla="*/ 696 w 718"/>
                <a:gd name="T85" fmla="*/ 237 h 719"/>
                <a:gd name="T86" fmla="*/ 675 w 718"/>
                <a:gd name="T87" fmla="*/ 189 h 719"/>
                <a:gd name="T88" fmla="*/ 647 w 718"/>
                <a:gd name="T89" fmla="*/ 145 h 719"/>
                <a:gd name="T90" fmla="*/ 614 w 718"/>
                <a:gd name="T91" fmla="*/ 106 h 719"/>
                <a:gd name="T92" fmla="*/ 574 w 718"/>
                <a:gd name="T93" fmla="*/ 72 h 719"/>
                <a:gd name="T94" fmla="*/ 531 w 718"/>
                <a:gd name="T95" fmla="*/ 45 h 719"/>
                <a:gd name="T96" fmla="*/ 483 w 718"/>
                <a:gd name="T97" fmla="*/ 22 h 719"/>
                <a:gd name="T98" fmla="*/ 431 w 718"/>
                <a:gd name="T99" fmla="*/ 8 h 719"/>
                <a:gd name="T100" fmla="*/ 377 w 718"/>
                <a:gd name="T101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" h="719">
                  <a:moveTo>
                    <a:pt x="519" y="263"/>
                  </a:moveTo>
                  <a:lnTo>
                    <a:pt x="292" y="475"/>
                  </a:lnTo>
                  <a:lnTo>
                    <a:pt x="288" y="477"/>
                  </a:lnTo>
                  <a:lnTo>
                    <a:pt x="283" y="479"/>
                  </a:lnTo>
                  <a:lnTo>
                    <a:pt x="279" y="477"/>
                  </a:lnTo>
                  <a:lnTo>
                    <a:pt x="276" y="475"/>
                  </a:lnTo>
                  <a:lnTo>
                    <a:pt x="199" y="400"/>
                  </a:lnTo>
                  <a:lnTo>
                    <a:pt x="197" y="396"/>
                  </a:lnTo>
                  <a:lnTo>
                    <a:pt x="196" y="391"/>
                  </a:lnTo>
                  <a:lnTo>
                    <a:pt x="197" y="387"/>
                  </a:lnTo>
                  <a:lnTo>
                    <a:pt x="199" y="382"/>
                  </a:lnTo>
                  <a:lnTo>
                    <a:pt x="204" y="380"/>
                  </a:lnTo>
                  <a:lnTo>
                    <a:pt x="208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2" y="247"/>
                  </a:lnTo>
                  <a:lnTo>
                    <a:pt x="506" y="243"/>
                  </a:lnTo>
                  <a:lnTo>
                    <a:pt x="511" y="243"/>
                  </a:lnTo>
                  <a:lnTo>
                    <a:pt x="515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2" y="255"/>
                  </a:lnTo>
                  <a:lnTo>
                    <a:pt x="521" y="260"/>
                  </a:lnTo>
                  <a:lnTo>
                    <a:pt x="519" y="263"/>
                  </a:lnTo>
                  <a:close/>
                  <a:moveTo>
                    <a:pt x="360" y="0"/>
                  </a:moveTo>
                  <a:lnTo>
                    <a:pt x="341" y="2"/>
                  </a:lnTo>
                  <a:lnTo>
                    <a:pt x="322" y="3"/>
                  </a:lnTo>
                  <a:lnTo>
                    <a:pt x="304" y="5"/>
                  </a:lnTo>
                  <a:lnTo>
                    <a:pt x="287" y="8"/>
                  </a:lnTo>
                  <a:lnTo>
                    <a:pt x="269" y="13"/>
                  </a:lnTo>
                  <a:lnTo>
                    <a:pt x="252" y="17"/>
                  </a:lnTo>
                  <a:lnTo>
                    <a:pt x="236" y="22"/>
                  </a:lnTo>
                  <a:lnTo>
                    <a:pt x="219" y="29"/>
                  </a:lnTo>
                  <a:lnTo>
                    <a:pt x="204" y="37"/>
                  </a:lnTo>
                  <a:lnTo>
                    <a:pt x="188" y="45"/>
                  </a:lnTo>
                  <a:lnTo>
                    <a:pt x="173" y="53"/>
                  </a:lnTo>
                  <a:lnTo>
                    <a:pt x="159" y="62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6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1" y="174"/>
                  </a:lnTo>
                  <a:lnTo>
                    <a:pt x="44" y="189"/>
                  </a:lnTo>
                  <a:lnTo>
                    <a:pt x="35" y="205"/>
                  </a:lnTo>
                  <a:lnTo>
                    <a:pt x="28" y="221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2" y="271"/>
                  </a:lnTo>
                  <a:lnTo>
                    <a:pt x="7" y="289"/>
                  </a:lnTo>
                  <a:lnTo>
                    <a:pt x="4" y="305"/>
                  </a:lnTo>
                  <a:lnTo>
                    <a:pt x="2" y="324"/>
                  </a:lnTo>
                  <a:lnTo>
                    <a:pt x="1" y="342"/>
                  </a:lnTo>
                  <a:lnTo>
                    <a:pt x="0" y="360"/>
                  </a:lnTo>
                  <a:lnTo>
                    <a:pt x="1" y="379"/>
                  </a:lnTo>
                  <a:lnTo>
                    <a:pt x="2" y="397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2" y="450"/>
                  </a:lnTo>
                  <a:lnTo>
                    <a:pt x="16" y="467"/>
                  </a:lnTo>
                  <a:lnTo>
                    <a:pt x="22" y="484"/>
                  </a:lnTo>
                  <a:lnTo>
                    <a:pt x="28" y="501"/>
                  </a:lnTo>
                  <a:lnTo>
                    <a:pt x="35" y="516"/>
                  </a:lnTo>
                  <a:lnTo>
                    <a:pt x="44" y="532"/>
                  </a:lnTo>
                  <a:lnTo>
                    <a:pt x="51" y="547"/>
                  </a:lnTo>
                  <a:lnTo>
                    <a:pt x="61" y="561"/>
                  </a:lnTo>
                  <a:lnTo>
                    <a:pt x="71" y="576"/>
                  </a:lnTo>
                  <a:lnTo>
                    <a:pt x="82" y="589"/>
                  </a:lnTo>
                  <a:lnTo>
                    <a:pt x="93" y="602"/>
                  </a:lnTo>
                  <a:lnTo>
                    <a:pt x="106" y="614"/>
                  </a:lnTo>
                  <a:lnTo>
                    <a:pt x="118" y="627"/>
                  </a:lnTo>
                  <a:lnTo>
                    <a:pt x="131" y="638"/>
                  </a:lnTo>
                  <a:lnTo>
                    <a:pt x="144" y="649"/>
                  </a:lnTo>
                  <a:lnTo>
                    <a:pt x="159" y="659"/>
                  </a:lnTo>
                  <a:lnTo>
                    <a:pt x="173" y="667"/>
                  </a:lnTo>
                  <a:lnTo>
                    <a:pt x="188" y="676"/>
                  </a:lnTo>
                  <a:lnTo>
                    <a:pt x="204" y="684"/>
                  </a:lnTo>
                  <a:lnTo>
                    <a:pt x="219" y="692"/>
                  </a:lnTo>
                  <a:lnTo>
                    <a:pt x="236" y="698"/>
                  </a:lnTo>
                  <a:lnTo>
                    <a:pt x="252" y="704"/>
                  </a:lnTo>
                  <a:lnTo>
                    <a:pt x="269" y="708"/>
                  </a:lnTo>
                  <a:lnTo>
                    <a:pt x="287" y="713"/>
                  </a:lnTo>
                  <a:lnTo>
                    <a:pt x="304" y="716"/>
                  </a:lnTo>
                  <a:lnTo>
                    <a:pt x="322" y="718"/>
                  </a:lnTo>
                  <a:lnTo>
                    <a:pt x="341" y="719"/>
                  </a:lnTo>
                  <a:lnTo>
                    <a:pt x="360" y="719"/>
                  </a:lnTo>
                  <a:lnTo>
                    <a:pt x="377" y="719"/>
                  </a:lnTo>
                  <a:lnTo>
                    <a:pt x="396" y="718"/>
                  </a:lnTo>
                  <a:lnTo>
                    <a:pt x="414" y="716"/>
                  </a:lnTo>
                  <a:lnTo>
                    <a:pt x="431" y="713"/>
                  </a:lnTo>
                  <a:lnTo>
                    <a:pt x="449" y="708"/>
                  </a:lnTo>
                  <a:lnTo>
                    <a:pt x="466" y="704"/>
                  </a:lnTo>
                  <a:lnTo>
                    <a:pt x="483" y="698"/>
                  </a:lnTo>
                  <a:lnTo>
                    <a:pt x="499" y="692"/>
                  </a:lnTo>
                  <a:lnTo>
                    <a:pt x="515" y="684"/>
                  </a:lnTo>
                  <a:lnTo>
                    <a:pt x="531" y="676"/>
                  </a:lnTo>
                  <a:lnTo>
                    <a:pt x="545" y="667"/>
                  </a:lnTo>
                  <a:lnTo>
                    <a:pt x="561" y="659"/>
                  </a:lnTo>
                  <a:lnTo>
                    <a:pt x="574" y="649"/>
                  </a:lnTo>
                  <a:lnTo>
                    <a:pt x="588" y="638"/>
                  </a:lnTo>
                  <a:lnTo>
                    <a:pt x="600" y="627"/>
                  </a:lnTo>
                  <a:lnTo>
                    <a:pt x="614" y="614"/>
                  </a:lnTo>
                  <a:lnTo>
                    <a:pt x="626" y="602"/>
                  </a:lnTo>
                  <a:lnTo>
                    <a:pt x="637" y="589"/>
                  </a:lnTo>
                  <a:lnTo>
                    <a:pt x="647" y="576"/>
                  </a:lnTo>
                  <a:lnTo>
                    <a:pt x="658" y="561"/>
                  </a:lnTo>
                  <a:lnTo>
                    <a:pt x="667" y="547"/>
                  </a:lnTo>
                  <a:lnTo>
                    <a:pt x="675" y="532"/>
                  </a:lnTo>
                  <a:lnTo>
                    <a:pt x="683" y="516"/>
                  </a:lnTo>
                  <a:lnTo>
                    <a:pt x="691" y="501"/>
                  </a:lnTo>
                  <a:lnTo>
                    <a:pt x="696" y="484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2" y="433"/>
                  </a:lnTo>
                  <a:lnTo>
                    <a:pt x="714" y="416"/>
                  </a:lnTo>
                  <a:lnTo>
                    <a:pt x="716" y="397"/>
                  </a:lnTo>
                  <a:lnTo>
                    <a:pt x="718" y="379"/>
                  </a:lnTo>
                  <a:lnTo>
                    <a:pt x="718" y="360"/>
                  </a:lnTo>
                  <a:lnTo>
                    <a:pt x="718" y="342"/>
                  </a:lnTo>
                  <a:lnTo>
                    <a:pt x="716" y="324"/>
                  </a:lnTo>
                  <a:lnTo>
                    <a:pt x="714" y="305"/>
                  </a:lnTo>
                  <a:lnTo>
                    <a:pt x="712" y="289"/>
                  </a:lnTo>
                  <a:lnTo>
                    <a:pt x="707" y="271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1" y="221"/>
                  </a:lnTo>
                  <a:lnTo>
                    <a:pt x="683" y="205"/>
                  </a:lnTo>
                  <a:lnTo>
                    <a:pt x="675" y="189"/>
                  </a:lnTo>
                  <a:lnTo>
                    <a:pt x="667" y="174"/>
                  </a:lnTo>
                  <a:lnTo>
                    <a:pt x="658" y="159"/>
                  </a:lnTo>
                  <a:lnTo>
                    <a:pt x="647" y="145"/>
                  </a:lnTo>
                  <a:lnTo>
                    <a:pt x="637" y="132"/>
                  </a:lnTo>
                  <a:lnTo>
                    <a:pt x="626" y="119"/>
                  </a:lnTo>
                  <a:lnTo>
                    <a:pt x="614" y="106"/>
                  </a:lnTo>
                  <a:lnTo>
                    <a:pt x="600" y="94"/>
                  </a:lnTo>
                  <a:lnTo>
                    <a:pt x="588" y="83"/>
                  </a:lnTo>
                  <a:lnTo>
                    <a:pt x="574" y="72"/>
                  </a:lnTo>
                  <a:lnTo>
                    <a:pt x="561" y="62"/>
                  </a:lnTo>
                  <a:lnTo>
                    <a:pt x="545" y="53"/>
                  </a:lnTo>
                  <a:lnTo>
                    <a:pt x="531" y="45"/>
                  </a:lnTo>
                  <a:lnTo>
                    <a:pt x="515" y="37"/>
                  </a:lnTo>
                  <a:lnTo>
                    <a:pt x="499" y="29"/>
                  </a:lnTo>
                  <a:lnTo>
                    <a:pt x="483" y="22"/>
                  </a:lnTo>
                  <a:lnTo>
                    <a:pt x="466" y="17"/>
                  </a:lnTo>
                  <a:lnTo>
                    <a:pt x="449" y="13"/>
                  </a:lnTo>
                  <a:lnTo>
                    <a:pt x="431" y="8"/>
                  </a:lnTo>
                  <a:lnTo>
                    <a:pt x="414" y="5"/>
                  </a:lnTo>
                  <a:lnTo>
                    <a:pt x="396" y="3"/>
                  </a:lnTo>
                  <a:lnTo>
                    <a:pt x="377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1527886" y="6180197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5" name="Picture 2" descr="https://allergovestnik.ru/wp-content/uploads/2023/02/SPIHF_web_1024x683_2023_ou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5944" r="70119" b="76925"/>
          <a:stretch/>
        </p:blipFill>
        <p:spPr bwMode="auto">
          <a:xfrm>
            <a:off x="10229837" y="193169"/>
            <a:ext cx="1794294" cy="7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514"/>
            <a:ext cx="3196824" cy="6814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Актуальность</a:t>
            </a:r>
            <a:r>
              <a:rPr lang="ru-RU" sz="3600" b="1" dirty="0" smtClean="0">
                <a:solidFill>
                  <a:srgbClr val="FF3399"/>
                </a:solidFill>
                <a:latin typeface="+mn-lt"/>
              </a:rPr>
              <a:t> </a:t>
            </a:r>
            <a:endParaRPr lang="ru-RU" sz="3600" b="1" dirty="0">
              <a:solidFill>
                <a:srgbClr val="FF3399"/>
              </a:solidFill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66" y="1510554"/>
            <a:ext cx="7985880" cy="2411239"/>
          </a:xfrm>
          <a:prstGeom prst="rect">
            <a:avLst/>
          </a:prstGeom>
        </p:spPr>
      </p:pic>
      <p:pic>
        <p:nvPicPr>
          <p:cNvPr id="1026" name="Picture 2" descr="https://img.freepik.com/free-icon/man-practicing-yoga-posture_318-29146.jpg?size=626&amp;ext=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5" y="1510555"/>
            <a:ext cx="1587260" cy="18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7.pngwing.com/pngs/152/411/png-transparent-balance-sheet-posture-webank-computer-icons-posture-hand-investment-measuring-scale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98" y="1819190"/>
            <a:ext cx="2397804" cy="12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00" y="4260132"/>
            <a:ext cx="7984800" cy="2441337"/>
          </a:xfrm>
          <a:prstGeom prst="rect">
            <a:avLst/>
          </a:prstGeom>
        </p:spPr>
      </p:pic>
      <p:pic>
        <p:nvPicPr>
          <p:cNvPr id="2050" name="Picture 2" descr="https://www.pngmart.com/files/20/Talking-People-PNG-Isolated-Phot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71" y="4649636"/>
            <a:ext cx="1402207" cy="115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favpng.com/8/9/5/computer-icons-sneeze-clip-art-png-favpng-JVA2f81CpKMFSiFmzPKyzRJ3j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96" y="4718650"/>
            <a:ext cx="1141814" cy="10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onlinewebfonts.com/svg/download_56196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07" y="4533661"/>
            <a:ext cx="1224800" cy="11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7.pngwing.com/pngs/155/522/png-transparent-human-brain-computer-icons-brain-people-human-brain-human-body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93" y="2044460"/>
            <a:ext cx="1763755" cy="9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5966196" y="6261804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3197835" y="6201400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6007255" y="3413686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8832062" y="3426853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3315113" y="3436418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8868625" y="6236694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524" y="274593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Анкетирование родителей 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963" t="28931" r="23593" b="20564"/>
          <a:stretch/>
        </p:blipFill>
        <p:spPr>
          <a:xfrm>
            <a:off x="480457" y="1069066"/>
            <a:ext cx="10285308" cy="51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529" y="188006"/>
            <a:ext cx="960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j-lt"/>
              </a:rPr>
              <a:t>Распределение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детей (62 человека)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по 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группам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здоровья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41" y="2355944"/>
            <a:ext cx="10225037" cy="308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807" y="5527448"/>
            <a:ext cx="257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 группа здоровья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4195" y="5527448"/>
            <a:ext cx="257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 группа здоровья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9103" y="5527447"/>
            <a:ext cx="257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 группа здоровья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677" y="470052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12 %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2684" y="470052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74%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445" y="470052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14%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256" y="3314288"/>
            <a:ext cx="225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7</a:t>
            </a:r>
            <a:r>
              <a:rPr lang="ru-RU" sz="2800" b="1" dirty="0" smtClean="0"/>
              <a:t> человек 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97850" y="3314288"/>
            <a:ext cx="190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46 человек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57523" y="3314288"/>
            <a:ext cx="171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9 человек</a:t>
            </a:r>
            <a:endParaRPr lang="ru-RU" sz="2800" b="1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184313"/>
              </p:ext>
            </p:extLst>
          </p:nvPr>
        </p:nvGraphicFramePr>
        <p:xfrm>
          <a:off x="297421" y="425026"/>
          <a:ext cx="11558248" cy="584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6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86" y="393664"/>
            <a:ext cx="11783028" cy="5608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E440C1"/>
                </a:solidFill>
                <a:latin typeface="+mn-lt"/>
              </a:rPr>
              <a:t>Показатели физической подготовленности детей 4 -7 лет</a:t>
            </a:r>
            <a:endParaRPr lang="ru-RU" sz="2800" b="1" dirty="0">
              <a:solidFill>
                <a:srgbClr val="E440C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471" t="43929" r="24504" b="27520"/>
          <a:stretch/>
        </p:blipFill>
        <p:spPr bwMode="auto">
          <a:xfrm>
            <a:off x="204486" y="1160171"/>
            <a:ext cx="11783028" cy="532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125200" y="6408815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2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046" y="172098"/>
            <a:ext cx="4209691" cy="6814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Задачи комплекса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" y="869493"/>
            <a:ext cx="11947584" cy="54160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9305" y="1057500"/>
            <a:ext cx="32751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изучить технику выполнения </a:t>
            </a:r>
            <a:r>
              <a:rPr lang="ru-RU" sz="1600" dirty="0" err="1"/>
              <a:t>асан</a:t>
            </a:r>
            <a:r>
              <a:rPr lang="ru-RU" sz="1600" dirty="0"/>
              <a:t>, суставной гимнастики, гимнастики для глаз</a:t>
            </a:r>
            <a:r>
              <a:rPr lang="ru-RU" sz="1600" dirty="0" smtClean="0"/>
              <a:t>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формировать правильную осанку и равномерное дыхание;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учить </a:t>
            </a:r>
            <a:r>
              <a:rPr lang="ru-RU" sz="1600" dirty="0"/>
              <a:t>детей чувствовать свое тело (во время выполнения упражнений </a:t>
            </a:r>
            <a:r>
              <a:rPr lang="ru-RU" sz="1600" dirty="0" err="1"/>
              <a:t>хатха</a:t>
            </a:r>
            <a:r>
              <a:rPr lang="ru-RU" sz="1600" dirty="0"/>
              <a:t>-йоги</a:t>
            </a:r>
            <a:r>
              <a:rPr lang="ru-RU" sz="1600" dirty="0" smtClean="0"/>
              <a:t>);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вырабатывать координацию движений, </a:t>
            </a:r>
            <a:r>
              <a:rPr lang="ru-RU" sz="1600" dirty="0" smtClean="0"/>
              <a:t>равновесие.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8227" y="1057500"/>
            <a:ext cx="33355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развивать морально-волевые </a:t>
            </a:r>
            <a:r>
              <a:rPr lang="ru-RU" sz="1600" dirty="0" smtClean="0"/>
              <a:t>качества в </a:t>
            </a:r>
            <a:r>
              <a:rPr lang="ru-RU" sz="1600" dirty="0"/>
              <a:t>достижении результатов, потребность в ежедневной двигательной активности</a:t>
            </a:r>
            <a:r>
              <a:rPr lang="ru-RU" sz="1600" dirty="0" smtClean="0"/>
              <a:t>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укреплять мышцы тела</a:t>
            </a:r>
            <a:r>
              <a:rPr lang="ru-RU" sz="1600" dirty="0" smtClean="0"/>
              <a:t>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сохранять и развивать гибкость и подвижность позвоночника и суставов</a:t>
            </a:r>
            <a:r>
              <a:rPr lang="ru-RU" sz="1600" dirty="0" smtClean="0"/>
              <a:t>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способствовать повышению иммунитета организма.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20665" y="1057500"/>
            <a:ext cx="31112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воспитывать морально-волевые качества (честность, решительность, смелость</a:t>
            </a:r>
            <a:r>
              <a:rPr lang="ru-RU" sz="1600" dirty="0" smtClean="0"/>
              <a:t>);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 smtClean="0"/>
              <a:t>воспитывать </a:t>
            </a:r>
            <a:r>
              <a:rPr lang="ru-RU" sz="1600" dirty="0"/>
              <a:t>доброжелательные отношения со </a:t>
            </a:r>
            <a:r>
              <a:rPr lang="ru-RU" sz="1600" dirty="0" smtClean="0"/>
              <a:t>сверстниками;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воспитывать </a:t>
            </a:r>
            <a:r>
              <a:rPr lang="ru-RU" sz="1600" dirty="0"/>
              <a:t>культуру здоровья, прививать принципы здорового образа жизни.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8266" y="4856471"/>
            <a:ext cx="2557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бразовательные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2067" y="4856471"/>
            <a:ext cx="20649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азвивающие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задачи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054241" y="4856471"/>
            <a:ext cx="2364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оспитательные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задачи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8449" y="1110938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8450" y="2086991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8451" y="2820788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8450" y="3779843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127975" y="1142039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127975" y="2319904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127011" y="2820787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127010" y="3819379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8298851" y="1142039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278722" y="2111230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8295739" y="2820787"/>
            <a:ext cx="358961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0151CA-4F17-486D-A55B-4FFDBA3708A3}"/>
              </a:ext>
            </a:extLst>
          </p:cNvPr>
          <p:cNvSpPr txBox="1"/>
          <p:nvPr/>
        </p:nvSpPr>
        <p:spPr>
          <a:xfrm>
            <a:off x="0" y="265964"/>
            <a:ext cx="5124706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libri Light"/>
              </a:rPr>
              <a:t>Как построено занятие</a:t>
            </a:r>
            <a:endParaRPr lang="en-US" sz="4000" b="1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B74DCDE5-F6FF-490A-B8D2-396498CA034B}"/>
              </a:ext>
            </a:extLst>
          </p:cNvPr>
          <p:cNvSpPr/>
          <p:nvPr/>
        </p:nvSpPr>
        <p:spPr>
          <a:xfrm>
            <a:off x="117232" y="1296841"/>
            <a:ext cx="3402230" cy="21600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xmlns="" id="{1BC15637-F3BD-449B-93FD-386E8A2DA987}"/>
              </a:ext>
            </a:extLst>
          </p:cNvPr>
          <p:cNvSpPr/>
          <p:nvPr/>
        </p:nvSpPr>
        <p:spPr>
          <a:xfrm>
            <a:off x="2814790" y="1310668"/>
            <a:ext cx="3402000" cy="21600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xmlns="" id="{AAE363C1-DA88-472D-879F-1E1F124BBE47}"/>
              </a:ext>
            </a:extLst>
          </p:cNvPr>
          <p:cNvSpPr/>
          <p:nvPr/>
        </p:nvSpPr>
        <p:spPr>
          <a:xfrm>
            <a:off x="5530110" y="1332113"/>
            <a:ext cx="3402000" cy="2160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xmlns="" id="{A0D3223E-5ABD-4D89-9BF9-8373ECB95A91}"/>
              </a:ext>
            </a:extLst>
          </p:cNvPr>
          <p:cNvSpPr/>
          <p:nvPr/>
        </p:nvSpPr>
        <p:spPr>
          <a:xfrm flipH="1">
            <a:off x="8196380" y="3673606"/>
            <a:ext cx="3402000" cy="2160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xmlns="" id="{0E808A06-6FA2-470B-87A9-FB9B7887827D}"/>
              </a:ext>
            </a:extLst>
          </p:cNvPr>
          <p:cNvSpPr/>
          <p:nvPr/>
        </p:nvSpPr>
        <p:spPr>
          <a:xfrm flipH="1">
            <a:off x="5520085" y="3673606"/>
            <a:ext cx="3402000" cy="2160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DB611C0-188C-4800-8C8D-7405100DC7C7}"/>
              </a:ext>
            </a:extLst>
          </p:cNvPr>
          <p:cNvSpPr/>
          <p:nvPr/>
        </p:nvSpPr>
        <p:spPr>
          <a:xfrm>
            <a:off x="1123593" y="1848573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F7FF85F3-4199-4CDB-881C-03580035E037}"/>
              </a:ext>
            </a:extLst>
          </p:cNvPr>
          <p:cNvSpPr/>
          <p:nvPr/>
        </p:nvSpPr>
        <p:spPr>
          <a:xfrm>
            <a:off x="3825619" y="1848573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8B7889CE-3EDD-4248-BCBD-F71BDDFC34B8}"/>
              </a:ext>
            </a:extLst>
          </p:cNvPr>
          <p:cNvSpPr/>
          <p:nvPr/>
        </p:nvSpPr>
        <p:spPr>
          <a:xfrm>
            <a:off x="9240845" y="5322187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3">
            <a:extLst>
              <a:ext uri="{FF2B5EF4-FFF2-40B4-BE49-F238E27FC236}">
                <a16:creationId xmlns:a16="http://schemas.microsoft.com/office/drawing/2014/main" xmlns="" id="{B43C524D-9D6A-4800-B4AC-49E079ABD482}"/>
              </a:ext>
            </a:extLst>
          </p:cNvPr>
          <p:cNvSpPr/>
          <p:nvPr/>
        </p:nvSpPr>
        <p:spPr>
          <a:xfrm>
            <a:off x="6507032" y="5322187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Arrow: Chevron 53">
            <a:extLst>
              <a:ext uri="{FF2B5EF4-FFF2-40B4-BE49-F238E27FC236}">
                <a16:creationId xmlns:a16="http://schemas.microsoft.com/office/drawing/2014/main" xmlns="" id="{A0D3223E-5ABD-4D89-9BF9-8373ECB95A91}"/>
              </a:ext>
            </a:extLst>
          </p:cNvPr>
          <p:cNvSpPr/>
          <p:nvPr/>
        </p:nvSpPr>
        <p:spPr>
          <a:xfrm flipH="1">
            <a:off x="2793757" y="3662115"/>
            <a:ext cx="3402000" cy="2160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Oval 80">
            <a:extLst>
              <a:ext uri="{FF2B5EF4-FFF2-40B4-BE49-F238E27FC236}">
                <a16:creationId xmlns:a16="http://schemas.microsoft.com/office/drawing/2014/main" xmlns="" id="{F7FF85F3-4199-4CDB-881C-03580035E037}"/>
              </a:ext>
            </a:extLst>
          </p:cNvPr>
          <p:cNvSpPr/>
          <p:nvPr/>
        </p:nvSpPr>
        <p:spPr>
          <a:xfrm>
            <a:off x="6565884" y="1893403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8864" y="2001126"/>
            <a:ext cx="177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Вариации ходьбы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легкого бега</a:t>
            </a:r>
          </a:p>
        </p:txBody>
      </p:sp>
      <p:sp>
        <p:nvSpPr>
          <p:cNvPr id="26" name="Arrow: Chevron 46">
            <a:extLst>
              <a:ext uri="{FF2B5EF4-FFF2-40B4-BE49-F238E27FC236}">
                <a16:creationId xmlns:a16="http://schemas.microsoft.com/office/drawing/2014/main" xmlns="" id="{1BC15637-F3BD-449B-93FD-386E8A2DA987}"/>
              </a:ext>
            </a:extLst>
          </p:cNvPr>
          <p:cNvSpPr/>
          <p:nvPr/>
        </p:nvSpPr>
        <p:spPr>
          <a:xfrm>
            <a:off x="8227304" y="1342913"/>
            <a:ext cx="3402000" cy="2160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Arrow: Chevron 54">
            <a:extLst>
              <a:ext uri="{FF2B5EF4-FFF2-40B4-BE49-F238E27FC236}">
                <a16:creationId xmlns:a16="http://schemas.microsoft.com/office/drawing/2014/main" xmlns="" id="{0E808A06-6FA2-470B-87A9-FB9B7887827D}"/>
              </a:ext>
            </a:extLst>
          </p:cNvPr>
          <p:cNvSpPr/>
          <p:nvPr/>
        </p:nvSpPr>
        <p:spPr>
          <a:xfrm flipH="1">
            <a:off x="117462" y="3674547"/>
            <a:ext cx="3402000" cy="2160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1114391" y="5322187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3850966" y="5322187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82">
            <a:extLst>
              <a:ext uri="{FF2B5EF4-FFF2-40B4-BE49-F238E27FC236}">
                <a16:creationId xmlns:a16="http://schemas.microsoft.com/office/drawing/2014/main" xmlns="" id="{57F5B249-F178-4EFC-893C-E788C6D5FA9C}"/>
              </a:ext>
            </a:extLst>
          </p:cNvPr>
          <p:cNvSpPr/>
          <p:nvPr/>
        </p:nvSpPr>
        <p:spPr>
          <a:xfrm>
            <a:off x="9263078" y="1848573"/>
            <a:ext cx="177490" cy="1774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990" y="2070893"/>
            <a:ext cx="231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Подвижная игра и (или)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ритмическая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гимнастика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862" y="2001126"/>
            <a:ext cx="1491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Самомассаж и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выполнение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комплекса </a:t>
            </a:r>
            <a:r>
              <a:rPr lang="ru-RU" sz="1600" dirty="0">
                <a:solidFill>
                  <a:schemeClr val="bg1"/>
                </a:solidFill>
              </a:rPr>
              <a:t>поз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8335" y="1975169"/>
            <a:ext cx="193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Дыхательные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упражнения;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гимнастика для глаз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1375" y="4354278"/>
            <a:ext cx="135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Пальчиковая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гимнастика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842" y="4354527"/>
            <a:ext cx="165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Релаксационная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гимнастика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5138" y="4317224"/>
            <a:ext cx="1399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Обучение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новым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упражнениям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333" y="4280450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Закрепление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зученных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упражнений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1" grpId="0" animBg="1"/>
      <p:bldP spid="85" grpId="0" animBg="1"/>
      <p:bldP spid="88" grpId="0" animBg="1"/>
      <p:bldP spid="93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497</Words>
  <Application>Microsoft Office PowerPoint</Application>
  <PresentationFormat>Широкоэкранный</PresentationFormat>
  <Paragraphs>114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Показатели физической подготовленности детей 4 -7 лет</vt:lpstr>
      <vt:lpstr>Задачи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Пластик – шоу  как эффективное средство профилактики нарушений осанки у дошкольников</dc:title>
  <dc:creator>Пользователь Windows</dc:creator>
  <cp:lastModifiedBy>Физкультура</cp:lastModifiedBy>
  <cp:revision>136</cp:revision>
  <dcterms:created xsi:type="dcterms:W3CDTF">2021-08-30T12:38:45Z</dcterms:created>
  <dcterms:modified xsi:type="dcterms:W3CDTF">2023-10-05T07:04:01Z</dcterms:modified>
</cp:coreProperties>
</file>