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8" r:id="rId3"/>
    <p:sldId id="280" r:id="rId4"/>
    <p:sldId id="260" r:id="rId5"/>
    <p:sldId id="262" r:id="rId6"/>
    <p:sldId id="267" r:id="rId7"/>
    <p:sldId id="274" r:id="rId8"/>
    <p:sldId id="281" r:id="rId9"/>
    <p:sldId id="282" r:id="rId10"/>
    <p:sldId id="277" r:id="rId11"/>
    <p:sldId id="264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3F3"/>
    <a:srgbClr val="CFCFCF"/>
    <a:srgbClr val="F4E3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4" autoAdjust="0"/>
    <p:restoredTop sz="94660"/>
  </p:normalViewPr>
  <p:slideViewPr>
    <p:cSldViewPr snapToGrid="0">
      <p:cViewPr varScale="1">
        <p:scale>
          <a:sx n="62" d="100"/>
          <a:sy n="62" d="100"/>
        </p:scale>
        <p:origin x="76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408877-3565-4089-B459-C20B419C97BD}" type="doc">
      <dgm:prSet loTypeId="urn:microsoft.com/office/officeart/2005/8/layout/matrix3" loCatId="matrix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7FDCE19D-FDA6-42F4-983F-8E047941E35B}">
      <dgm:prSet phldrT="[Текст]"/>
      <dgm:spPr/>
      <dgm:t>
        <a:bodyPr/>
        <a:lstStyle/>
        <a:p>
          <a:r>
            <a:rPr lang="ru-RU" dirty="0"/>
            <a:t>Сбор жалоб и анамнеза</a:t>
          </a:r>
        </a:p>
      </dgm:t>
    </dgm:pt>
    <dgm:pt modelId="{0704253A-8ABF-4B9F-84F6-5A888601F8A9}" type="parTrans" cxnId="{090A32FE-5949-4FD2-A371-A681F0343B54}">
      <dgm:prSet/>
      <dgm:spPr/>
      <dgm:t>
        <a:bodyPr/>
        <a:lstStyle/>
        <a:p>
          <a:endParaRPr lang="ru-RU"/>
        </a:p>
      </dgm:t>
    </dgm:pt>
    <dgm:pt modelId="{325A7351-CECF-488C-87CB-CE33A302461B}" type="sibTrans" cxnId="{090A32FE-5949-4FD2-A371-A681F0343B54}">
      <dgm:prSet/>
      <dgm:spPr/>
      <dgm:t>
        <a:bodyPr/>
        <a:lstStyle/>
        <a:p>
          <a:endParaRPr lang="ru-RU"/>
        </a:p>
      </dgm:t>
    </dgm:pt>
    <dgm:pt modelId="{E3FC909A-4404-4FD7-9273-1522F83B5A95}">
      <dgm:prSet phldrT="[Текст]"/>
      <dgm:spPr/>
      <dgm:t>
        <a:bodyPr/>
        <a:lstStyle/>
        <a:p>
          <a:r>
            <a:rPr lang="ru-RU" dirty="0"/>
            <a:t>Разъяснение и планирование</a:t>
          </a:r>
        </a:p>
      </dgm:t>
    </dgm:pt>
    <dgm:pt modelId="{B047C84A-E2C7-40FE-8439-21479D1C8023}" type="parTrans" cxnId="{04BC93C1-C6F5-4BE2-9E14-3020D53963DF}">
      <dgm:prSet/>
      <dgm:spPr/>
      <dgm:t>
        <a:bodyPr/>
        <a:lstStyle/>
        <a:p>
          <a:endParaRPr lang="ru-RU"/>
        </a:p>
      </dgm:t>
    </dgm:pt>
    <dgm:pt modelId="{CC8B08AF-D283-476B-9EA8-2B8E8127E423}" type="sibTrans" cxnId="{04BC93C1-C6F5-4BE2-9E14-3020D53963DF}">
      <dgm:prSet/>
      <dgm:spPr/>
      <dgm:t>
        <a:bodyPr/>
        <a:lstStyle/>
        <a:p>
          <a:endParaRPr lang="ru-RU"/>
        </a:p>
      </dgm:t>
    </dgm:pt>
    <dgm:pt modelId="{0D24380E-1AEB-470E-A15E-13E144D9B3B7}">
      <dgm:prSet phldrT="[Текст]"/>
      <dgm:spPr/>
      <dgm:t>
        <a:bodyPr/>
        <a:lstStyle/>
        <a:p>
          <a:r>
            <a:rPr lang="ru-RU" dirty="0"/>
            <a:t>Трудный диагноз</a:t>
          </a:r>
        </a:p>
      </dgm:t>
    </dgm:pt>
    <dgm:pt modelId="{99345957-9EBD-4274-A1C2-EDF38897DDDA}" type="parTrans" cxnId="{B3361C8A-2F2D-40A6-B259-D4071590BC40}">
      <dgm:prSet/>
      <dgm:spPr/>
      <dgm:t>
        <a:bodyPr/>
        <a:lstStyle/>
        <a:p>
          <a:endParaRPr lang="ru-RU"/>
        </a:p>
      </dgm:t>
    </dgm:pt>
    <dgm:pt modelId="{DCFCCFF4-90F3-4138-BB23-7E1584F9C2E0}" type="sibTrans" cxnId="{B3361C8A-2F2D-40A6-B259-D4071590BC40}">
      <dgm:prSet/>
      <dgm:spPr/>
      <dgm:t>
        <a:bodyPr/>
        <a:lstStyle/>
        <a:p>
          <a:endParaRPr lang="ru-RU"/>
        </a:p>
      </dgm:t>
    </dgm:pt>
    <dgm:pt modelId="{3CE5AD30-C1F2-4987-B38A-3C0511591F56}">
      <dgm:prSet phldrT="[Текст]"/>
      <dgm:spPr/>
      <dgm:t>
        <a:bodyPr/>
        <a:lstStyle/>
        <a:p>
          <a:r>
            <a:rPr lang="ru-RU" dirty="0"/>
            <a:t>Трудный пациент</a:t>
          </a:r>
        </a:p>
      </dgm:t>
    </dgm:pt>
    <dgm:pt modelId="{DFFD359A-452F-44CF-9FCF-7D1D3D72AA1E}" type="parTrans" cxnId="{29E45753-B07A-4EF5-89D2-5D6792FAED9B}">
      <dgm:prSet/>
      <dgm:spPr/>
      <dgm:t>
        <a:bodyPr/>
        <a:lstStyle/>
        <a:p>
          <a:endParaRPr lang="ru-RU"/>
        </a:p>
      </dgm:t>
    </dgm:pt>
    <dgm:pt modelId="{8E05C7D0-5748-4D8D-9F6E-6127B95E3905}" type="sibTrans" cxnId="{29E45753-B07A-4EF5-89D2-5D6792FAED9B}">
      <dgm:prSet/>
      <dgm:spPr/>
      <dgm:t>
        <a:bodyPr/>
        <a:lstStyle/>
        <a:p>
          <a:endParaRPr lang="ru-RU"/>
        </a:p>
      </dgm:t>
    </dgm:pt>
    <dgm:pt modelId="{2531EA32-65ED-4BFD-86CE-C67F832D8F70}" type="pres">
      <dgm:prSet presAssocID="{D3408877-3565-4089-B459-C20B419C97BD}" presName="matrix" presStyleCnt="0">
        <dgm:presLayoutVars>
          <dgm:chMax val="1"/>
          <dgm:dir/>
          <dgm:resizeHandles val="exact"/>
        </dgm:presLayoutVars>
      </dgm:prSet>
      <dgm:spPr/>
    </dgm:pt>
    <dgm:pt modelId="{0FA91876-3B14-467B-AB13-1E36C0468ECF}" type="pres">
      <dgm:prSet presAssocID="{D3408877-3565-4089-B459-C20B419C97BD}" presName="diamond" presStyleLbl="bgShp" presStyleIdx="0" presStyleCnt="1"/>
      <dgm:spPr/>
    </dgm:pt>
    <dgm:pt modelId="{EA4B18BE-DFF8-418F-89E3-C6D9FA763DD7}" type="pres">
      <dgm:prSet presAssocID="{D3408877-3565-4089-B459-C20B419C97BD}" presName="quad1" presStyleLbl="node1" presStyleIdx="0" presStyleCnt="4" custLinFactNeighborY="972">
        <dgm:presLayoutVars>
          <dgm:chMax val="0"/>
          <dgm:chPref val="0"/>
          <dgm:bulletEnabled val="1"/>
        </dgm:presLayoutVars>
      </dgm:prSet>
      <dgm:spPr/>
    </dgm:pt>
    <dgm:pt modelId="{E52D5E45-FB53-4413-B2E4-7F6D971A5695}" type="pres">
      <dgm:prSet presAssocID="{D3408877-3565-4089-B459-C20B419C97BD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F34A225-E0F0-44BA-B0E0-5EFCCE85641F}" type="pres">
      <dgm:prSet presAssocID="{D3408877-3565-4089-B459-C20B419C97BD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49FE0262-01B3-4C84-861E-F564B5CFAD36}" type="pres">
      <dgm:prSet presAssocID="{D3408877-3565-4089-B459-C20B419C97BD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9E45753-B07A-4EF5-89D2-5D6792FAED9B}" srcId="{D3408877-3565-4089-B459-C20B419C97BD}" destId="{3CE5AD30-C1F2-4987-B38A-3C0511591F56}" srcOrd="3" destOrd="0" parTransId="{DFFD359A-452F-44CF-9FCF-7D1D3D72AA1E}" sibTransId="{8E05C7D0-5748-4D8D-9F6E-6127B95E3905}"/>
    <dgm:cxn modelId="{99F2DF79-40D6-419A-AB68-4F5D852324C2}" type="presOf" srcId="{3CE5AD30-C1F2-4987-B38A-3C0511591F56}" destId="{49FE0262-01B3-4C84-861E-F564B5CFAD36}" srcOrd="0" destOrd="0" presId="urn:microsoft.com/office/officeart/2005/8/layout/matrix3"/>
    <dgm:cxn modelId="{B3361C8A-2F2D-40A6-B259-D4071590BC40}" srcId="{D3408877-3565-4089-B459-C20B419C97BD}" destId="{0D24380E-1AEB-470E-A15E-13E144D9B3B7}" srcOrd="2" destOrd="0" parTransId="{99345957-9EBD-4274-A1C2-EDF38897DDDA}" sibTransId="{DCFCCFF4-90F3-4138-BB23-7E1584F9C2E0}"/>
    <dgm:cxn modelId="{8129E5A5-3E65-40C8-B031-04EF6CAE87F7}" type="presOf" srcId="{0D24380E-1AEB-470E-A15E-13E144D9B3B7}" destId="{CF34A225-E0F0-44BA-B0E0-5EFCCE85641F}" srcOrd="0" destOrd="0" presId="urn:microsoft.com/office/officeart/2005/8/layout/matrix3"/>
    <dgm:cxn modelId="{04BC93C1-C6F5-4BE2-9E14-3020D53963DF}" srcId="{D3408877-3565-4089-B459-C20B419C97BD}" destId="{E3FC909A-4404-4FD7-9273-1522F83B5A95}" srcOrd="1" destOrd="0" parTransId="{B047C84A-E2C7-40FE-8439-21479D1C8023}" sibTransId="{CC8B08AF-D283-476B-9EA8-2B8E8127E423}"/>
    <dgm:cxn modelId="{6E80C9CA-C096-4006-9F5D-ACC583082691}" type="presOf" srcId="{E3FC909A-4404-4FD7-9273-1522F83B5A95}" destId="{E52D5E45-FB53-4413-B2E4-7F6D971A5695}" srcOrd="0" destOrd="0" presId="urn:microsoft.com/office/officeart/2005/8/layout/matrix3"/>
    <dgm:cxn modelId="{34E4FDD4-67F9-4FE7-B2C9-1CC5C2AA4B79}" type="presOf" srcId="{D3408877-3565-4089-B459-C20B419C97BD}" destId="{2531EA32-65ED-4BFD-86CE-C67F832D8F70}" srcOrd="0" destOrd="0" presId="urn:microsoft.com/office/officeart/2005/8/layout/matrix3"/>
    <dgm:cxn modelId="{8FC857D9-4713-4301-9D0F-989393920C0E}" type="presOf" srcId="{7FDCE19D-FDA6-42F4-983F-8E047941E35B}" destId="{EA4B18BE-DFF8-418F-89E3-C6D9FA763DD7}" srcOrd="0" destOrd="0" presId="urn:microsoft.com/office/officeart/2005/8/layout/matrix3"/>
    <dgm:cxn modelId="{090A32FE-5949-4FD2-A371-A681F0343B54}" srcId="{D3408877-3565-4089-B459-C20B419C97BD}" destId="{7FDCE19D-FDA6-42F4-983F-8E047941E35B}" srcOrd="0" destOrd="0" parTransId="{0704253A-8ABF-4B9F-84F6-5A888601F8A9}" sibTransId="{325A7351-CECF-488C-87CB-CE33A302461B}"/>
    <dgm:cxn modelId="{3BFFDE8C-4AB1-420C-98F3-F728B64CC5FF}" type="presParOf" srcId="{2531EA32-65ED-4BFD-86CE-C67F832D8F70}" destId="{0FA91876-3B14-467B-AB13-1E36C0468ECF}" srcOrd="0" destOrd="0" presId="urn:microsoft.com/office/officeart/2005/8/layout/matrix3"/>
    <dgm:cxn modelId="{395F3486-3B13-4317-95C5-CC39EAB4AF35}" type="presParOf" srcId="{2531EA32-65ED-4BFD-86CE-C67F832D8F70}" destId="{EA4B18BE-DFF8-418F-89E3-C6D9FA763DD7}" srcOrd="1" destOrd="0" presId="urn:microsoft.com/office/officeart/2005/8/layout/matrix3"/>
    <dgm:cxn modelId="{68DC5F36-77BA-4690-8F47-259657987848}" type="presParOf" srcId="{2531EA32-65ED-4BFD-86CE-C67F832D8F70}" destId="{E52D5E45-FB53-4413-B2E4-7F6D971A5695}" srcOrd="2" destOrd="0" presId="urn:microsoft.com/office/officeart/2005/8/layout/matrix3"/>
    <dgm:cxn modelId="{7177A1B8-A334-4AC8-9934-A4F74779CEBF}" type="presParOf" srcId="{2531EA32-65ED-4BFD-86CE-C67F832D8F70}" destId="{CF34A225-E0F0-44BA-B0E0-5EFCCE85641F}" srcOrd="3" destOrd="0" presId="urn:microsoft.com/office/officeart/2005/8/layout/matrix3"/>
    <dgm:cxn modelId="{E8E75558-E3BB-4BD3-859F-8A4B0D3AFF0D}" type="presParOf" srcId="{2531EA32-65ED-4BFD-86CE-C67F832D8F70}" destId="{49FE0262-01B3-4C84-861E-F564B5CFAD36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329338-6DA1-467C-9FF8-0B0B35C86799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3C2D8BB7-CF7E-40D2-9892-430CE12756DC}">
      <dgm:prSet phldrT="[Текст]"/>
      <dgm:spPr/>
      <dgm:t>
        <a:bodyPr/>
        <a:lstStyle/>
        <a:p>
          <a:r>
            <a:rPr lang="ru-RU" dirty="0"/>
            <a:t>Норма</a:t>
          </a:r>
        </a:p>
      </dgm:t>
    </dgm:pt>
    <dgm:pt modelId="{DE19E51F-F8B4-4BCD-B298-641335C9F582}" type="parTrans" cxnId="{2FF1D2B2-F2C8-462A-ADBD-66136E2965F6}">
      <dgm:prSet/>
      <dgm:spPr/>
      <dgm:t>
        <a:bodyPr/>
        <a:lstStyle/>
        <a:p>
          <a:endParaRPr lang="ru-RU"/>
        </a:p>
      </dgm:t>
    </dgm:pt>
    <dgm:pt modelId="{315114A3-D27B-4C0D-9D03-86A3C17D5083}" type="sibTrans" cxnId="{2FF1D2B2-F2C8-462A-ADBD-66136E2965F6}">
      <dgm:prSet/>
      <dgm:spPr/>
      <dgm:t>
        <a:bodyPr/>
        <a:lstStyle/>
        <a:p>
          <a:endParaRPr lang="ru-RU"/>
        </a:p>
      </dgm:t>
    </dgm:pt>
    <dgm:pt modelId="{92B8EC6C-67D8-41AD-A9F1-2AC7F7884F67}">
      <dgm:prSet phldrT="[Текст]"/>
      <dgm:spPr/>
      <dgm:t>
        <a:bodyPr/>
        <a:lstStyle/>
        <a:p>
          <a:r>
            <a:rPr lang="ru-RU" dirty="0"/>
            <a:t>Психопатии</a:t>
          </a:r>
        </a:p>
      </dgm:t>
    </dgm:pt>
    <dgm:pt modelId="{C3228EFD-974C-4218-8C77-F30234A3AB96}" type="parTrans" cxnId="{0E81755B-5CCC-4BA9-A7C1-3935EF69511D}">
      <dgm:prSet/>
      <dgm:spPr/>
      <dgm:t>
        <a:bodyPr/>
        <a:lstStyle/>
        <a:p>
          <a:endParaRPr lang="ru-RU"/>
        </a:p>
      </dgm:t>
    </dgm:pt>
    <dgm:pt modelId="{85F23A42-0A14-48B8-ACD9-0812C329BA7B}" type="sibTrans" cxnId="{0E81755B-5CCC-4BA9-A7C1-3935EF69511D}">
      <dgm:prSet/>
      <dgm:spPr/>
      <dgm:t>
        <a:bodyPr/>
        <a:lstStyle/>
        <a:p>
          <a:endParaRPr lang="ru-RU"/>
        </a:p>
      </dgm:t>
    </dgm:pt>
    <dgm:pt modelId="{319AFBB3-F458-4BEB-9766-D6641B3C5584}">
      <dgm:prSet phldrT="[Текст]"/>
      <dgm:spPr/>
      <dgm:t>
        <a:bodyPr/>
        <a:lstStyle/>
        <a:p>
          <a:r>
            <a:rPr lang="ru-RU" dirty="0"/>
            <a:t>Неврозы</a:t>
          </a:r>
        </a:p>
      </dgm:t>
    </dgm:pt>
    <dgm:pt modelId="{942C5A4E-F3CE-4E13-BE5D-1D6413CF4344}" type="parTrans" cxnId="{A3EB145A-1FB0-4A17-ABAB-5E1AAA1FB26F}">
      <dgm:prSet/>
      <dgm:spPr/>
      <dgm:t>
        <a:bodyPr/>
        <a:lstStyle/>
        <a:p>
          <a:endParaRPr lang="ru-RU"/>
        </a:p>
      </dgm:t>
    </dgm:pt>
    <dgm:pt modelId="{2953D07D-97FA-40AB-8BFC-FE4C83FB2104}" type="sibTrans" cxnId="{A3EB145A-1FB0-4A17-ABAB-5E1AAA1FB26F}">
      <dgm:prSet/>
      <dgm:spPr/>
      <dgm:t>
        <a:bodyPr/>
        <a:lstStyle/>
        <a:p>
          <a:endParaRPr lang="ru-RU"/>
        </a:p>
      </dgm:t>
    </dgm:pt>
    <dgm:pt modelId="{D34CCFF6-1554-4E66-B421-9D2ACD3DD465}" type="pres">
      <dgm:prSet presAssocID="{CF329338-6DA1-467C-9FF8-0B0B35C86799}" presName="compositeShape" presStyleCnt="0">
        <dgm:presLayoutVars>
          <dgm:chMax val="7"/>
          <dgm:dir/>
          <dgm:resizeHandles val="exact"/>
        </dgm:presLayoutVars>
      </dgm:prSet>
      <dgm:spPr/>
    </dgm:pt>
    <dgm:pt modelId="{1938C278-88DC-4A0C-A7FD-98F862B6F2F5}" type="pres">
      <dgm:prSet presAssocID="{3C2D8BB7-CF7E-40D2-9892-430CE12756DC}" presName="circ1" presStyleLbl="vennNode1" presStyleIdx="0" presStyleCnt="3" custLinFactNeighborY="632"/>
      <dgm:spPr/>
    </dgm:pt>
    <dgm:pt modelId="{3A247B37-D9B5-4FEA-99D7-0A2E8690BBB6}" type="pres">
      <dgm:prSet presAssocID="{3C2D8BB7-CF7E-40D2-9892-430CE12756D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ACF223A-6857-4379-8333-DB832AA22C56}" type="pres">
      <dgm:prSet presAssocID="{92B8EC6C-67D8-41AD-A9F1-2AC7F7884F67}" presName="circ2" presStyleLbl="vennNode1" presStyleIdx="1" presStyleCnt="3"/>
      <dgm:spPr/>
    </dgm:pt>
    <dgm:pt modelId="{F556A061-8570-4C51-9EBF-127D251EDF97}" type="pres">
      <dgm:prSet presAssocID="{92B8EC6C-67D8-41AD-A9F1-2AC7F7884F6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C0197A6-9FB2-411F-BA07-0B9F41EC5834}" type="pres">
      <dgm:prSet presAssocID="{319AFBB3-F458-4BEB-9766-D6641B3C5584}" presName="circ3" presStyleLbl="vennNode1" presStyleIdx="2" presStyleCnt="3"/>
      <dgm:spPr/>
    </dgm:pt>
    <dgm:pt modelId="{5B8CF210-9729-4151-AB96-FCA32032BB82}" type="pres">
      <dgm:prSet presAssocID="{319AFBB3-F458-4BEB-9766-D6641B3C558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0E81755B-5CCC-4BA9-A7C1-3935EF69511D}" srcId="{CF329338-6DA1-467C-9FF8-0B0B35C86799}" destId="{92B8EC6C-67D8-41AD-A9F1-2AC7F7884F67}" srcOrd="1" destOrd="0" parTransId="{C3228EFD-974C-4218-8C77-F30234A3AB96}" sibTransId="{85F23A42-0A14-48B8-ACD9-0812C329BA7B}"/>
    <dgm:cxn modelId="{60607844-9DD8-4ADE-B1AB-541EA9A38696}" type="presOf" srcId="{92B8EC6C-67D8-41AD-A9F1-2AC7F7884F67}" destId="{CACF223A-6857-4379-8333-DB832AA22C56}" srcOrd="0" destOrd="0" presId="urn:microsoft.com/office/officeart/2005/8/layout/venn1"/>
    <dgm:cxn modelId="{1BC0836C-48F2-4D33-9509-41C004E5CB48}" type="presOf" srcId="{92B8EC6C-67D8-41AD-A9F1-2AC7F7884F67}" destId="{F556A061-8570-4C51-9EBF-127D251EDF97}" srcOrd="1" destOrd="0" presId="urn:microsoft.com/office/officeart/2005/8/layout/venn1"/>
    <dgm:cxn modelId="{A3EB145A-1FB0-4A17-ABAB-5E1AAA1FB26F}" srcId="{CF329338-6DA1-467C-9FF8-0B0B35C86799}" destId="{319AFBB3-F458-4BEB-9766-D6641B3C5584}" srcOrd="2" destOrd="0" parTransId="{942C5A4E-F3CE-4E13-BE5D-1D6413CF4344}" sibTransId="{2953D07D-97FA-40AB-8BFC-FE4C83FB2104}"/>
    <dgm:cxn modelId="{07E2447A-F6DD-492B-9252-CAD8B63B02B3}" type="presOf" srcId="{319AFBB3-F458-4BEB-9766-D6641B3C5584}" destId="{5B8CF210-9729-4151-AB96-FCA32032BB82}" srcOrd="1" destOrd="0" presId="urn:microsoft.com/office/officeart/2005/8/layout/venn1"/>
    <dgm:cxn modelId="{4243997D-A4FB-42DE-98F4-E665E6486CF7}" type="presOf" srcId="{CF329338-6DA1-467C-9FF8-0B0B35C86799}" destId="{D34CCFF6-1554-4E66-B421-9D2ACD3DD465}" srcOrd="0" destOrd="0" presId="urn:microsoft.com/office/officeart/2005/8/layout/venn1"/>
    <dgm:cxn modelId="{19864B85-7A65-4DA9-B3F3-EC151121B32D}" type="presOf" srcId="{3C2D8BB7-CF7E-40D2-9892-430CE12756DC}" destId="{3A247B37-D9B5-4FEA-99D7-0A2E8690BBB6}" srcOrd="1" destOrd="0" presId="urn:microsoft.com/office/officeart/2005/8/layout/venn1"/>
    <dgm:cxn modelId="{2FF1D2B2-F2C8-462A-ADBD-66136E2965F6}" srcId="{CF329338-6DA1-467C-9FF8-0B0B35C86799}" destId="{3C2D8BB7-CF7E-40D2-9892-430CE12756DC}" srcOrd="0" destOrd="0" parTransId="{DE19E51F-F8B4-4BCD-B298-641335C9F582}" sibTransId="{315114A3-D27B-4C0D-9D03-86A3C17D5083}"/>
    <dgm:cxn modelId="{2C174CC0-06D1-4155-B655-6ED451A45286}" type="presOf" srcId="{3C2D8BB7-CF7E-40D2-9892-430CE12756DC}" destId="{1938C278-88DC-4A0C-A7FD-98F862B6F2F5}" srcOrd="0" destOrd="0" presId="urn:microsoft.com/office/officeart/2005/8/layout/venn1"/>
    <dgm:cxn modelId="{9D4F7DE8-D86B-4837-93EA-66133CD04033}" type="presOf" srcId="{319AFBB3-F458-4BEB-9766-D6641B3C5584}" destId="{5C0197A6-9FB2-411F-BA07-0B9F41EC5834}" srcOrd="0" destOrd="0" presId="urn:microsoft.com/office/officeart/2005/8/layout/venn1"/>
    <dgm:cxn modelId="{2B918FD8-690D-47CB-AC57-269E0F6B256F}" type="presParOf" srcId="{D34CCFF6-1554-4E66-B421-9D2ACD3DD465}" destId="{1938C278-88DC-4A0C-A7FD-98F862B6F2F5}" srcOrd="0" destOrd="0" presId="urn:microsoft.com/office/officeart/2005/8/layout/venn1"/>
    <dgm:cxn modelId="{BB18F0A8-C9A7-4B0A-87F7-CD5AAC78F6A2}" type="presParOf" srcId="{D34CCFF6-1554-4E66-B421-9D2ACD3DD465}" destId="{3A247B37-D9B5-4FEA-99D7-0A2E8690BBB6}" srcOrd="1" destOrd="0" presId="urn:microsoft.com/office/officeart/2005/8/layout/venn1"/>
    <dgm:cxn modelId="{05475903-FFF5-4905-98BA-C348D6AFF5A9}" type="presParOf" srcId="{D34CCFF6-1554-4E66-B421-9D2ACD3DD465}" destId="{CACF223A-6857-4379-8333-DB832AA22C56}" srcOrd="2" destOrd="0" presId="urn:microsoft.com/office/officeart/2005/8/layout/venn1"/>
    <dgm:cxn modelId="{2C35F6A7-87BB-4FEE-B5EF-72E7E4405A6E}" type="presParOf" srcId="{D34CCFF6-1554-4E66-B421-9D2ACD3DD465}" destId="{F556A061-8570-4C51-9EBF-127D251EDF97}" srcOrd="3" destOrd="0" presId="urn:microsoft.com/office/officeart/2005/8/layout/venn1"/>
    <dgm:cxn modelId="{B67774CA-007B-4413-BD85-31C066E98B46}" type="presParOf" srcId="{D34CCFF6-1554-4E66-B421-9D2ACD3DD465}" destId="{5C0197A6-9FB2-411F-BA07-0B9F41EC5834}" srcOrd="4" destOrd="0" presId="urn:microsoft.com/office/officeart/2005/8/layout/venn1"/>
    <dgm:cxn modelId="{395A3D97-DB66-4BC3-84FF-0E065D81B2B1}" type="presParOf" srcId="{D34CCFF6-1554-4E66-B421-9D2ACD3DD465}" destId="{5B8CF210-9729-4151-AB96-FCA32032BB8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A91876-3B14-467B-AB13-1E36C0468ECF}">
      <dsp:nvSpPr>
        <dsp:cNvPr id="0" name=""/>
        <dsp:cNvSpPr/>
      </dsp:nvSpPr>
      <dsp:spPr>
        <a:xfrm>
          <a:off x="1354666" y="0"/>
          <a:ext cx="5418667" cy="5418667"/>
        </a:xfrm>
        <a:prstGeom prst="diamond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4B18BE-DFF8-418F-89E3-C6D9FA763DD7}">
      <dsp:nvSpPr>
        <dsp:cNvPr id="0" name=""/>
        <dsp:cNvSpPr/>
      </dsp:nvSpPr>
      <dsp:spPr>
        <a:xfrm>
          <a:off x="1869439" y="535314"/>
          <a:ext cx="2113280" cy="2113280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Сбор жалоб и анамнеза</a:t>
          </a:r>
        </a:p>
      </dsp:txBody>
      <dsp:txXfrm>
        <a:off x="1972601" y="638476"/>
        <a:ext cx="1906956" cy="1906956"/>
      </dsp:txXfrm>
    </dsp:sp>
    <dsp:sp modelId="{E52D5E45-FB53-4413-B2E4-7F6D971A5695}">
      <dsp:nvSpPr>
        <dsp:cNvPr id="0" name=""/>
        <dsp:cNvSpPr/>
      </dsp:nvSpPr>
      <dsp:spPr>
        <a:xfrm>
          <a:off x="4145280" y="514773"/>
          <a:ext cx="2113280" cy="2113280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1333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Разъяснение и планирование</a:t>
          </a:r>
        </a:p>
      </dsp:txBody>
      <dsp:txXfrm>
        <a:off x="4248442" y="617935"/>
        <a:ext cx="1906956" cy="1906956"/>
      </dsp:txXfrm>
    </dsp:sp>
    <dsp:sp modelId="{CF34A225-E0F0-44BA-B0E0-5EFCCE85641F}">
      <dsp:nvSpPr>
        <dsp:cNvPr id="0" name=""/>
        <dsp:cNvSpPr/>
      </dsp:nvSpPr>
      <dsp:spPr>
        <a:xfrm>
          <a:off x="1869439" y="2790613"/>
          <a:ext cx="2113280" cy="2113280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2666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Трудный диагноз</a:t>
          </a:r>
        </a:p>
      </dsp:txBody>
      <dsp:txXfrm>
        <a:off x="1972601" y="2893775"/>
        <a:ext cx="1906956" cy="1906956"/>
      </dsp:txXfrm>
    </dsp:sp>
    <dsp:sp modelId="{49FE0262-01B3-4C84-861E-F564B5CFAD36}">
      <dsp:nvSpPr>
        <dsp:cNvPr id="0" name=""/>
        <dsp:cNvSpPr/>
      </dsp:nvSpPr>
      <dsp:spPr>
        <a:xfrm>
          <a:off x="4145280" y="2790613"/>
          <a:ext cx="2113280" cy="2113280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Трудный пациент</a:t>
          </a:r>
        </a:p>
      </dsp:txBody>
      <dsp:txXfrm>
        <a:off x="4248442" y="2893775"/>
        <a:ext cx="1906956" cy="19069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38C278-88DC-4A0C-A7FD-98F862B6F2F5}">
      <dsp:nvSpPr>
        <dsp:cNvPr id="0" name=""/>
        <dsp:cNvSpPr/>
      </dsp:nvSpPr>
      <dsp:spPr>
        <a:xfrm>
          <a:off x="2317565" y="78600"/>
          <a:ext cx="2894685" cy="28946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Норма</a:t>
          </a:r>
        </a:p>
      </dsp:txBody>
      <dsp:txXfrm>
        <a:off x="2703523" y="585170"/>
        <a:ext cx="2122769" cy="1302608"/>
      </dsp:txXfrm>
    </dsp:sp>
    <dsp:sp modelId="{CACF223A-6857-4379-8333-DB832AA22C56}">
      <dsp:nvSpPr>
        <dsp:cNvPr id="0" name=""/>
        <dsp:cNvSpPr/>
      </dsp:nvSpPr>
      <dsp:spPr>
        <a:xfrm>
          <a:off x="3362063" y="1869484"/>
          <a:ext cx="2894685" cy="28946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Психопатии</a:t>
          </a:r>
        </a:p>
      </dsp:txBody>
      <dsp:txXfrm>
        <a:off x="4247355" y="2617277"/>
        <a:ext cx="1736811" cy="1592076"/>
      </dsp:txXfrm>
    </dsp:sp>
    <dsp:sp modelId="{5C0197A6-9FB2-411F-BA07-0B9F41EC5834}">
      <dsp:nvSpPr>
        <dsp:cNvPr id="0" name=""/>
        <dsp:cNvSpPr/>
      </dsp:nvSpPr>
      <dsp:spPr>
        <a:xfrm>
          <a:off x="1273066" y="1869484"/>
          <a:ext cx="2894685" cy="28946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Неврозы</a:t>
          </a:r>
        </a:p>
      </dsp:txBody>
      <dsp:txXfrm>
        <a:off x="1545649" y="2617277"/>
        <a:ext cx="1736811" cy="15920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09AF-E523-4A9D-A630-E0912ADE8DD7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9A76-D886-4D2C-89C9-9271275F91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878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09AF-E523-4A9D-A630-E0912ADE8DD7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9A76-D886-4D2C-89C9-9271275F91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08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09AF-E523-4A9D-A630-E0912ADE8DD7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9A76-D886-4D2C-89C9-9271275F91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467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09AF-E523-4A9D-A630-E0912ADE8DD7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9A76-D886-4D2C-89C9-9271275F91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92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09AF-E523-4A9D-A630-E0912ADE8DD7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9A76-D886-4D2C-89C9-9271275F91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985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09AF-E523-4A9D-A630-E0912ADE8DD7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9A76-D886-4D2C-89C9-9271275F91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616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09AF-E523-4A9D-A630-E0912ADE8DD7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9A76-D886-4D2C-89C9-9271275F91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062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09AF-E523-4A9D-A630-E0912ADE8DD7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9A76-D886-4D2C-89C9-9271275F91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86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09AF-E523-4A9D-A630-E0912ADE8DD7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9A76-D886-4D2C-89C9-9271275F91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608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09AF-E523-4A9D-A630-E0912ADE8DD7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9A76-D886-4D2C-89C9-9271275F91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45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09AF-E523-4A9D-A630-E0912ADE8DD7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9A76-D886-4D2C-89C9-9271275F91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504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F09AF-E523-4A9D-A630-E0912ADE8DD7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49A76-D886-4D2C-89C9-9271275F91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86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474" y="686315"/>
            <a:ext cx="116807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Санкт-Петербургский государственный университет</a:t>
            </a:r>
          </a:p>
          <a:p>
            <a:pPr algn="ctr"/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Кафедра факультетской терапии</a:t>
            </a:r>
          </a:p>
          <a:p>
            <a:pPr algn="ctr"/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КВМТ им. Пирогова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5352" y="2949677"/>
            <a:ext cx="10962968" cy="64698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Трудный пациент. Типы общения</a:t>
            </a:r>
          </a:p>
        </p:txBody>
      </p:sp>
    </p:spTree>
    <p:extLst>
      <p:ext uri="{BB962C8B-B14F-4D97-AF65-F5344CB8AC3E}">
        <p14:creationId xmlns:p14="http://schemas.microsoft.com/office/powerpoint/2010/main" val="3778533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04797"/>
            <a:ext cx="12192000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3200" b="1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dirty="0"/>
              <a:t>Защитные механизмы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E25F71-2028-8AD8-AC0F-3DB867A26C2D}"/>
              </a:ext>
            </a:extLst>
          </p:cNvPr>
          <p:cNvSpPr txBox="1"/>
          <p:nvPr/>
        </p:nvSpPr>
        <p:spPr>
          <a:xfrm>
            <a:off x="174661" y="1171254"/>
            <a:ext cx="11866651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Незрелая защита:</a:t>
            </a:r>
          </a:p>
          <a:p>
            <a:r>
              <a:rPr lang="ru-RU" sz="2000" dirty="0"/>
              <a:t>- пассивная агрессия</a:t>
            </a:r>
          </a:p>
          <a:p>
            <a:r>
              <a:rPr lang="ru-RU" sz="2000" dirty="0"/>
              <a:t>- импульсивные реакции, активная агрессия</a:t>
            </a:r>
          </a:p>
          <a:p>
            <a:r>
              <a:rPr lang="ru-RU" sz="2000" dirty="0"/>
              <a:t>- проекции на врача и окружающих</a:t>
            </a:r>
          </a:p>
          <a:p>
            <a:r>
              <a:rPr lang="ru-RU" sz="2000" dirty="0"/>
              <a:t>- обезличивание, деперсонализация врача и окружающих</a:t>
            </a:r>
          </a:p>
          <a:p>
            <a:r>
              <a:rPr lang="ru-RU" sz="2000" dirty="0"/>
              <a:t>- частичное отрицание</a:t>
            </a:r>
          </a:p>
          <a:p>
            <a:endParaRPr lang="ru-RU" sz="2800" dirty="0"/>
          </a:p>
          <a:p>
            <a:r>
              <a:rPr lang="ru-RU" sz="2800" b="1" dirty="0"/>
              <a:t>Невротическая защита:</a:t>
            </a:r>
          </a:p>
          <a:p>
            <a:r>
              <a:rPr lang="ru-RU" sz="2000" dirty="0"/>
              <a:t>- конверсия: проявление эмоций в виде соматических симптомов.</a:t>
            </a:r>
          </a:p>
          <a:p>
            <a:r>
              <a:rPr lang="ru-RU" sz="2000" dirty="0"/>
              <a:t>- контроль: контролирование окружения для снижения своей тревожности</a:t>
            </a:r>
          </a:p>
          <a:p>
            <a:endParaRPr lang="ru-RU" sz="2800" b="1" dirty="0"/>
          </a:p>
          <a:p>
            <a:r>
              <a:rPr lang="ru-RU" sz="2800" b="1" dirty="0"/>
              <a:t>Психотическая защита:</a:t>
            </a:r>
          </a:p>
          <a:p>
            <a:r>
              <a:rPr lang="ru-RU" sz="2000" dirty="0"/>
              <a:t>- полное отрицание</a:t>
            </a:r>
          </a:p>
          <a:p>
            <a:r>
              <a:rPr lang="ru-RU" sz="2000" dirty="0"/>
              <a:t>- </a:t>
            </a:r>
            <a:r>
              <a:rPr lang="ru-RU" sz="2000" dirty="0" err="1"/>
              <a:t>делюзии</a:t>
            </a:r>
            <a:r>
              <a:rPr lang="ru-RU" sz="2000" dirty="0"/>
              <a:t>, </a:t>
            </a:r>
            <a:r>
              <a:rPr lang="ru-RU" sz="2000" dirty="0" err="1"/>
              <a:t>экстернализация</a:t>
            </a:r>
            <a:r>
              <a:rPr lang="ru-RU" sz="2000" dirty="0"/>
              <a:t> конфликта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69935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7587" y="333660"/>
            <a:ext cx="10835148" cy="119181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Взаимодействие с неконструктивной критикой и неадекватным поведением пациента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7541" y="1991032"/>
            <a:ext cx="4134465" cy="58477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1. Паузы в разговоре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07541" y="3175819"/>
            <a:ext cx="4134465" cy="58477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2. Констатация факта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08671" y="4360606"/>
            <a:ext cx="5850194" cy="58477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3. Мягкое обозначение границ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08671" y="5633883"/>
            <a:ext cx="5850194" cy="58477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4. Жесткое обозначение границ</a:t>
            </a:r>
          </a:p>
        </p:txBody>
      </p:sp>
    </p:spTree>
    <p:extLst>
      <p:ext uri="{BB962C8B-B14F-4D97-AF65-F5344CB8AC3E}">
        <p14:creationId xmlns:p14="http://schemas.microsoft.com/office/powerpoint/2010/main" val="4080211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9640" y="1098308"/>
            <a:ext cx="7596669" cy="5401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 меньшей мере у 30-40% пациентов с серьезными заболеваниями наблюдаются симптомы эмоционального расстройства, тревоги, депрессии.</a:t>
            </a:r>
          </a:p>
          <a:p>
            <a:pPr algn="just">
              <a:lnSpc>
                <a:spcPct val="150000"/>
              </a:lnSpc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Нуждаются в помощи в преодолении своих страхов (51%),</a:t>
            </a:r>
          </a:p>
          <a:p>
            <a:pPr algn="just">
              <a:lnSpc>
                <a:spcPct val="150000"/>
              </a:lnSpc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обретении надежды (42%),</a:t>
            </a:r>
          </a:p>
          <a:p>
            <a:pPr algn="just">
              <a:lnSpc>
                <a:spcPct val="150000"/>
              </a:lnSpc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поиске смысла жизни (40%),</a:t>
            </a:r>
          </a:p>
          <a:p>
            <a:pPr algn="just">
              <a:lnSpc>
                <a:spcPct val="150000"/>
              </a:lnSpc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поиске духовных ресурсов (39%),</a:t>
            </a:r>
          </a:p>
          <a:p>
            <a:pPr algn="just">
              <a:lnSpc>
                <a:spcPct val="150000"/>
              </a:lnSpc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поиске кого-то, с кем можно поговорить о обретении душевного покоя (43%). </a:t>
            </a:r>
          </a:p>
          <a:p>
            <a:pPr algn="just">
              <a:lnSpc>
                <a:spcPct val="150000"/>
              </a:lnSpc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Ощущение себя обузой для других (87,1%),</a:t>
            </a:r>
          </a:p>
          <a:p>
            <a:pPr algn="just">
              <a:lnSpc>
                <a:spcPct val="150000"/>
              </a:lnSpc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ощущение того, что ты не вносишь значимого и/или долговременного вклада в собственную жизнь (83,7%),</a:t>
            </a:r>
          </a:p>
          <a:p>
            <a:pPr algn="just">
              <a:lnSpc>
                <a:spcPct val="150000"/>
              </a:lnSpc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не чувствуют себя стоящим или ценимым (81,4%).</a:t>
            </a:r>
          </a:p>
        </p:txBody>
      </p:sp>
      <p:pic>
        <p:nvPicPr>
          <p:cNvPr id="1026" name="Picture 2" descr="Social and Emotional Needs of the Gifted Child - Gifted and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849" y="2126329"/>
            <a:ext cx="3983511" cy="35168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3E12865-E5A7-358D-4BD3-95212C5D9D94}"/>
              </a:ext>
            </a:extLst>
          </p:cNvPr>
          <p:cNvSpPr txBox="1"/>
          <p:nvPr/>
        </p:nvSpPr>
        <p:spPr>
          <a:xfrm>
            <a:off x="560439" y="264588"/>
            <a:ext cx="10962968" cy="64698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Пациенты – это не «обычные люди»</a:t>
            </a:r>
          </a:p>
        </p:txBody>
      </p:sp>
    </p:spTree>
    <p:extLst>
      <p:ext uri="{BB962C8B-B14F-4D97-AF65-F5344CB8AC3E}">
        <p14:creationId xmlns:p14="http://schemas.microsoft.com/office/powerpoint/2010/main" val="1272142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8C0E917C-7C58-EE53-4893-3AC22EF44E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4711049"/>
              </p:ext>
            </p:extLst>
          </p:nvPr>
        </p:nvGraphicFramePr>
        <p:xfrm>
          <a:off x="2032000" y="128474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9CF1BAA-F5D0-37C7-A1B2-65C71BAE675D}"/>
              </a:ext>
            </a:extLst>
          </p:cNvPr>
          <p:cNvSpPr txBox="1"/>
          <p:nvPr/>
        </p:nvSpPr>
        <p:spPr>
          <a:xfrm>
            <a:off x="560439" y="264588"/>
            <a:ext cx="10962968" cy="64698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Разделы специальности «общение с больным»</a:t>
            </a:r>
          </a:p>
        </p:txBody>
      </p:sp>
    </p:spTree>
    <p:extLst>
      <p:ext uri="{BB962C8B-B14F-4D97-AF65-F5344CB8AC3E}">
        <p14:creationId xmlns:p14="http://schemas.microsoft.com/office/powerpoint/2010/main" val="899069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0439" y="285136"/>
            <a:ext cx="10962968" cy="64698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Калгари-кембриджская модель (</a:t>
            </a:r>
            <a:r>
              <a:rPr lang="en-GB" sz="3200" b="1" dirty="0">
                <a:solidFill>
                  <a:schemeClr val="accent2">
                    <a:lumMod val="50000"/>
                  </a:schemeClr>
                </a:solidFill>
              </a:rPr>
              <a:t>Calgary-Cambridge Guides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74690" y="1391264"/>
            <a:ext cx="4134465" cy="58477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Начало консультации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74689" y="2349909"/>
            <a:ext cx="4134465" cy="58477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Сбор информации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74689" y="3308554"/>
            <a:ext cx="4134465" cy="58477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Осмотр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74689" y="4267199"/>
            <a:ext cx="4134465" cy="1077218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Разъяснение и планирование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74689" y="5904270"/>
            <a:ext cx="4134465" cy="58477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Завершение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1091381" y="1391264"/>
            <a:ext cx="2271252" cy="5097781"/>
          </a:xfrm>
          <a:prstGeom prst="downArrow">
            <a:avLst/>
          </a:prstGeo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8721210" y="1391263"/>
            <a:ext cx="2271252" cy="5097781"/>
          </a:xfrm>
          <a:prstGeom prst="downArrow">
            <a:avLst/>
          </a:prstGeo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71384" y="3308554"/>
            <a:ext cx="2711246" cy="830997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Структурирование консультации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624120" y="3308554"/>
            <a:ext cx="2711246" cy="830997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Выстраивание отношений</a:t>
            </a:r>
          </a:p>
        </p:txBody>
      </p:sp>
    </p:spTree>
    <p:extLst>
      <p:ext uri="{BB962C8B-B14F-4D97-AF65-F5344CB8AC3E}">
        <p14:creationId xmlns:p14="http://schemas.microsoft.com/office/powerpoint/2010/main" val="331628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9741" y="197551"/>
            <a:ext cx="7826478" cy="64698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Сбор информации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9517" y="2437496"/>
            <a:ext cx="2995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Воронка вопросов</a:t>
            </a:r>
          </a:p>
        </p:txBody>
      </p:sp>
      <p:pic>
        <p:nvPicPr>
          <p:cNvPr id="1026" name="Picture 2" descr="Картинки по запросу &quot;воронка вопросов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046" y="1256506"/>
            <a:ext cx="5370370" cy="3150617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4542" y="1763771"/>
            <a:ext cx="2770239" cy="46166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Открытые вопросы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04651" y="3675083"/>
            <a:ext cx="2770239" cy="46166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Закрытые вопросы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82183" y="2402389"/>
            <a:ext cx="41098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- Что Вас привело?</a:t>
            </a: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- Что еще беспокоит? (скрининг)</a:t>
            </a: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- Обобщение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64542" y="4297117"/>
            <a:ext cx="4562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- Где именно болит?</a:t>
            </a: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- Когда была проведена операция?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6255" y="5184474"/>
            <a:ext cx="1183558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В среднем, пациенту достаточно не более 2 минут, чтобы перечислить все имеющиеся жалобы, тогда как врач слушает пациента без перебивания около 15 секунд. </a:t>
            </a: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Можно дополнительно провести опрос по системам органов, отдельно уточнить наличие операций, травм, принимаемые лекарственные препараты.</a:t>
            </a: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Не задавать вопросы сериями! </a:t>
            </a:r>
          </a:p>
        </p:txBody>
      </p:sp>
    </p:spTree>
    <p:extLst>
      <p:ext uri="{BB962C8B-B14F-4D97-AF65-F5344CB8AC3E}">
        <p14:creationId xmlns:p14="http://schemas.microsoft.com/office/powerpoint/2010/main" val="3858940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129" y="333660"/>
            <a:ext cx="11484077" cy="119181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Приемы, позволяющие полностью раскрыть жалобы пациента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7541" y="1991032"/>
            <a:ext cx="4134465" cy="58477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Обобщение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07539" y="2822473"/>
            <a:ext cx="4134465" cy="58477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Паузы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07539" y="4596580"/>
            <a:ext cx="4134465" cy="58477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Фасилитация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07539" y="3653914"/>
            <a:ext cx="4134465" cy="58477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Зрительный контакт</a:t>
            </a:r>
          </a:p>
        </p:txBody>
      </p:sp>
    </p:spTree>
    <p:extLst>
      <p:ext uri="{BB962C8B-B14F-4D97-AF65-F5344CB8AC3E}">
        <p14:creationId xmlns:p14="http://schemas.microsoft.com/office/powerpoint/2010/main" val="834791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163" y="803563"/>
            <a:ext cx="3673545" cy="529070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777483" y="1845071"/>
            <a:ext cx="73049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0" dirty="0">
                <a:solidFill>
                  <a:srgbClr val="545454"/>
                </a:solidFill>
                <a:effectLst/>
                <a:latin typeface="arial" panose="020B0604020202020204" pitchFamily="34" charset="0"/>
              </a:rPr>
              <a:t>The </a:t>
            </a:r>
            <a:r>
              <a:rPr lang="en-US" sz="2800" i="0" dirty="0">
                <a:solidFill>
                  <a:srgbClr val="6A6A6A"/>
                </a:solidFill>
                <a:effectLst/>
                <a:latin typeface="arial" panose="020B0604020202020204" pitchFamily="34" charset="0"/>
              </a:rPr>
              <a:t>truth</a:t>
            </a:r>
            <a:r>
              <a:rPr lang="en-US" sz="2800" i="0" dirty="0">
                <a:solidFill>
                  <a:srgbClr val="545454"/>
                </a:solidFill>
                <a:effectLst/>
                <a:latin typeface="arial" panose="020B0604020202020204" pitchFamily="34" charset="0"/>
              </a:rPr>
              <a:t> must be served </a:t>
            </a:r>
            <a:r>
              <a:rPr lang="en-US" sz="2800" i="0" dirty="0">
                <a:solidFill>
                  <a:srgbClr val="6A6A6A"/>
                </a:solidFill>
                <a:effectLst/>
                <a:latin typeface="arial" panose="020B0604020202020204" pitchFamily="34" charset="0"/>
              </a:rPr>
              <a:t>like a coat</a:t>
            </a:r>
            <a:r>
              <a:rPr lang="en-US" sz="2800" i="0" dirty="0">
                <a:solidFill>
                  <a:srgbClr val="545454"/>
                </a:solidFill>
                <a:effectLst/>
                <a:latin typeface="arial" panose="020B0604020202020204" pitchFamily="34" charset="0"/>
              </a:rPr>
              <a:t>, and not thrown in the</a:t>
            </a:r>
            <a:r>
              <a:rPr lang="ru-RU" sz="2800" i="0" dirty="0">
                <a:solidFill>
                  <a:srgbClr val="54545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800" i="0" dirty="0">
                <a:solidFill>
                  <a:srgbClr val="545454"/>
                </a:solidFill>
                <a:effectLst/>
                <a:latin typeface="arial" panose="020B0604020202020204" pitchFamily="34" charset="0"/>
              </a:rPr>
              <a:t>face </a:t>
            </a:r>
            <a:r>
              <a:rPr lang="en-US" sz="2800" i="0" dirty="0">
                <a:solidFill>
                  <a:srgbClr val="6A6A6A"/>
                </a:solidFill>
                <a:effectLst/>
                <a:latin typeface="arial" panose="020B0604020202020204" pitchFamily="34" charset="0"/>
              </a:rPr>
              <a:t>like</a:t>
            </a:r>
            <a:r>
              <a:rPr lang="en-US" sz="2800" i="0" dirty="0">
                <a:solidFill>
                  <a:srgbClr val="545454"/>
                </a:solidFill>
                <a:effectLst/>
                <a:latin typeface="arial" panose="020B0604020202020204" pitchFamily="34" charset="0"/>
              </a:rPr>
              <a:t> a </a:t>
            </a:r>
            <a:r>
              <a:rPr lang="en-US" sz="2800" i="0" dirty="0">
                <a:solidFill>
                  <a:srgbClr val="6A6A6A"/>
                </a:solidFill>
                <a:effectLst/>
                <a:latin typeface="arial" panose="020B0604020202020204" pitchFamily="34" charset="0"/>
              </a:rPr>
              <a:t>wet</a:t>
            </a:r>
            <a:r>
              <a:rPr lang="en-US" sz="2800" i="0" dirty="0">
                <a:solidFill>
                  <a:srgbClr val="545454"/>
                </a:solidFill>
                <a:effectLst/>
                <a:latin typeface="arial" panose="020B0604020202020204" pitchFamily="34" charset="0"/>
              </a:rPr>
              <a:t> towel</a:t>
            </a:r>
            <a:endParaRPr lang="ru-RU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164211-5D14-46DD-FD6C-BC281C00B2A7}"/>
              </a:ext>
            </a:extLst>
          </p:cNvPr>
          <p:cNvSpPr txBox="1"/>
          <p:nvPr/>
        </p:nvSpPr>
        <p:spPr>
          <a:xfrm>
            <a:off x="4890499" y="3428999"/>
            <a:ext cx="70172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Правду следует подавать как пальто, а не швырять в лицо как мокрое полотенце</a:t>
            </a:r>
          </a:p>
        </p:txBody>
      </p:sp>
    </p:spTree>
    <p:extLst>
      <p:ext uri="{BB962C8B-B14F-4D97-AF65-F5344CB8AC3E}">
        <p14:creationId xmlns:p14="http://schemas.microsoft.com/office/powerpoint/2010/main" val="1155624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04797"/>
            <a:ext cx="12192000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3200" b="1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dirty="0"/>
              <a:t>Протокол «Эмоциональная реакция»</a:t>
            </a:r>
          </a:p>
        </p:txBody>
      </p:sp>
      <p:sp>
        <p:nvSpPr>
          <p:cNvPr id="5" name="Облако 4">
            <a:extLst>
              <a:ext uri="{FF2B5EF4-FFF2-40B4-BE49-F238E27FC236}">
                <a16:creationId xmlns:a16="http://schemas.microsoft.com/office/drawing/2014/main" id="{C564998C-8EAD-C5E0-8DBC-9782EC6A76A8}"/>
              </a:ext>
            </a:extLst>
          </p:cNvPr>
          <p:cNvSpPr/>
          <p:nvPr/>
        </p:nvSpPr>
        <p:spPr>
          <a:xfrm>
            <a:off x="287676" y="1787703"/>
            <a:ext cx="7346023" cy="3554859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663CDA-BEEB-9A23-BA57-0018AD09A85D}"/>
              </a:ext>
            </a:extLst>
          </p:cNvPr>
          <p:cNvSpPr txBox="1"/>
          <p:nvPr/>
        </p:nvSpPr>
        <p:spPr>
          <a:xfrm>
            <a:off x="1037690" y="2455524"/>
            <a:ext cx="1011662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/>
              <a:t>- Остановиться</a:t>
            </a:r>
          </a:p>
          <a:p>
            <a:r>
              <a:rPr lang="ru-RU" sz="4400" dirty="0"/>
              <a:t>- Валидировать эмоции</a:t>
            </a:r>
          </a:p>
          <a:p>
            <a:r>
              <a:rPr lang="ru-RU" sz="4400" dirty="0"/>
              <a:t>- Разделить эмоции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7793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04797"/>
            <a:ext cx="12192000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3200" b="1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dirty="0"/>
              <a:t>Три основных типа пациентов*</a:t>
            </a:r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ED8A9B8F-1520-C651-7DA6-92D0641D5A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8290582"/>
              </p:ext>
            </p:extLst>
          </p:nvPr>
        </p:nvGraphicFramePr>
        <p:xfrm>
          <a:off x="2331092" y="1134536"/>
          <a:ext cx="7529815" cy="4824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2CDCF12-00F2-6802-21AB-801B065EA849}"/>
              </a:ext>
            </a:extLst>
          </p:cNvPr>
          <p:cNvSpPr txBox="1"/>
          <p:nvPr/>
        </p:nvSpPr>
        <p:spPr>
          <a:xfrm flipH="1">
            <a:off x="9596063" y="6368537"/>
            <a:ext cx="234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* По мнению врача</a:t>
            </a:r>
          </a:p>
        </p:txBody>
      </p:sp>
    </p:spTree>
    <p:extLst>
      <p:ext uri="{BB962C8B-B14F-4D97-AF65-F5344CB8AC3E}">
        <p14:creationId xmlns:p14="http://schemas.microsoft.com/office/powerpoint/2010/main" val="22259063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401</Words>
  <Application>Microsoft Office PowerPoint</Application>
  <PresentationFormat>Широкоэкранный</PresentationFormat>
  <Paragraphs>77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Наталия Басанцова</dc:creator>
  <cp:lastModifiedBy>Наталия Гаврилова</cp:lastModifiedBy>
  <cp:revision>21</cp:revision>
  <dcterms:created xsi:type="dcterms:W3CDTF">2020-02-10T19:29:10Z</dcterms:created>
  <dcterms:modified xsi:type="dcterms:W3CDTF">2023-10-04T08:43:21Z</dcterms:modified>
</cp:coreProperties>
</file>