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9" r:id="rId3"/>
    <p:sldId id="261" r:id="rId4"/>
    <p:sldId id="282" r:id="rId5"/>
    <p:sldId id="283" r:id="rId6"/>
    <p:sldId id="274" r:id="rId7"/>
    <p:sldId id="284" r:id="rId8"/>
    <p:sldId id="278" r:id="rId9"/>
    <p:sldId id="286" r:id="rId10"/>
    <p:sldId id="287" r:id="rId11"/>
    <p:sldId id="26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C1BBE244-C83D-4752-AA18-C174485550F8}">
          <p14:sldIdLst>
            <p14:sldId id="256"/>
          </p14:sldIdLst>
        </p14:section>
        <p14:section name="Раздел без заголовка" id="{AF63C7C8-86C6-499B-82F6-2897F31074E8}">
          <p14:sldIdLst>
            <p14:sldId id="269"/>
            <p14:sldId id="261"/>
            <p14:sldId id="282"/>
            <p14:sldId id="283"/>
            <p14:sldId id="274"/>
            <p14:sldId id="284"/>
            <p14:sldId id="278"/>
            <p14:sldId id="286"/>
            <p14:sldId id="287"/>
            <p14:sldId id="26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2A1D"/>
    <a:srgbClr val="5E70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CFF8C7-C57D-4492-855C-AD914604A572}" type="datetimeFigureOut">
              <a:rPr lang="ru-RU" smtClean="0"/>
              <a:t>01.10.2023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F71528-B6E9-4397-B8DB-FB98764CBE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9102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F71528-B6E9-4397-B8DB-FB98764CBEEF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7886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800" b="1" baseline="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643594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бочая страница. БЕЛЫЙ ФОН.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411760" y="188640"/>
            <a:ext cx="6480720" cy="418058"/>
          </a:xfrm>
        </p:spPr>
        <p:txBody>
          <a:bodyPr>
            <a:normAutofit/>
          </a:bodyPr>
          <a:lstStyle>
            <a:lvl1pPr algn="r">
              <a:defRPr sz="3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КОЛОНТИТУЛ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11760" y="1268760"/>
            <a:ext cx="6285384" cy="4525963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67544" y="6448251"/>
            <a:ext cx="2133600" cy="365125"/>
          </a:xfrm>
        </p:spPr>
        <p:txBody>
          <a:bodyPr/>
          <a:lstStyle>
            <a:lvl1pPr algn="l">
              <a:defRPr/>
            </a:lvl1pPr>
          </a:lstStyle>
          <a:p>
            <a:fld id="{33067CA6-2D92-4602-87FB-B81B94BA46B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Объект 2"/>
          <p:cNvSpPr>
            <a:spLocks noGrp="1"/>
          </p:cNvSpPr>
          <p:nvPr>
            <p:ph idx="13" hasCustomPrompt="1"/>
          </p:nvPr>
        </p:nvSpPr>
        <p:spPr>
          <a:xfrm>
            <a:off x="467544" y="1268760"/>
            <a:ext cx="1728192" cy="136815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dirty="0"/>
              <a:t>фото</a:t>
            </a:r>
          </a:p>
        </p:txBody>
      </p:sp>
      <p:sp>
        <p:nvSpPr>
          <p:cNvPr id="8" name="Объект 2"/>
          <p:cNvSpPr>
            <a:spLocks noGrp="1"/>
          </p:cNvSpPr>
          <p:nvPr>
            <p:ph idx="14" hasCustomPrompt="1"/>
          </p:nvPr>
        </p:nvSpPr>
        <p:spPr>
          <a:xfrm>
            <a:off x="467544" y="2852936"/>
            <a:ext cx="1728192" cy="1296144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dirty="0"/>
              <a:t>фото</a:t>
            </a:r>
          </a:p>
        </p:txBody>
      </p:sp>
      <p:sp>
        <p:nvSpPr>
          <p:cNvPr id="9" name="Объект 2"/>
          <p:cNvSpPr>
            <a:spLocks noGrp="1"/>
          </p:cNvSpPr>
          <p:nvPr>
            <p:ph idx="15" hasCustomPrompt="1"/>
          </p:nvPr>
        </p:nvSpPr>
        <p:spPr>
          <a:xfrm>
            <a:off x="467544" y="4365104"/>
            <a:ext cx="1728192" cy="144016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dirty="0"/>
              <a:t>фото</a:t>
            </a:r>
          </a:p>
        </p:txBody>
      </p:sp>
    </p:spTree>
    <p:extLst>
      <p:ext uri="{BB962C8B-B14F-4D97-AF65-F5344CB8AC3E}">
        <p14:creationId xmlns:p14="http://schemas.microsoft.com/office/powerpoint/2010/main" val="3163275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Рабочая страница. КРАСНЫЙ ФОН.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411760" y="188640"/>
            <a:ext cx="6480720" cy="418058"/>
          </a:xfrm>
        </p:spPr>
        <p:txBody>
          <a:bodyPr>
            <a:normAutofit/>
          </a:bodyPr>
          <a:lstStyle>
            <a:lvl1pPr algn="r">
              <a:defRPr sz="3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КОЛОНТИТУЛ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67544" y="6448251"/>
            <a:ext cx="2133600" cy="365125"/>
          </a:xfrm>
        </p:spPr>
        <p:txBody>
          <a:bodyPr/>
          <a:lstStyle>
            <a:lvl1pPr algn="l">
              <a:defRPr/>
            </a:lvl1pPr>
          </a:lstStyle>
          <a:p>
            <a:fld id="{33067CA6-2D92-4602-87FB-B81B94BA46B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0466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бочая страница. СЕРЫЙ ФОН.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 userDrawn="1"/>
        </p:nvSpPr>
        <p:spPr>
          <a:xfrm>
            <a:off x="2411760" y="188640"/>
            <a:ext cx="648072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/>
              <a:t>КОЛОНТИТУЛ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67544" y="6448251"/>
            <a:ext cx="2133600" cy="365125"/>
          </a:xfrm>
        </p:spPr>
        <p:txBody>
          <a:bodyPr/>
          <a:lstStyle>
            <a:lvl1pPr algn="l">
              <a:defRPr/>
            </a:lvl1pPr>
          </a:lstStyle>
          <a:p>
            <a:fld id="{33067CA6-2D92-4602-87FB-B81B94BA46B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5" name="Объект 2"/>
          <p:cNvSpPr>
            <a:spLocks noGrp="1"/>
          </p:cNvSpPr>
          <p:nvPr>
            <p:ph idx="1"/>
          </p:nvPr>
        </p:nvSpPr>
        <p:spPr>
          <a:xfrm>
            <a:off x="2411760" y="1268760"/>
            <a:ext cx="6285384" cy="4525963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6" name="Объект 2"/>
          <p:cNvSpPr>
            <a:spLocks noGrp="1"/>
          </p:cNvSpPr>
          <p:nvPr>
            <p:ph idx="13" hasCustomPrompt="1"/>
          </p:nvPr>
        </p:nvSpPr>
        <p:spPr>
          <a:xfrm>
            <a:off x="467544" y="1268760"/>
            <a:ext cx="1728192" cy="1368152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dirty="0"/>
              <a:t>фото</a:t>
            </a:r>
          </a:p>
        </p:txBody>
      </p:sp>
      <p:sp>
        <p:nvSpPr>
          <p:cNvPr id="17" name="Объект 2"/>
          <p:cNvSpPr>
            <a:spLocks noGrp="1"/>
          </p:cNvSpPr>
          <p:nvPr>
            <p:ph idx="14" hasCustomPrompt="1"/>
          </p:nvPr>
        </p:nvSpPr>
        <p:spPr>
          <a:xfrm>
            <a:off x="467544" y="2852936"/>
            <a:ext cx="1728192" cy="1296144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dirty="0"/>
              <a:t>фото</a:t>
            </a:r>
          </a:p>
        </p:txBody>
      </p:sp>
      <p:sp>
        <p:nvSpPr>
          <p:cNvPr id="18" name="Объект 2"/>
          <p:cNvSpPr>
            <a:spLocks noGrp="1"/>
          </p:cNvSpPr>
          <p:nvPr>
            <p:ph idx="15" hasCustomPrompt="1"/>
          </p:nvPr>
        </p:nvSpPr>
        <p:spPr>
          <a:xfrm>
            <a:off x="467544" y="4365104"/>
            <a:ext cx="1728192" cy="144016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dirty="0"/>
              <a:t>фото</a:t>
            </a:r>
          </a:p>
        </p:txBody>
      </p:sp>
    </p:spTree>
    <p:extLst>
      <p:ext uri="{BB962C8B-B14F-4D97-AF65-F5344CB8AC3E}">
        <p14:creationId xmlns:p14="http://schemas.microsoft.com/office/powerpoint/2010/main" val="1936708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рывающ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852936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Санкт-Петербургский</a:t>
            </a:r>
            <a:br>
              <a:rPr lang="ru-RU" dirty="0"/>
            </a:br>
            <a:r>
              <a:rPr lang="ru-RU" dirty="0"/>
              <a:t>государственный университет</a:t>
            </a:r>
            <a:br>
              <a:rPr lang="ru-RU" dirty="0"/>
            </a:br>
            <a:r>
              <a:rPr lang="ru-RU" dirty="0"/>
              <a:t>2016</a:t>
            </a:r>
          </a:p>
        </p:txBody>
      </p:sp>
    </p:spTree>
    <p:extLst>
      <p:ext uri="{BB962C8B-B14F-4D97-AF65-F5344CB8AC3E}">
        <p14:creationId xmlns:p14="http://schemas.microsoft.com/office/powerpoint/2010/main" val="1519560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D7935A-E16E-4B6D-89BB-CEE100CDDA09}" type="datetime1">
              <a:rPr lang="ru-RU" smtClean="0"/>
              <a:t>01.10.2023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67CA6-2D92-4602-87FB-B81B94BA46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557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1" r:id="rId4"/>
    <p:sldLayoutId id="2147483653" r:id="rId5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nsultant.ru/document/cons_doc_LAW_287515/761134d6526ee16f6d866bf0050a70a057e9f706/#dst100009" TargetMode="External"/><Relationship Id="rId2" Type="http://schemas.openxmlformats.org/officeDocument/2006/relationships/hyperlink" Target="http://www.consultant.ru/document/cons_doc_LAW_121895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hyperlink" Target="http://www.consultant.ru/document/cons_doc_LAW_141711/c335af07929c2b2a5df5b1a0380b9e39598f60be/#dst100005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consultant.ru/document/cons_doc_LAW_121895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08720"/>
            <a:ext cx="7772400" cy="2187674"/>
          </a:xfrm>
        </p:spPr>
        <p:txBody>
          <a:bodyPr>
            <a:no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Телемедицинские технологии. Юридические аспекты применения в Российской Федерации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2996952"/>
            <a:ext cx="8345016" cy="3168352"/>
          </a:xfrm>
        </p:spPr>
        <p:txBody>
          <a:bodyPr>
            <a:noAutofit/>
          </a:bodyPr>
          <a:lstStyle/>
          <a:p>
            <a:pPr algn="r"/>
            <a:r>
              <a:rPr lang="ru-RU" sz="1800" b="0" i="0" dirty="0">
                <a:solidFill>
                  <a:schemeClr val="tx1"/>
                </a:solidFill>
                <a:effectLst/>
                <a:latin typeface="ys text"/>
              </a:rPr>
              <a:t>Пресняков Роман Андреевич, </a:t>
            </a:r>
            <a:br>
              <a:rPr lang="ru-RU" sz="1800" b="0" i="0" dirty="0">
                <a:solidFill>
                  <a:schemeClr val="tx1"/>
                </a:solidFill>
                <a:effectLst/>
                <a:latin typeface="ys text"/>
              </a:rPr>
            </a:br>
            <a:r>
              <a:rPr lang="ru-RU" sz="1800" b="0" i="0" dirty="0">
                <a:solidFill>
                  <a:schemeClr val="tx1"/>
                </a:solidFill>
                <a:effectLst/>
                <a:latin typeface="ys text"/>
              </a:rPr>
              <a:t>старший научный сотрудник кафедры факультетской терапии организации здравоохранения и медицинского права СПбГУ, юрист, магистр по направлению медицинское и фармацевтическое право</a:t>
            </a:r>
          </a:p>
          <a:p>
            <a:pPr algn="r"/>
            <a:endParaRPr lang="ru-RU" sz="1800" dirty="0">
              <a:solidFill>
                <a:schemeClr val="tx1"/>
              </a:solidFill>
              <a:latin typeface="ys text"/>
            </a:endParaRPr>
          </a:p>
          <a:p>
            <a:pPr algn="r"/>
            <a:r>
              <a:rPr lang="ru-RU" sz="1800" dirty="0">
                <a:solidFill>
                  <a:schemeClr val="tx1"/>
                </a:solidFill>
                <a:latin typeface="ys text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ys text"/>
              </a:rPr>
              <a:t>Сопрун</a:t>
            </a:r>
            <a:r>
              <a:rPr lang="ru-RU" sz="1800" dirty="0">
                <a:solidFill>
                  <a:schemeClr val="tx1"/>
                </a:solidFill>
                <a:latin typeface="ys text"/>
              </a:rPr>
              <a:t> Лидия Александровна, </a:t>
            </a:r>
            <a:br>
              <a:rPr lang="ru-RU" sz="1800" dirty="0">
                <a:solidFill>
                  <a:schemeClr val="tx1"/>
                </a:solidFill>
                <a:latin typeface="ys text"/>
              </a:rPr>
            </a:br>
            <a:r>
              <a:rPr lang="ru-RU" sz="1800" dirty="0">
                <a:solidFill>
                  <a:schemeClr val="tx1"/>
                </a:solidFill>
                <a:latin typeface="ys text"/>
              </a:rPr>
              <a:t>доцент кафедры организации здравоохранения и медицинского права СПбГУ, врач-эпидемиолог КВМТ им. Н.И. Пирогова СПбГУ </a:t>
            </a:r>
            <a:endParaRPr lang="ru-RU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0895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">
            <a:extLst>
              <a:ext uri="{FF2B5EF4-FFF2-40B4-BE49-F238E27FC236}">
                <a16:creationId xmlns:a16="http://schemas.microsoft.com/office/drawing/2014/main" id="{C3DCAC52-86A2-D4AE-BC69-78BD3DE765F7}"/>
              </a:ext>
            </a:extLst>
          </p:cNvPr>
          <p:cNvSpPr/>
          <p:nvPr/>
        </p:nvSpPr>
        <p:spPr>
          <a:xfrm>
            <a:off x="464903" y="4253227"/>
            <a:ext cx="1676400" cy="17056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917"/>
                </a:moveTo>
                <a:lnTo>
                  <a:pt x="0" y="10985"/>
                </a:lnTo>
                <a:cubicBezTo>
                  <a:pt x="0" y="16839"/>
                  <a:pt x="4827" y="21600"/>
                  <a:pt x="10800" y="21600"/>
                </a:cubicBezTo>
                <a:lnTo>
                  <a:pt x="10800" y="21600"/>
                </a:lnTo>
                <a:cubicBezTo>
                  <a:pt x="16756" y="21600"/>
                  <a:pt x="21600" y="16855"/>
                  <a:pt x="21600" y="10985"/>
                </a:cubicBezTo>
                <a:lnTo>
                  <a:pt x="21600" y="917"/>
                </a:lnTo>
                <a:cubicBezTo>
                  <a:pt x="21600" y="402"/>
                  <a:pt x="21175" y="0"/>
                  <a:pt x="20667" y="0"/>
                </a:cubicBezTo>
                <a:lnTo>
                  <a:pt x="933" y="0"/>
                </a:lnTo>
                <a:cubicBezTo>
                  <a:pt x="425" y="0"/>
                  <a:pt x="0" y="402"/>
                  <a:pt x="0" y="917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362239"/>
            <a:ext cx="6480720" cy="418058"/>
          </a:xfrm>
        </p:spPr>
        <p:txBody>
          <a:bodyPr>
            <a:normAutofit fontScale="90000"/>
          </a:bodyPr>
          <a:lstStyle/>
          <a:p>
            <a:r>
              <a:rPr lang="ru-RU" dirty="0"/>
              <a:t>Необходимость  в разработке типового регламента по телемедицине. Заключение.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федеральном уровне должен быть разработан типовой Регламент (Положение) о проведении телемедицинской консультации, поскольку дальнейшее развитие телемедицинской сети предполагает активное взаимодействие субъектов Российской Федерации друг с другом, а также с федеральными организациями.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Регламент должен закрепить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определения используемых понятий, определить субъектов, участвующих в данных правоотношениях (поскольку состав участников в каждом субъекте Российской Федерации отличается), установить общий алгоритм проведения телемедицинской консультации (определить основные стадии, требования к документам (их составу, качеству, формату) и др.) и определить ответственность участвующих лиц.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67CA6-2D92-4602-87FB-B81B94BA46B2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8" name="Shape">
            <a:extLst>
              <a:ext uri="{FF2B5EF4-FFF2-40B4-BE49-F238E27FC236}">
                <a16:creationId xmlns:a16="http://schemas.microsoft.com/office/drawing/2014/main" id="{8FF8A210-9C23-25EE-5B0C-E0E56DD1D825}"/>
              </a:ext>
            </a:extLst>
          </p:cNvPr>
          <p:cNvSpPr/>
          <p:nvPr/>
        </p:nvSpPr>
        <p:spPr>
          <a:xfrm>
            <a:off x="209581" y="1312088"/>
            <a:ext cx="2202179" cy="29781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475" y="21600"/>
                </a:moveTo>
                <a:cubicBezTo>
                  <a:pt x="21401" y="21600"/>
                  <a:pt x="21351" y="21563"/>
                  <a:pt x="21351" y="21508"/>
                </a:cubicBezTo>
                <a:lnTo>
                  <a:pt x="21351" y="7986"/>
                </a:lnTo>
                <a:cubicBezTo>
                  <a:pt x="21351" y="3684"/>
                  <a:pt x="16617" y="184"/>
                  <a:pt x="10800" y="184"/>
                </a:cubicBezTo>
                <a:cubicBezTo>
                  <a:pt x="4983" y="184"/>
                  <a:pt x="249" y="3684"/>
                  <a:pt x="249" y="7986"/>
                </a:cubicBezTo>
                <a:lnTo>
                  <a:pt x="249" y="21508"/>
                </a:lnTo>
                <a:cubicBezTo>
                  <a:pt x="249" y="21563"/>
                  <a:pt x="199" y="21600"/>
                  <a:pt x="125" y="21600"/>
                </a:cubicBezTo>
                <a:cubicBezTo>
                  <a:pt x="50" y="21600"/>
                  <a:pt x="0" y="21563"/>
                  <a:pt x="0" y="21508"/>
                </a:cubicBezTo>
                <a:lnTo>
                  <a:pt x="0" y="7986"/>
                </a:lnTo>
                <a:cubicBezTo>
                  <a:pt x="0" y="3583"/>
                  <a:pt x="4846" y="0"/>
                  <a:pt x="10800" y="0"/>
                </a:cubicBezTo>
                <a:cubicBezTo>
                  <a:pt x="16754" y="0"/>
                  <a:pt x="21600" y="3583"/>
                  <a:pt x="21600" y="7986"/>
                </a:cubicBezTo>
                <a:lnTo>
                  <a:pt x="21600" y="21508"/>
                </a:lnTo>
                <a:cubicBezTo>
                  <a:pt x="21600" y="21554"/>
                  <a:pt x="21538" y="21600"/>
                  <a:pt x="21475" y="21600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9" name="Group 11">
            <a:extLst>
              <a:ext uri="{FF2B5EF4-FFF2-40B4-BE49-F238E27FC236}">
                <a16:creationId xmlns:a16="http://schemas.microsoft.com/office/drawing/2014/main" id="{79DED7B2-8B74-3363-B509-F7D0ADFFC891}"/>
              </a:ext>
            </a:extLst>
          </p:cNvPr>
          <p:cNvGrpSpPr/>
          <p:nvPr/>
        </p:nvGrpSpPr>
        <p:grpSpPr>
          <a:xfrm>
            <a:off x="532125" y="2585411"/>
            <a:ext cx="1541957" cy="1721040"/>
            <a:chOff x="332936" y="2566211"/>
            <a:chExt cx="2975111" cy="1721040"/>
          </a:xfrm>
        </p:grpSpPr>
        <p:sp>
          <p:nvSpPr>
            <p:cNvPr id="10" name="TextBox 15">
              <a:extLst>
                <a:ext uri="{FF2B5EF4-FFF2-40B4-BE49-F238E27FC236}">
                  <a16:creationId xmlns:a16="http://schemas.microsoft.com/office/drawing/2014/main" id="{5F97EAD2-49CA-0E43-F659-0F450DF84053}"/>
                </a:ext>
              </a:extLst>
            </p:cNvPr>
            <p:cNvSpPr txBox="1"/>
            <p:nvPr/>
          </p:nvSpPr>
          <p:spPr>
            <a:xfrm>
              <a:off x="332936" y="2566211"/>
              <a:ext cx="2926080" cy="523220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400" b="1" noProof="1"/>
                <a:t>Телемедицинские технологии</a:t>
              </a:r>
              <a:endParaRPr lang="en-US" sz="1400" b="1" noProof="1"/>
            </a:p>
          </p:txBody>
        </p:sp>
        <p:sp>
          <p:nvSpPr>
            <p:cNvPr id="11" name="TextBox 16">
              <a:extLst>
                <a:ext uri="{FF2B5EF4-FFF2-40B4-BE49-F238E27FC236}">
                  <a16:creationId xmlns:a16="http://schemas.microsoft.com/office/drawing/2014/main" id="{BD80B824-93D7-AFC7-35B5-6001181FFEBD}"/>
                </a:ext>
              </a:extLst>
            </p:cNvPr>
            <p:cNvSpPr txBox="1"/>
            <p:nvPr/>
          </p:nvSpPr>
          <p:spPr>
            <a:xfrm>
              <a:off x="332936" y="3086922"/>
              <a:ext cx="2975111" cy="1200329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200" noProof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Проблемы законодательства субъектов РФ по вопросам</a:t>
              </a:r>
            </a:p>
            <a:p>
              <a:pPr algn="ctr"/>
              <a:r>
                <a:rPr lang="ru-RU" sz="1200" noProof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телемедицинских технологий</a:t>
              </a:r>
              <a:endParaRPr lang="en-US" sz="1200" noProof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2" name="TextBox 25">
            <a:extLst>
              <a:ext uri="{FF2B5EF4-FFF2-40B4-BE49-F238E27FC236}">
                <a16:creationId xmlns:a16="http://schemas.microsoft.com/office/drawing/2014/main" id="{F3A724F9-0299-6285-2BAE-B851B2D26A1B}"/>
              </a:ext>
            </a:extLst>
          </p:cNvPr>
          <p:cNvSpPr txBox="1"/>
          <p:nvPr/>
        </p:nvSpPr>
        <p:spPr>
          <a:xfrm>
            <a:off x="698965" y="4145984"/>
            <a:ext cx="1223412" cy="132343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ru-RU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en-US" sz="8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Graphic 28" descr="Bullseye with solid fill">
            <a:extLst>
              <a:ext uri="{FF2B5EF4-FFF2-40B4-BE49-F238E27FC236}">
                <a16:creationId xmlns:a16="http://schemas.microsoft.com/office/drawing/2014/main" id="{41819663-74D0-0E8C-0701-2201B30DA3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3536" y="1608002"/>
            <a:ext cx="959136" cy="9591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5646983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tinyheart.ru/wp-content/uploads/2018/02/osnova-druzhby.jpg">
            <a:extLst>
              <a:ext uri="{FF2B5EF4-FFF2-40B4-BE49-F238E27FC236}">
                <a16:creationId xmlns:a16="http://schemas.microsoft.com/office/drawing/2014/main" id="{BA5B0EC5-16CA-47C4-9E24-F6473E4B7E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89" y="1268761"/>
            <a:ext cx="3731931" cy="3960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avatars.mds.yandex.net/get-pdb/1926685/d8a0bf87-4a0c-4056-81cf-73b95ac2645d/s1200">
            <a:extLst>
              <a:ext uri="{FF2B5EF4-FFF2-40B4-BE49-F238E27FC236}">
                <a16:creationId xmlns:a16="http://schemas.microsoft.com/office/drawing/2014/main" id="{5A5DD032-61C6-432E-AA05-9C317B53E4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0560" y="3717032"/>
            <a:ext cx="2592288" cy="2534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08242EE-870D-4900-9533-8633194A5B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1298829"/>
            <a:ext cx="8496944" cy="4836405"/>
          </a:xfrm>
          <a:prstGeom prst="rect">
            <a:avLst/>
          </a:prstGeom>
          <a:solidFill>
            <a:schemeClr val="accent6">
              <a:lumMod val="20000"/>
              <a:lumOff val="80000"/>
              <a:alpha val="62000"/>
            </a:schemeClr>
          </a:solidFill>
        </p:spPr>
      </p:pic>
      <p:sp>
        <p:nvSpPr>
          <p:cNvPr id="6" name="Заголовок 7">
            <a:extLst>
              <a:ext uri="{FF2B5EF4-FFF2-40B4-BE49-F238E27FC236}">
                <a16:creationId xmlns:a16="http://schemas.microsoft.com/office/drawing/2014/main" id="{94542FF4-C05E-4C98-899B-F7864F2A5D6B}"/>
              </a:ext>
            </a:extLst>
          </p:cNvPr>
          <p:cNvSpPr txBox="1">
            <a:spLocks/>
          </p:cNvSpPr>
          <p:nvPr/>
        </p:nvSpPr>
        <p:spPr>
          <a:xfrm>
            <a:off x="738259" y="860792"/>
            <a:ext cx="8082213" cy="642938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/>
              <a:t>БЛАГОДАРИМ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1127097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Поэтапная трансформация здравоохранения в цифровое здравоохранение</a:t>
            </a:r>
            <a:endParaRPr lang="ru-RU" sz="2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268761"/>
            <a:ext cx="8517632" cy="295232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эффективности управления в здравоохранении,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механизма поддержки врачебных решений,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Возможность аналитики данных для улучшения качества, методов оказания медицинской помощи,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Развитие персонализированной медицины, ориентированной на предупреждение болезней, а не только на борьбу с ними</a:t>
            </a:r>
          </a:p>
          <a:p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67CA6-2D92-4602-87FB-B81B94BA46B2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83C9C5-BEA7-4C97-B4DA-E539E24B9ACC}"/>
              </a:ext>
            </a:extLst>
          </p:cNvPr>
          <p:cNvSpPr txBox="1"/>
          <p:nvPr/>
        </p:nvSpPr>
        <p:spPr>
          <a:xfrm>
            <a:off x="827584" y="4293096"/>
            <a:ext cx="7765741" cy="181588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21.11.2011 № 323-ФЗ  «Об основах охраны здоровья граждан в Российской Федерации» (далее - Закон об охране здоровья), закладывающий основу функционирования ЕГИСЗ;</a:t>
            </a:r>
          </a:p>
          <a:p>
            <a:pPr lvl="0"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РФ от 12.04.2018 № 447 «Об утверждении Правил взаимодействия иных информационных систем, предназначенных для сбора, хранения, обработки и предоставления информации, касающейся деятельности медицинских организаций и предоставляемых ими услуг, с информационными системами в сфере здравоохранения и медицинскими организациями».</a:t>
            </a:r>
          </a:p>
        </p:txBody>
      </p:sp>
    </p:spTree>
    <p:extLst>
      <p:ext uri="{BB962C8B-B14F-4D97-AF65-F5344CB8AC3E}">
        <p14:creationId xmlns:p14="http://schemas.microsoft.com/office/powerpoint/2010/main" val="1030500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Актуальность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67CA6-2D92-4602-87FB-B81B94BA46B2}" type="slidenum">
              <a:rPr lang="ru-RU" smtClean="0"/>
              <a:pPr/>
              <a:t>3</a:t>
            </a:fld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3DF18DF-83FD-4B7D-93E6-E4B63F7B1F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836712"/>
            <a:ext cx="8784976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0095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257175" defTabSz="685800">
              <a:buClrTx/>
              <a:buSzTx/>
              <a:buNone/>
            </a:pPr>
            <a:r>
              <a:rPr lang="ru-RU" altLang="ru-RU" b="1" u="sng" dirty="0">
                <a:solidFill>
                  <a:srgbClr val="3FCDE7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Федеральный закон от 21.11.2011 № 323-ФЗ «Об основах охраны здоровья граждан в Российской </a:t>
            </a:r>
            <a:r>
              <a:rPr lang="ru-RU" altLang="ru-RU" b="1" u="sng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Федерации</a:t>
            </a:r>
            <a:r>
              <a:rPr lang="ru-RU" altLang="ru-RU" b="1" u="sng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0" indent="257175" defTabSz="685800">
              <a:buClrTx/>
              <a:buSzTx/>
              <a:buNone/>
            </a:pP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defTabSz="685800">
              <a:buClrTx/>
              <a:buSzTx/>
              <a:buNone/>
            </a:pPr>
            <a:r>
              <a:rPr lang="ru-RU" altLang="ru-RU" b="1" dirty="0">
                <a:solidFill>
                  <a:srgbClr val="000000"/>
                </a:solidFill>
                <a:cs typeface="Times New Roman" panose="02020603050405020304" pitchFamily="18" charset="0"/>
              </a:rPr>
              <a:t>Статья 36.2. Особенности медицинской помощи, оказываемой с применением телемедицинских технологий</a:t>
            </a:r>
          </a:p>
          <a:p>
            <a:pPr marL="0" indent="0" algn="just" defTabSz="685800">
              <a:buClrTx/>
              <a:buSzTx/>
              <a:buNone/>
            </a:pPr>
            <a:r>
              <a:rPr lang="ru-RU" altLang="ru-RU" dirty="0">
                <a:solidFill>
                  <a:srgbClr val="000000"/>
                </a:solidFill>
                <a:cs typeface="Times New Roman" panose="02020603050405020304" pitchFamily="18" charset="0"/>
              </a:rPr>
              <a:t> </a:t>
            </a:r>
          </a:p>
          <a:p>
            <a:pPr marL="0" indent="0" algn="just" defTabSz="685800">
              <a:buClrTx/>
              <a:buSzTx/>
              <a:buFontTx/>
              <a:buAutoNum type="arabicPeriod"/>
            </a:pPr>
            <a:r>
              <a:rPr lang="ru-RU" altLang="ru-RU" dirty="0">
                <a:cs typeface="Times New Roman" panose="02020603050405020304" pitchFamily="18" charset="0"/>
              </a:rPr>
              <a:t>Медицинская помощь с применением телемедицинских технологий организуется и оказывается в </a:t>
            </a:r>
            <a:r>
              <a:rPr lang="ru-RU" altLang="ru-RU" dirty="0"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порядке</a:t>
            </a:r>
            <a:r>
              <a:rPr lang="ru-RU" altLang="ru-RU" dirty="0">
                <a:cs typeface="Times New Roman" panose="02020603050405020304" pitchFamily="18" charset="0"/>
              </a:rPr>
              <a:t>, установленном уполномоченным федеральным органом исполнительной власти, а также в соответствии с порядками оказания медицинской помощи и с учетом </a:t>
            </a:r>
            <a:r>
              <a:rPr lang="ru-RU" altLang="ru-RU" dirty="0"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стандартов</a:t>
            </a:r>
            <a:r>
              <a:rPr lang="ru-RU" altLang="ru-RU" dirty="0">
                <a:cs typeface="Times New Roman" panose="02020603050405020304" pitchFamily="18" charset="0"/>
              </a:rPr>
              <a:t> медицинской помощи.</a:t>
            </a:r>
          </a:p>
          <a:p>
            <a:pPr marL="0" indent="0" algn="just" defTabSz="685800">
              <a:buClrTx/>
              <a:buSzTx/>
              <a:buNone/>
            </a:pPr>
            <a:endParaRPr lang="ru-RU" altLang="ru-RU" dirty="0">
              <a:cs typeface="Times New Roman" panose="02020603050405020304" pitchFamily="18" charset="0"/>
            </a:endParaRPr>
          </a:p>
          <a:p>
            <a:pPr marL="0" indent="0" algn="just" defTabSz="685800">
              <a:buClrTx/>
              <a:buSzTx/>
              <a:buNone/>
            </a:pPr>
            <a:r>
              <a:rPr lang="ru-RU" altLang="ru-RU" dirty="0">
                <a:solidFill>
                  <a:srgbClr val="000000"/>
                </a:solidFill>
                <a:cs typeface="Times New Roman" panose="02020603050405020304" pitchFamily="18" charset="0"/>
              </a:rPr>
              <a:t>2. Консультации пациента или его законного представителя медицинским работником с применением телемедицинских технологий осуществляются в целях:</a:t>
            </a:r>
          </a:p>
          <a:p>
            <a:pPr marL="0" indent="0" algn="just" defTabSz="685800">
              <a:buClrTx/>
              <a:buSzTx/>
              <a:buNone/>
            </a:pPr>
            <a:endParaRPr lang="ru-RU" altLang="ru-RU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0" indent="0" algn="just" defTabSz="685800">
              <a:buClrTx/>
              <a:buSzTx/>
              <a:buFontTx/>
              <a:buAutoNum type="arabicParenR"/>
            </a:pPr>
            <a:r>
              <a:rPr lang="ru-RU" altLang="ru-RU" dirty="0">
                <a:solidFill>
                  <a:srgbClr val="000000"/>
                </a:solidFill>
                <a:cs typeface="Times New Roman" panose="02020603050405020304" pitchFamily="18" charset="0"/>
              </a:rPr>
              <a:t>профилактики, сбора, анализа жалоб пациента и данных анамнеза, оценки эффективности лечебно-диагностических мероприятий, медицинского наблюдения за состоянием здоровья пациента;</a:t>
            </a:r>
          </a:p>
          <a:p>
            <a:pPr marL="0" indent="0" algn="just" defTabSz="685800">
              <a:buClrTx/>
              <a:buSzTx/>
              <a:buNone/>
            </a:pPr>
            <a:r>
              <a:rPr lang="ru-RU" altLang="ru-RU" dirty="0">
                <a:solidFill>
                  <a:srgbClr val="000000"/>
                </a:solidFill>
                <a:cs typeface="Times New Roman" panose="02020603050405020304" pitchFamily="18" charset="0"/>
              </a:rPr>
              <a:t>2) принятия решения о необходимости проведения очного приема (осмотра, консультации).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67CA6-2D92-4602-87FB-B81B94BA46B2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11" name="Shape">
            <a:extLst>
              <a:ext uri="{FF2B5EF4-FFF2-40B4-BE49-F238E27FC236}">
                <a16:creationId xmlns:a16="http://schemas.microsoft.com/office/drawing/2014/main" id="{8FF8A210-9C23-25EE-5B0C-E0E56DD1D825}"/>
              </a:ext>
            </a:extLst>
          </p:cNvPr>
          <p:cNvSpPr/>
          <p:nvPr/>
        </p:nvSpPr>
        <p:spPr>
          <a:xfrm>
            <a:off x="209581" y="1312088"/>
            <a:ext cx="2202179" cy="29781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475" y="21600"/>
                </a:moveTo>
                <a:cubicBezTo>
                  <a:pt x="21401" y="21600"/>
                  <a:pt x="21351" y="21563"/>
                  <a:pt x="21351" y="21508"/>
                </a:cubicBezTo>
                <a:lnTo>
                  <a:pt x="21351" y="7986"/>
                </a:lnTo>
                <a:cubicBezTo>
                  <a:pt x="21351" y="3684"/>
                  <a:pt x="16617" y="184"/>
                  <a:pt x="10800" y="184"/>
                </a:cubicBezTo>
                <a:cubicBezTo>
                  <a:pt x="4983" y="184"/>
                  <a:pt x="249" y="3684"/>
                  <a:pt x="249" y="7986"/>
                </a:cubicBezTo>
                <a:lnTo>
                  <a:pt x="249" y="21508"/>
                </a:lnTo>
                <a:cubicBezTo>
                  <a:pt x="249" y="21563"/>
                  <a:pt x="199" y="21600"/>
                  <a:pt x="125" y="21600"/>
                </a:cubicBezTo>
                <a:cubicBezTo>
                  <a:pt x="50" y="21600"/>
                  <a:pt x="0" y="21563"/>
                  <a:pt x="0" y="21508"/>
                </a:cubicBezTo>
                <a:lnTo>
                  <a:pt x="0" y="7986"/>
                </a:lnTo>
                <a:cubicBezTo>
                  <a:pt x="0" y="3583"/>
                  <a:pt x="4846" y="0"/>
                  <a:pt x="10800" y="0"/>
                </a:cubicBezTo>
                <a:cubicBezTo>
                  <a:pt x="16754" y="0"/>
                  <a:pt x="21600" y="3583"/>
                  <a:pt x="21600" y="7986"/>
                </a:cubicBezTo>
                <a:lnTo>
                  <a:pt x="21600" y="21508"/>
                </a:lnTo>
                <a:cubicBezTo>
                  <a:pt x="21600" y="21554"/>
                  <a:pt x="21538" y="21600"/>
                  <a:pt x="21475" y="21600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" name="Shape">
            <a:extLst>
              <a:ext uri="{FF2B5EF4-FFF2-40B4-BE49-F238E27FC236}">
                <a16:creationId xmlns:a16="http://schemas.microsoft.com/office/drawing/2014/main" id="{C3DCAC52-86A2-D4AE-BC69-78BD3DE765F7}"/>
              </a:ext>
            </a:extLst>
          </p:cNvPr>
          <p:cNvSpPr/>
          <p:nvPr/>
        </p:nvSpPr>
        <p:spPr>
          <a:xfrm>
            <a:off x="472470" y="4042588"/>
            <a:ext cx="1676400" cy="17056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917"/>
                </a:moveTo>
                <a:lnTo>
                  <a:pt x="0" y="10985"/>
                </a:lnTo>
                <a:cubicBezTo>
                  <a:pt x="0" y="16839"/>
                  <a:pt x="4827" y="21600"/>
                  <a:pt x="10800" y="21600"/>
                </a:cubicBezTo>
                <a:lnTo>
                  <a:pt x="10800" y="21600"/>
                </a:lnTo>
                <a:cubicBezTo>
                  <a:pt x="16756" y="21600"/>
                  <a:pt x="21600" y="16855"/>
                  <a:pt x="21600" y="10985"/>
                </a:cubicBezTo>
                <a:lnTo>
                  <a:pt x="21600" y="917"/>
                </a:lnTo>
                <a:cubicBezTo>
                  <a:pt x="21600" y="402"/>
                  <a:pt x="21175" y="0"/>
                  <a:pt x="20667" y="0"/>
                </a:cubicBezTo>
                <a:lnTo>
                  <a:pt x="933" y="0"/>
                </a:lnTo>
                <a:cubicBezTo>
                  <a:pt x="425" y="0"/>
                  <a:pt x="0" y="402"/>
                  <a:pt x="0" y="917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13" name="Group 11">
            <a:extLst>
              <a:ext uri="{FF2B5EF4-FFF2-40B4-BE49-F238E27FC236}">
                <a16:creationId xmlns:a16="http://schemas.microsoft.com/office/drawing/2014/main" id="{79DED7B2-8B74-3363-B509-F7D0ADFFC891}"/>
              </a:ext>
            </a:extLst>
          </p:cNvPr>
          <p:cNvGrpSpPr/>
          <p:nvPr/>
        </p:nvGrpSpPr>
        <p:grpSpPr>
          <a:xfrm>
            <a:off x="539692" y="2721342"/>
            <a:ext cx="1541957" cy="1167042"/>
            <a:chOff x="332936" y="2566211"/>
            <a:chExt cx="2975111" cy="1167042"/>
          </a:xfrm>
        </p:grpSpPr>
        <p:sp>
          <p:nvSpPr>
            <p:cNvPr id="14" name="TextBox 15">
              <a:extLst>
                <a:ext uri="{FF2B5EF4-FFF2-40B4-BE49-F238E27FC236}">
                  <a16:creationId xmlns:a16="http://schemas.microsoft.com/office/drawing/2014/main" id="{5F97EAD2-49CA-0E43-F659-0F450DF84053}"/>
                </a:ext>
              </a:extLst>
            </p:cNvPr>
            <p:cNvSpPr txBox="1"/>
            <p:nvPr/>
          </p:nvSpPr>
          <p:spPr>
            <a:xfrm>
              <a:off x="332936" y="2566211"/>
              <a:ext cx="2926080" cy="523220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400" b="1" noProof="1"/>
                <a:t>Телемедицинские технологии</a:t>
              </a:r>
              <a:endParaRPr lang="en-US" sz="1400" b="1" noProof="1"/>
            </a:p>
          </p:txBody>
        </p:sp>
        <p:sp>
          <p:nvSpPr>
            <p:cNvPr id="15" name="TextBox 16">
              <a:extLst>
                <a:ext uri="{FF2B5EF4-FFF2-40B4-BE49-F238E27FC236}">
                  <a16:creationId xmlns:a16="http://schemas.microsoft.com/office/drawing/2014/main" id="{BD80B824-93D7-AFC7-35B5-6001181FFEBD}"/>
                </a:ext>
              </a:extLst>
            </p:cNvPr>
            <p:cNvSpPr txBox="1"/>
            <p:nvPr/>
          </p:nvSpPr>
          <p:spPr>
            <a:xfrm>
              <a:off x="332936" y="3086922"/>
              <a:ext cx="2975111" cy="646331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200" noProof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Общие положения телемедицинских технологий</a:t>
              </a:r>
              <a:endParaRPr lang="en-US" sz="1200" noProof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6" name="TextBox 25">
            <a:extLst>
              <a:ext uri="{FF2B5EF4-FFF2-40B4-BE49-F238E27FC236}">
                <a16:creationId xmlns:a16="http://schemas.microsoft.com/office/drawing/2014/main" id="{F3A724F9-0299-6285-2BAE-B851B2D26A1B}"/>
              </a:ext>
            </a:extLst>
          </p:cNvPr>
          <p:cNvSpPr txBox="1"/>
          <p:nvPr/>
        </p:nvSpPr>
        <p:spPr>
          <a:xfrm>
            <a:off x="698965" y="4145984"/>
            <a:ext cx="1223412" cy="132343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</a:t>
            </a:r>
          </a:p>
        </p:txBody>
      </p:sp>
      <p:pic>
        <p:nvPicPr>
          <p:cNvPr id="17" name="Graphic 32" descr="Lightbulb with solid fill">
            <a:extLst>
              <a:ext uri="{FF2B5EF4-FFF2-40B4-BE49-F238E27FC236}">
                <a16:creationId xmlns:a16="http://schemas.microsoft.com/office/drawing/2014/main" id="{53085DEB-9AD9-BD58-82B0-C48711C4225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31102" y="1685325"/>
            <a:ext cx="959136" cy="9591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220666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 marL="0" lvl="0" indent="3429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b="1" u="sng" dirty="0">
                <a:solidFill>
                  <a:srgbClr val="3FCDE7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Федеральный закон от 21.11.2011 № 323-ФЗ «Об основах охраны здоровья граждан в Российской </a:t>
            </a:r>
            <a:r>
              <a:rPr lang="ru-RU" altLang="ru-RU" b="1" u="sng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Федерации</a:t>
            </a:r>
            <a:r>
              <a:rPr lang="ru-RU" altLang="ru-RU" b="1" u="sng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0" lvl="0" indent="3429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34290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36.2. Особенности медицинской помощи, оказываемой с применением телемедицинских технологий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При проведении консультаций с применением телемедицинских технологий лечащим врачом может осуществляться коррекция ранее назначенного лечения при условии установления им диагноза и назначения лечения на очном приеме (осмотре, консультации).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(предельные возможности телемедицины).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Дистанционное наблюдение за состоянием здоровья пациента назначается лечащим врачом после очного приема (осмотра, консультации). Дистанционное наблюдение осуществляется на основании данных о пациенте, зарегистрированных с применением медицинских изделий, предназначенных для мониторинга состояния организма человека, и (или) на основании данных, внесенных в единую государственную информационную систему в сфере здравоохранения, или государственную информационную систему в сфере здравоохранения субъекта Российской Федерации, или медицинскую информационную систему, или информационные системы, указанные в ч. 5 ст.91 ФЗ № 323.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(предельные возможности телемедицины).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Применение телемедицинских технологий при оказании медицинской помощи осуществляется с соблюдением требований, установленных законодательством Российской Федерации в области персональных данных, и соблюдением врачебной тайны.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В целях идентификации и аутентификации участников дистанционного взаимодействия при оказании медицинской помощи с применением телемедицинских технологий используется единая система идентификации и аутентификации.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(крайне важно!)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Документирование информации об оказании медицинской помощи пациенту с применением телемедицинских технологий, включая внесение сведений в его медицинскую документацию, осуществляется с использованием усиленной квалифицированной электронной подписи медицинского работника.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(единственный допустимый порядок).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67CA6-2D92-4602-87FB-B81B94BA46B2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8" name="Shape">
            <a:extLst>
              <a:ext uri="{FF2B5EF4-FFF2-40B4-BE49-F238E27FC236}">
                <a16:creationId xmlns:a16="http://schemas.microsoft.com/office/drawing/2014/main" id="{8FF8A210-9C23-25EE-5B0C-E0E56DD1D825}"/>
              </a:ext>
            </a:extLst>
          </p:cNvPr>
          <p:cNvSpPr/>
          <p:nvPr/>
        </p:nvSpPr>
        <p:spPr>
          <a:xfrm>
            <a:off x="209581" y="1312088"/>
            <a:ext cx="2202179" cy="29781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475" y="21600"/>
                </a:moveTo>
                <a:cubicBezTo>
                  <a:pt x="21401" y="21600"/>
                  <a:pt x="21351" y="21563"/>
                  <a:pt x="21351" y="21508"/>
                </a:cubicBezTo>
                <a:lnTo>
                  <a:pt x="21351" y="7986"/>
                </a:lnTo>
                <a:cubicBezTo>
                  <a:pt x="21351" y="3684"/>
                  <a:pt x="16617" y="184"/>
                  <a:pt x="10800" y="184"/>
                </a:cubicBezTo>
                <a:cubicBezTo>
                  <a:pt x="4983" y="184"/>
                  <a:pt x="249" y="3684"/>
                  <a:pt x="249" y="7986"/>
                </a:cubicBezTo>
                <a:lnTo>
                  <a:pt x="249" y="21508"/>
                </a:lnTo>
                <a:cubicBezTo>
                  <a:pt x="249" y="21563"/>
                  <a:pt x="199" y="21600"/>
                  <a:pt x="125" y="21600"/>
                </a:cubicBezTo>
                <a:cubicBezTo>
                  <a:pt x="50" y="21600"/>
                  <a:pt x="0" y="21563"/>
                  <a:pt x="0" y="21508"/>
                </a:cubicBezTo>
                <a:lnTo>
                  <a:pt x="0" y="7986"/>
                </a:lnTo>
                <a:cubicBezTo>
                  <a:pt x="0" y="3583"/>
                  <a:pt x="4846" y="0"/>
                  <a:pt x="10800" y="0"/>
                </a:cubicBezTo>
                <a:cubicBezTo>
                  <a:pt x="16754" y="0"/>
                  <a:pt x="21600" y="3583"/>
                  <a:pt x="21600" y="7986"/>
                </a:cubicBezTo>
                <a:lnTo>
                  <a:pt x="21600" y="21508"/>
                </a:lnTo>
                <a:cubicBezTo>
                  <a:pt x="21600" y="21554"/>
                  <a:pt x="21538" y="21600"/>
                  <a:pt x="21475" y="21600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" name="Shape">
            <a:extLst>
              <a:ext uri="{FF2B5EF4-FFF2-40B4-BE49-F238E27FC236}">
                <a16:creationId xmlns:a16="http://schemas.microsoft.com/office/drawing/2014/main" id="{C3DCAC52-86A2-D4AE-BC69-78BD3DE765F7}"/>
              </a:ext>
            </a:extLst>
          </p:cNvPr>
          <p:cNvSpPr/>
          <p:nvPr/>
        </p:nvSpPr>
        <p:spPr>
          <a:xfrm>
            <a:off x="472470" y="4042588"/>
            <a:ext cx="1676400" cy="17056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917"/>
                </a:moveTo>
                <a:lnTo>
                  <a:pt x="0" y="10985"/>
                </a:lnTo>
                <a:cubicBezTo>
                  <a:pt x="0" y="16839"/>
                  <a:pt x="4827" y="21600"/>
                  <a:pt x="10800" y="21600"/>
                </a:cubicBezTo>
                <a:lnTo>
                  <a:pt x="10800" y="21600"/>
                </a:lnTo>
                <a:cubicBezTo>
                  <a:pt x="16756" y="21600"/>
                  <a:pt x="21600" y="16855"/>
                  <a:pt x="21600" y="10985"/>
                </a:cubicBezTo>
                <a:lnTo>
                  <a:pt x="21600" y="917"/>
                </a:lnTo>
                <a:cubicBezTo>
                  <a:pt x="21600" y="402"/>
                  <a:pt x="21175" y="0"/>
                  <a:pt x="20667" y="0"/>
                </a:cubicBezTo>
                <a:lnTo>
                  <a:pt x="933" y="0"/>
                </a:lnTo>
                <a:cubicBezTo>
                  <a:pt x="425" y="0"/>
                  <a:pt x="0" y="402"/>
                  <a:pt x="0" y="917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10" name="Group 11">
            <a:extLst>
              <a:ext uri="{FF2B5EF4-FFF2-40B4-BE49-F238E27FC236}">
                <a16:creationId xmlns:a16="http://schemas.microsoft.com/office/drawing/2014/main" id="{79DED7B2-8B74-3363-B509-F7D0ADFFC891}"/>
              </a:ext>
            </a:extLst>
          </p:cNvPr>
          <p:cNvGrpSpPr/>
          <p:nvPr/>
        </p:nvGrpSpPr>
        <p:grpSpPr>
          <a:xfrm>
            <a:off x="539692" y="2721342"/>
            <a:ext cx="1541957" cy="1351708"/>
            <a:chOff x="332936" y="2566211"/>
            <a:chExt cx="2975111" cy="1351708"/>
          </a:xfrm>
        </p:grpSpPr>
        <p:sp>
          <p:nvSpPr>
            <p:cNvPr id="11" name="TextBox 15">
              <a:extLst>
                <a:ext uri="{FF2B5EF4-FFF2-40B4-BE49-F238E27FC236}">
                  <a16:creationId xmlns:a16="http://schemas.microsoft.com/office/drawing/2014/main" id="{5F97EAD2-49CA-0E43-F659-0F450DF84053}"/>
                </a:ext>
              </a:extLst>
            </p:cNvPr>
            <p:cNvSpPr txBox="1"/>
            <p:nvPr/>
          </p:nvSpPr>
          <p:spPr>
            <a:xfrm>
              <a:off x="332936" y="2566211"/>
              <a:ext cx="2926080" cy="523220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400" b="1" noProof="1"/>
                <a:t>Телемедицинские технологии</a:t>
              </a:r>
              <a:endParaRPr lang="en-US" sz="1400" b="1" noProof="1"/>
            </a:p>
          </p:txBody>
        </p:sp>
        <p:sp>
          <p:nvSpPr>
            <p:cNvPr id="12" name="TextBox 16">
              <a:extLst>
                <a:ext uri="{FF2B5EF4-FFF2-40B4-BE49-F238E27FC236}">
                  <a16:creationId xmlns:a16="http://schemas.microsoft.com/office/drawing/2014/main" id="{BD80B824-93D7-AFC7-35B5-6001181FFEBD}"/>
                </a:ext>
              </a:extLst>
            </p:cNvPr>
            <p:cNvSpPr txBox="1"/>
            <p:nvPr/>
          </p:nvSpPr>
          <p:spPr>
            <a:xfrm>
              <a:off x="332936" y="3086922"/>
              <a:ext cx="2975111" cy="830997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200" noProof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Предельные возможности телемедицинских технологий</a:t>
              </a:r>
              <a:endParaRPr lang="en-US" sz="1200" noProof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3" name="TextBox 25">
            <a:extLst>
              <a:ext uri="{FF2B5EF4-FFF2-40B4-BE49-F238E27FC236}">
                <a16:creationId xmlns:a16="http://schemas.microsoft.com/office/drawing/2014/main" id="{F3A724F9-0299-6285-2BAE-B851B2D26A1B}"/>
              </a:ext>
            </a:extLst>
          </p:cNvPr>
          <p:cNvSpPr txBox="1"/>
          <p:nvPr/>
        </p:nvSpPr>
        <p:spPr>
          <a:xfrm>
            <a:off x="698965" y="4145984"/>
            <a:ext cx="1223412" cy="132343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ru-RU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sz="8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Graphic 32" descr="Lightbulb with solid fill">
            <a:extLst>
              <a:ext uri="{FF2B5EF4-FFF2-40B4-BE49-F238E27FC236}">
                <a16:creationId xmlns:a16="http://schemas.microsoft.com/office/drawing/2014/main" id="{53085DEB-9AD9-BD58-82B0-C48711C422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1102" y="1685325"/>
            <a:ext cx="959136" cy="9591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Левая фигурная скобка 14"/>
          <p:cNvSpPr/>
          <p:nvPr/>
        </p:nvSpPr>
        <p:spPr>
          <a:xfrm rot="16200000">
            <a:off x="5312770" y="2145281"/>
            <a:ext cx="576000" cy="6285383"/>
          </a:xfrm>
          <a:prstGeom prst="leftBrac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BBAB22D-6573-4386-8329-21D43D3FE08D}"/>
              </a:ext>
            </a:extLst>
          </p:cNvPr>
          <p:cNvSpPr txBox="1"/>
          <p:nvPr/>
        </p:nvSpPr>
        <p:spPr>
          <a:xfrm>
            <a:off x="2411759" y="5545993"/>
            <a:ext cx="628538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/>
              <a:t>Коррекция ранее назначенного лечения; дистанционное наблюдение после очного приема; система </a:t>
            </a:r>
            <a:r>
              <a:rPr lang="ru-RU" sz="1400" dirty="0" err="1"/>
              <a:t>индентификации</a:t>
            </a:r>
            <a:r>
              <a:rPr lang="ru-RU" sz="1400" dirty="0"/>
              <a:t> и аутентификации;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BBAB22D-6573-4386-8329-21D43D3FE08D}"/>
              </a:ext>
            </a:extLst>
          </p:cNvPr>
          <p:cNvSpPr txBox="1"/>
          <p:nvPr/>
        </p:nvSpPr>
        <p:spPr>
          <a:xfrm>
            <a:off x="2543899" y="4622027"/>
            <a:ext cx="628538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То, что можно в рамках осуществления консультации с применением телемедицинских технологий</a:t>
            </a:r>
          </a:p>
        </p:txBody>
      </p:sp>
    </p:spTree>
    <p:extLst>
      <p:ext uri="{BB962C8B-B14F-4D97-AF65-F5344CB8AC3E}">
        <p14:creationId xmlns:p14="http://schemas.microsoft.com/office/powerpoint/2010/main" val="9121958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Особенности </a:t>
            </a:r>
            <a:r>
              <a:rPr lang="ru-RU" dirty="0" err="1"/>
              <a:t>телемедициы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67CA6-2D92-4602-87FB-B81B94BA46B2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BAB22D-6573-4386-8329-21D43D3FE08D}"/>
              </a:ext>
            </a:extLst>
          </p:cNvPr>
          <p:cNvSpPr txBox="1"/>
          <p:nvPr/>
        </p:nvSpPr>
        <p:spPr>
          <a:xfrm>
            <a:off x="287524" y="908720"/>
            <a:ext cx="8568952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Телемедицина </a:t>
            </a:r>
            <a:r>
              <a:rPr lang="ru-RU" b="1" dirty="0"/>
              <a:t>не</a:t>
            </a:r>
            <a:r>
              <a:rPr lang="ru-RU" dirty="0"/>
              <a:t> относится к условиям, в которых может быть оказана медицинская помощь. </a:t>
            </a:r>
          </a:p>
          <a:p>
            <a:endParaRPr lang="ru-RU" dirty="0"/>
          </a:p>
          <a:p>
            <a:r>
              <a:rPr lang="ru-RU" dirty="0"/>
              <a:t>Консультация пациента возможна только в случаях: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профилактики, сбора, анализа жалоб пациента и данных анамнеза, оценки эффективности лечебно-диагностических мероприятий, медицинского наблюдения за состоянием здоровья пациента;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принятия решения о необходимости проведения очного приема (осмотра, консультации).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Корректировать ранее назначенные лечение и диагноз</a:t>
            </a:r>
          </a:p>
          <a:p>
            <a:r>
              <a:rPr lang="ru-RU" dirty="0"/>
              <a:t>(</a:t>
            </a:r>
            <a:r>
              <a:rPr lang="ru-RU" dirty="0">
                <a:solidFill>
                  <a:srgbClr val="FF0000"/>
                </a:solidFill>
              </a:rPr>
              <a:t>НО! </a:t>
            </a:r>
            <a:r>
              <a:rPr lang="ru-RU" dirty="0" err="1">
                <a:solidFill>
                  <a:srgbClr val="FF0000"/>
                </a:solidFill>
              </a:rPr>
              <a:t>п.п</a:t>
            </a:r>
            <a:r>
              <a:rPr lang="ru-RU" dirty="0">
                <a:solidFill>
                  <a:srgbClr val="FF0000"/>
                </a:solidFill>
              </a:rPr>
              <a:t>. 46, 47 </a:t>
            </a:r>
            <a:r>
              <a:rPr lang="ru-RU" dirty="0"/>
              <a:t>приказа Минздрава РФ № 965н </a:t>
            </a:r>
            <a:r>
              <a:rPr lang="ru-RU" dirty="0">
                <a:solidFill>
                  <a:srgbClr val="FF0000"/>
                </a:solidFill>
              </a:rPr>
              <a:t>устанавливается возможность коррекции лечения, в том числе формирование рецептов на ЛП в форме электронного документа при условии установления диагноза и назначения лечения по данному обращению на очном приеме</a:t>
            </a:r>
            <a:r>
              <a:rPr lang="ru-RU" dirty="0"/>
              <a:t>.)</a:t>
            </a:r>
          </a:p>
          <a:p>
            <a:endParaRPr lang="ru-RU" dirty="0"/>
          </a:p>
          <a:p>
            <a:r>
              <a:rPr lang="ru-RU" dirty="0"/>
              <a:t>Без очного осмотра нельзя: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Определить заболевание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Получить назначенное лечение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Корректировать ранее назначенные лечение и диагноз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Наблюдать за состоянием здоровья пациента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25E4854A-E215-401D-858A-50A38B42BE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066" y="4869160"/>
            <a:ext cx="1824770" cy="1216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63843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Сложности организации телемедицинских услуг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Ни законодательные, ни подзаконные акты не выделяют такой вид медицинской деятельности, как телемедицина. </a:t>
            </a:r>
          </a:p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соответствии с п. 1 письма Минздрава РФ № 18-2/0579 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телемедицинские технологии являются одним из способов дистанционного оказания медицинских услуг населению,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что не предполагает получения лицензии на данный вид услуг.</a:t>
            </a:r>
          </a:p>
          <a:p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Как итог:</a:t>
            </a:r>
          </a:p>
          <a:p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Телемедицинские сервисы рассматривают свои услуги "пациент - врач" не медицинскими, а информационными, а как следствие -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врач не несет ответственность за качество оказываемых услуг.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67CA6-2D92-4602-87FB-B81B94BA46B2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8" name="Shape">
            <a:extLst>
              <a:ext uri="{FF2B5EF4-FFF2-40B4-BE49-F238E27FC236}">
                <a16:creationId xmlns:a16="http://schemas.microsoft.com/office/drawing/2014/main" id="{8FF8A210-9C23-25EE-5B0C-E0E56DD1D825}"/>
              </a:ext>
            </a:extLst>
          </p:cNvPr>
          <p:cNvSpPr/>
          <p:nvPr/>
        </p:nvSpPr>
        <p:spPr>
          <a:xfrm>
            <a:off x="209581" y="1312088"/>
            <a:ext cx="2202179" cy="29781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475" y="21600"/>
                </a:moveTo>
                <a:cubicBezTo>
                  <a:pt x="21401" y="21600"/>
                  <a:pt x="21351" y="21563"/>
                  <a:pt x="21351" y="21508"/>
                </a:cubicBezTo>
                <a:lnTo>
                  <a:pt x="21351" y="7986"/>
                </a:lnTo>
                <a:cubicBezTo>
                  <a:pt x="21351" y="3684"/>
                  <a:pt x="16617" y="184"/>
                  <a:pt x="10800" y="184"/>
                </a:cubicBezTo>
                <a:cubicBezTo>
                  <a:pt x="4983" y="184"/>
                  <a:pt x="249" y="3684"/>
                  <a:pt x="249" y="7986"/>
                </a:cubicBezTo>
                <a:lnTo>
                  <a:pt x="249" y="21508"/>
                </a:lnTo>
                <a:cubicBezTo>
                  <a:pt x="249" y="21563"/>
                  <a:pt x="199" y="21600"/>
                  <a:pt x="125" y="21600"/>
                </a:cubicBezTo>
                <a:cubicBezTo>
                  <a:pt x="50" y="21600"/>
                  <a:pt x="0" y="21563"/>
                  <a:pt x="0" y="21508"/>
                </a:cubicBezTo>
                <a:lnTo>
                  <a:pt x="0" y="7986"/>
                </a:lnTo>
                <a:cubicBezTo>
                  <a:pt x="0" y="3583"/>
                  <a:pt x="4846" y="0"/>
                  <a:pt x="10800" y="0"/>
                </a:cubicBezTo>
                <a:cubicBezTo>
                  <a:pt x="16754" y="0"/>
                  <a:pt x="21600" y="3583"/>
                  <a:pt x="21600" y="7986"/>
                </a:cubicBezTo>
                <a:lnTo>
                  <a:pt x="21600" y="21508"/>
                </a:lnTo>
                <a:cubicBezTo>
                  <a:pt x="21600" y="21554"/>
                  <a:pt x="21538" y="21600"/>
                  <a:pt x="21475" y="21600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" name="Shape">
            <a:extLst>
              <a:ext uri="{FF2B5EF4-FFF2-40B4-BE49-F238E27FC236}">
                <a16:creationId xmlns:a16="http://schemas.microsoft.com/office/drawing/2014/main" id="{C3DCAC52-86A2-D4AE-BC69-78BD3DE765F7}"/>
              </a:ext>
            </a:extLst>
          </p:cNvPr>
          <p:cNvSpPr/>
          <p:nvPr/>
        </p:nvSpPr>
        <p:spPr>
          <a:xfrm>
            <a:off x="472470" y="4042588"/>
            <a:ext cx="1676400" cy="17056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917"/>
                </a:moveTo>
                <a:lnTo>
                  <a:pt x="0" y="10985"/>
                </a:lnTo>
                <a:cubicBezTo>
                  <a:pt x="0" y="16839"/>
                  <a:pt x="4827" y="21600"/>
                  <a:pt x="10800" y="21600"/>
                </a:cubicBezTo>
                <a:lnTo>
                  <a:pt x="10800" y="21600"/>
                </a:lnTo>
                <a:cubicBezTo>
                  <a:pt x="16756" y="21600"/>
                  <a:pt x="21600" y="16855"/>
                  <a:pt x="21600" y="10985"/>
                </a:cubicBezTo>
                <a:lnTo>
                  <a:pt x="21600" y="917"/>
                </a:lnTo>
                <a:cubicBezTo>
                  <a:pt x="21600" y="402"/>
                  <a:pt x="21175" y="0"/>
                  <a:pt x="20667" y="0"/>
                </a:cubicBezTo>
                <a:lnTo>
                  <a:pt x="933" y="0"/>
                </a:lnTo>
                <a:cubicBezTo>
                  <a:pt x="425" y="0"/>
                  <a:pt x="0" y="402"/>
                  <a:pt x="0" y="917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10" name="Group 11">
            <a:extLst>
              <a:ext uri="{FF2B5EF4-FFF2-40B4-BE49-F238E27FC236}">
                <a16:creationId xmlns:a16="http://schemas.microsoft.com/office/drawing/2014/main" id="{79DED7B2-8B74-3363-B509-F7D0ADFFC891}"/>
              </a:ext>
            </a:extLst>
          </p:cNvPr>
          <p:cNvGrpSpPr/>
          <p:nvPr/>
        </p:nvGrpSpPr>
        <p:grpSpPr>
          <a:xfrm>
            <a:off x="539692" y="2721342"/>
            <a:ext cx="1541957" cy="1351708"/>
            <a:chOff x="332936" y="2566211"/>
            <a:chExt cx="2975111" cy="1351708"/>
          </a:xfrm>
        </p:grpSpPr>
        <p:sp>
          <p:nvSpPr>
            <p:cNvPr id="11" name="TextBox 15">
              <a:extLst>
                <a:ext uri="{FF2B5EF4-FFF2-40B4-BE49-F238E27FC236}">
                  <a16:creationId xmlns:a16="http://schemas.microsoft.com/office/drawing/2014/main" id="{5F97EAD2-49CA-0E43-F659-0F450DF84053}"/>
                </a:ext>
              </a:extLst>
            </p:cNvPr>
            <p:cNvSpPr txBox="1"/>
            <p:nvPr/>
          </p:nvSpPr>
          <p:spPr>
            <a:xfrm>
              <a:off x="332936" y="2566211"/>
              <a:ext cx="2926080" cy="523220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400" b="1" noProof="1"/>
                <a:t>Телемедицинские технологии</a:t>
              </a:r>
              <a:endParaRPr lang="en-US" sz="1400" b="1" noProof="1"/>
            </a:p>
          </p:txBody>
        </p:sp>
        <p:sp>
          <p:nvSpPr>
            <p:cNvPr id="12" name="TextBox 16">
              <a:extLst>
                <a:ext uri="{FF2B5EF4-FFF2-40B4-BE49-F238E27FC236}">
                  <a16:creationId xmlns:a16="http://schemas.microsoft.com/office/drawing/2014/main" id="{BD80B824-93D7-AFC7-35B5-6001181FFEBD}"/>
                </a:ext>
              </a:extLst>
            </p:cNvPr>
            <p:cNvSpPr txBox="1"/>
            <p:nvPr/>
          </p:nvSpPr>
          <p:spPr>
            <a:xfrm>
              <a:off x="332936" y="3086922"/>
              <a:ext cx="2975111" cy="830997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200" noProof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Сложности организации телемедицинских технологий</a:t>
              </a:r>
              <a:endParaRPr lang="en-US" sz="1200" noProof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3" name="TextBox 25">
            <a:extLst>
              <a:ext uri="{FF2B5EF4-FFF2-40B4-BE49-F238E27FC236}">
                <a16:creationId xmlns:a16="http://schemas.microsoft.com/office/drawing/2014/main" id="{F3A724F9-0299-6285-2BAE-B851B2D26A1B}"/>
              </a:ext>
            </a:extLst>
          </p:cNvPr>
          <p:cNvSpPr txBox="1"/>
          <p:nvPr/>
        </p:nvSpPr>
        <p:spPr>
          <a:xfrm>
            <a:off x="698965" y="4145984"/>
            <a:ext cx="1223412" cy="132343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ru-RU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US" sz="8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Graphic 32" descr="Lightbulb with solid fill">
            <a:extLst>
              <a:ext uri="{FF2B5EF4-FFF2-40B4-BE49-F238E27FC236}">
                <a16:creationId xmlns:a16="http://schemas.microsoft.com/office/drawing/2014/main" id="{53085DEB-9AD9-BD58-82B0-C48711C422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1102" y="1685325"/>
            <a:ext cx="959136" cy="9591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109507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Телемедицина. Заключение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7524" y="908720"/>
            <a:ext cx="8568952" cy="1372419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algn="ctr"/>
            <a:r>
              <a:rPr lang="ru-RU" b="0" i="0" dirty="0">
                <a:solidFill>
                  <a:schemeClr val="tx1"/>
                </a:solidFill>
                <a:effectLst/>
              </a:rPr>
              <a:t>Телемедицина- сложный комплекс мер по цифровизации здравоохранения, ведь необходимо учитывать множество аспектов, таких как информационная безопасность, защита здоровья граждан, а также рациональное, но эффективное внедрение системы в повседневную жизнь</a:t>
            </a:r>
          </a:p>
          <a:p>
            <a:pPr marL="0" indent="0" algn="ctr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67CA6-2D92-4602-87FB-B81B94BA46B2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00B990-E6AE-4C5F-9AD2-1C9B9E871FE6}"/>
              </a:ext>
            </a:extLst>
          </p:cNvPr>
          <p:cNvSpPr txBox="1"/>
          <p:nvPr/>
        </p:nvSpPr>
        <p:spPr>
          <a:xfrm>
            <a:off x="179512" y="2286715"/>
            <a:ext cx="878497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b="1" i="0" dirty="0">
                <a:solidFill>
                  <a:schemeClr val="tx1"/>
                </a:solidFill>
                <a:effectLst/>
              </a:rPr>
              <a:t>Одними из ключевых недостатков телемедицины в России являются:</a:t>
            </a:r>
          </a:p>
          <a:p>
            <a:pPr marL="342900" indent="-342900" algn="l">
              <a:buFont typeface="+mj-lt"/>
              <a:buAutoNum type="arabicPeriod"/>
            </a:pPr>
            <a:r>
              <a:rPr lang="ru-RU" b="0" i="0" dirty="0">
                <a:solidFill>
                  <a:schemeClr val="tx1"/>
                </a:solidFill>
                <a:effectLst/>
              </a:rPr>
              <a:t>отсутствие возможности проводить дистанционную диагностику заболеваний</a:t>
            </a:r>
          </a:p>
          <a:p>
            <a:pPr marL="342900" indent="-342900" algn="l">
              <a:buFont typeface="+mj-lt"/>
              <a:buAutoNum type="arabicPeriod"/>
            </a:pPr>
            <a:r>
              <a:rPr lang="ru-RU" b="0" i="0" dirty="0">
                <a:solidFill>
                  <a:schemeClr val="tx1"/>
                </a:solidFill>
                <a:effectLst/>
              </a:rPr>
              <a:t>наличие рисков утечки персональных данных пациентов и нарушения режима врачебной тайны путем предоставления этой информации третьим лицам</a:t>
            </a:r>
          </a:p>
          <a:p>
            <a:pPr marL="342900" indent="-342900" algn="l">
              <a:buFont typeface="+mj-lt"/>
              <a:buAutoNum type="arabicPeriod"/>
            </a:pPr>
            <a:r>
              <a:rPr lang="ru-RU" b="0" i="0" dirty="0">
                <a:solidFill>
                  <a:schemeClr val="tx1"/>
                </a:solidFill>
                <a:effectLst/>
              </a:rPr>
              <a:t>недостаточный уровень достоверности идентификации пациентов в ряде случаев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solidFill>
                  <a:schemeClr val="tx1"/>
                </a:solidFill>
              </a:rPr>
              <a:t>нет единого подхода к оформлению медицинской документации по итогам телемедицинской консультации</a:t>
            </a:r>
          </a:p>
          <a:p>
            <a:pPr marL="342900" indent="-342900" algn="l">
              <a:buFont typeface="+mj-lt"/>
              <a:buAutoNum type="arabicPeriod"/>
            </a:pPr>
            <a:r>
              <a:rPr lang="ru-RU" dirty="0">
                <a:solidFill>
                  <a:schemeClr val="tx1"/>
                </a:solidFill>
              </a:rPr>
              <a:t>отсутствие развития трансграничной медицины</a:t>
            </a:r>
          </a:p>
          <a:p>
            <a:r>
              <a:rPr lang="ru-RU" dirty="0">
                <a:solidFill>
                  <a:schemeClr val="tx1"/>
                </a:solidFill>
              </a:rPr>
              <a:t>Избавиться от этих недостатков </a:t>
            </a:r>
            <a:r>
              <a:rPr lang="ru-RU" b="0" i="0" dirty="0">
                <a:solidFill>
                  <a:schemeClr val="tx1"/>
                </a:solidFill>
                <a:effectLst/>
              </a:rPr>
              <a:t>невозможно без существенной корректировки законодательства о телемедицине.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04D6C6-9338-44DD-8CA0-76D6A9E02B96}"/>
              </a:ext>
            </a:extLst>
          </p:cNvPr>
          <p:cNvSpPr txBox="1"/>
          <p:nvPr/>
        </p:nvSpPr>
        <p:spPr>
          <a:xfrm>
            <a:off x="1520098" y="5445224"/>
            <a:ext cx="6633590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/>
              <a:t>Даёт новые возможности для технологий и совершенствования правового регулирования и решения организационных барьеров.</a:t>
            </a:r>
          </a:p>
        </p:txBody>
      </p:sp>
      <p:sp>
        <p:nvSpPr>
          <p:cNvPr id="9" name="Стрелка: вниз 8">
            <a:extLst>
              <a:ext uri="{FF2B5EF4-FFF2-40B4-BE49-F238E27FC236}">
                <a16:creationId xmlns:a16="http://schemas.microsoft.com/office/drawing/2014/main" id="{13659933-C371-4298-8ADC-6A9A1CFFC596}"/>
              </a:ext>
            </a:extLst>
          </p:cNvPr>
          <p:cNvSpPr/>
          <p:nvPr/>
        </p:nvSpPr>
        <p:spPr>
          <a:xfrm>
            <a:off x="4157954" y="5120437"/>
            <a:ext cx="828092" cy="188872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20150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 законодательства субъектов Российской Федерации. Заключение.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78071" y="875624"/>
            <a:ext cx="6285384" cy="4525963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внесения изменения в ФЗ № 323 у одних субъектов Российской Федерации уже действовала своя телемедицинская система, поэтому основной их целью стало усовершенствование системы, другим субъектам Российской Федерации пришлось создавать ее с нуля. </a:t>
            </a:r>
          </a:p>
          <a:p>
            <a:pPr marL="0" indent="0" algn="just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на федеральном уровне определения понятия «телемедицина», в правовых актах субъектов РФ даны отличающиеся по объему понятия. 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наш взгляд, «телемедицина» должна пониматься в широком смысле, то есть включать в себя не только медицинскую составляющую, но и также непрерывное обучение (за исключением, образования, получаемого в высших образовательных учреждениях), проведение научных мероприятий, решение управленческих задач и др.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67CA6-2D92-4602-87FB-B81B94BA46B2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8" name="Shape">
            <a:extLst>
              <a:ext uri="{FF2B5EF4-FFF2-40B4-BE49-F238E27FC236}">
                <a16:creationId xmlns:a16="http://schemas.microsoft.com/office/drawing/2014/main" id="{8FF8A210-9C23-25EE-5B0C-E0E56DD1D825}"/>
              </a:ext>
            </a:extLst>
          </p:cNvPr>
          <p:cNvSpPr/>
          <p:nvPr/>
        </p:nvSpPr>
        <p:spPr>
          <a:xfrm>
            <a:off x="209581" y="1312088"/>
            <a:ext cx="2202179" cy="29781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475" y="21600"/>
                </a:moveTo>
                <a:cubicBezTo>
                  <a:pt x="21401" y="21600"/>
                  <a:pt x="21351" y="21563"/>
                  <a:pt x="21351" y="21508"/>
                </a:cubicBezTo>
                <a:lnTo>
                  <a:pt x="21351" y="7986"/>
                </a:lnTo>
                <a:cubicBezTo>
                  <a:pt x="21351" y="3684"/>
                  <a:pt x="16617" y="184"/>
                  <a:pt x="10800" y="184"/>
                </a:cubicBezTo>
                <a:cubicBezTo>
                  <a:pt x="4983" y="184"/>
                  <a:pt x="249" y="3684"/>
                  <a:pt x="249" y="7986"/>
                </a:cubicBezTo>
                <a:lnTo>
                  <a:pt x="249" y="21508"/>
                </a:lnTo>
                <a:cubicBezTo>
                  <a:pt x="249" y="21563"/>
                  <a:pt x="199" y="21600"/>
                  <a:pt x="125" y="21600"/>
                </a:cubicBezTo>
                <a:cubicBezTo>
                  <a:pt x="50" y="21600"/>
                  <a:pt x="0" y="21563"/>
                  <a:pt x="0" y="21508"/>
                </a:cubicBezTo>
                <a:lnTo>
                  <a:pt x="0" y="7986"/>
                </a:lnTo>
                <a:cubicBezTo>
                  <a:pt x="0" y="3583"/>
                  <a:pt x="4846" y="0"/>
                  <a:pt x="10800" y="0"/>
                </a:cubicBezTo>
                <a:cubicBezTo>
                  <a:pt x="16754" y="0"/>
                  <a:pt x="21600" y="3583"/>
                  <a:pt x="21600" y="7986"/>
                </a:cubicBezTo>
                <a:lnTo>
                  <a:pt x="21600" y="21508"/>
                </a:lnTo>
                <a:cubicBezTo>
                  <a:pt x="21600" y="21554"/>
                  <a:pt x="21538" y="21600"/>
                  <a:pt x="21475" y="21600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" name="Shape">
            <a:extLst>
              <a:ext uri="{FF2B5EF4-FFF2-40B4-BE49-F238E27FC236}">
                <a16:creationId xmlns:a16="http://schemas.microsoft.com/office/drawing/2014/main" id="{C3DCAC52-86A2-D4AE-BC69-78BD3DE765F7}"/>
              </a:ext>
            </a:extLst>
          </p:cNvPr>
          <p:cNvSpPr/>
          <p:nvPr/>
        </p:nvSpPr>
        <p:spPr>
          <a:xfrm>
            <a:off x="464903" y="4253227"/>
            <a:ext cx="1676400" cy="17056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917"/>
                </a:moveTo>
                <a:lnTo>
                  <a:pt x="0" y="10985"/>
                </a:lnTo>
                <a:cubicBezTo>
                  <a:pt x="0" y="16839"/>
                  <a:pt x="4827" y="21600"/>
                  <a:pt x="10800" y="21600"/>
                </a:cubicBezTo>
                <a:lnTo>
                  <a:pt x="10800" y="21600"/>
                </a:lnTo>
                <a:cubicBezTo>
                  <a:pt x="16756" y="21600"/>
                  <a:pt x="21600" y="16855"/>
                  <a:pt x="21600" y="10985"/>
                </a:cubicBezTo>
                <a:lnTo>
                  <a:pt x="21600" y="917"/>
                </a:lnTo>
                <a:cubicBezTo>
                  <a:pt x="21600" y="402"/>
                  <a:pt x="21175" y="0"/>
                  <a:pt x="20667" y="0"/>
                </a:cubicBezTo>
                <a:lnTo>
                  <a:pt x="933" y="0"/>
                </a:lnTo>
                <a:cubicBezTo>
                  <a:pt x="425" y="0"/>
                  <a:pt x="0" y="402"/>
                  <a:pt x="0" y="917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10" name="Group 11">
            <a:extLst>
              <a:ext uri="{FF2B5EF4-FFF2-40B4-BE49-F238E27FC236}">
                <a16:creationId xmlns:a16="http://schemas.microsoft.com/office/drawing/2014/main" id="{79DED7B2-8B74-3363-B509-F7D0ADFFC891}"/>
              </a:ext>
            </a:extLst>
          </p:cNvPr>
          <p:cNvGrpSpPr/>
          <p:nvPr/>
        </p:nvGrpSpPr>
        <p:grpSpPr>
          <a:xfrm>
            <a:off x="532125" y="2585411"/>
            <a:ext cx="1541957" cy="1721040"/>
            <a:chOff x="332936" y="2566211"/>
            <a:chExt cx="2975111" cy="1721040"/>
          </a:xfrm>
        </p:grpSpPr>
        <p:sp>
          <p:nvSpPr>
            <p:cNvPr id="11" name="TextBox 15">
              <a:extLst>
                <a:ext uri="{FF2B5EF4-FFF2-40B4-BE49-F238E27FC236}">
                  <a16:creationId xmlns:a16="http://schemas.microsoft.com/office/drawing/2014/main" id="{5F97EAD2-49CA-0E43-F659-0F450DF84053}"/>
                </a:ext>
              </a:extLst>
            </p:cNvPr>
            <p:cNvSpPr txBox="1"/>
            <p:nvPr/>
          </p:nvSpPr>
          <p:spPr>
            <a:xfrm>
              <a:off x="332936" y="2566211"/>
              <a:ext cx="2926080" cy="523220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400" b="1" noProof="1"/>
                <a:t>Телемедицинские технологии</a:t>
              </a:r>
              <a:endParaRPr lang="en-US" sz="1400" b="1" noProof="1"/>
            </a:p>
          </p:txBody>
        </p:sp>
        <p:sp>
          <p:nvSpPr>
            <p:cNvPr id="12" name="TextBox 16">
              <a:extLst>
                <a:ext uri="{FF2B5EF4-FFF2-40B4-BE49-F238E27FC236}">
                  <a16:creationId xmlns:a16="http://schemas.microsoft.com/office/drawing/2014/main" id="{BD80B824-93D7-AFC7-35B5-6001181FFEBD}"/>
                </a:ext>
              </a:extLst>
            </p:cNvPr>
            <p:cNvSpPr txBox="1"/>
            <p:nvPr/>
          </p:nvSpPr>
          <p:spPr>
            <a:xfrm>
              <a:off x="332936" y="3086922"/>
              <a:ext cx="2975111" cy="1200329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200" noProof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Проблемы законодательства субъектов РФ по вопросам</a:t>
              </a:r>
            </a:p>
            <a:p>
              <a:pPr algn="ctr"/>
              <a:r>
                <a:rPr lang="ru-RU" sz="1200" noProof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телемедицинских технологий</a:t>
              </a:r>
              <a:endParaRPr lang="en-US" sz="1200" noProof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3" name="TextBox 25">
            <a:extLst>
              <a:ext uri="{FF2B5EF4-FFF2-40B4-BE49-F238E27FC236}">
                <a16:creationId xmlns:a16="http://schemas.microsoft.com/office/drawing/2014/main" id="{F3A724F9-0299-6285-2BAE-B851B2D26A1B}"/>
              </a:ext>
            </a:extLst>
          </p:cNvPr>
          <p:cNvSpPr txBox="1"/>
          <p:nvPr/>
        </p:nvSpPr>
        <p:spPr>
          <a:xfrm>
            <a:off x="698965" y="4145984"/>
            <a:ext cx="1223412" cy="132343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ru-RU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en-US" sz="8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Graphic 28" descr="Bullseye with solid fill">
            <a:extLst>
              <a:ext uri="{FF2B5EF4-FFF2-40B4-BE49-F238E27FC236}">
                <a16:creationId xmlns:a16="http://schemas.microsoft.com/office/drawing/2014/main" id="{41819663-74D0-0E8C-0701-2201B30DA3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3536" y="1608002"/>
            <a:ext cx="959136" cy="9591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6" name="Freeform: Shape 18">
            <a:extLst>
              <a:ext uri="{FF2B5EF4-FFF2-40B4-BE49-F238E27FC236}">
                <a16:creationId xmlns:a16="http://schemas.microsoft.com/office/drawing/2014/main" id="{04154163-CE34-4BF4-8B27-A2BFC1BFFA4F}"/>
              </a:ext>
            </a:extLst>
          </p:cNvPr>
          <p:cNvSpPr>
            <a:spLocks/>
          </p:cNvSpPr>
          <p:nvPr/>
        </p:nvSpPr>
        <p:spPr bwMode="auto">
          <a:xfrm>
            <a:off x="3241030" y="4860146"/>
            <a:ext cx="5672479" cy="1869153"/>
          </a:xfrm>
          <a:custGeom>
            <a:avLst/>
            <a:gdLst>
              <a:gd name="connsiteX0" fmla="*/ 4452597 w 5672479"/>
              <a:gd name="connsiteY0" fmla="*/ 357 h 1869153"/>
              <a:gd name="connsiteX1" fmla="*/ 4503541 w 5672479"/>
              <a:gd name="connsiteY1" fmla="*/ 19426 h 1869153"/>
              <a:gd name="connsiteX2" fmla="*/ 5632181 w 5672479"/>
              <a:gd name="connsiteY2" fmla="*/ 857261 h 1869153"/>
              <a:gd name="connsiteX3" fmla="*/ 5672479 w 5672479"/>
              <a:gd name="connsiteY3" fmla="*/ 937505 h 1869153"/>
              <a:gd name="connsiteX4" fmla="*/ 5631876 w 5672479"/>
              <a:gd name="connsiteY4" fmla="*/ 1017444 h 1869153"/>
              <a:gd name="connsiteX5" fmla="*/ 4503236 w 5672479"/>
              <a:gd name="connsiteY5" fmla="*/ 1849786 h 1869153"/>
              <a:gd name="connsiteX6" fmla="*/ 4399134 w 5672479"/>
              <a:gd name="connsiteY6" fmla="*/ 1858329 h 1869153"/>
              <a:gd name="connsiteX7" fmla="*/ 4344488 w 5672479"/>
              <a:gd name="connsiteY7" fmla="*/ 1769542 h 1869153"/>
              <a:gd name="connsiteX8" fmla="*/ 4344488 w 5672479"/>
              <a:gd name="connsiteY8" fmla="*/ 1434530 h 1869153"/>
              <a:gd name="connsiteX9" fmla="*/ 3188777 w 5672479"/>
              <a:gd name="connsiteY9" fmla="*/ 1434530 h 1869153"/>
              <a:gd name="connsiteX10" fmla="*/ 3188777 w 5672479"/>
              <a:gd name="connsiteY10" fmla="*/ 1434531 h 1869153"/>
              <a:gd name="connsiteX11" fmla="*/ 2354614 w 5672479"/>
              <a:gd name="connsiteY11" fmla="*/ 1434531 h 1869153"/>
              <a:gd name="connsiteX12" fmla="*/ 2143136 w 5672479"/>
              <a:gd name="connsiteY12" fmla="*/ 1434531 h 1869153"/>
              <a:gd name="connsiteX13" fmla="*/ 1495632 w 5672479"/>
              <a:gd name="connsiteY13" fmla="*/ 1434531 h 1869153"/>
              <a:gd name="connsiteX14" fmla="*/ 1308973 w 5672479"/>
              <a:gd name="connsiteY14" fmla="*/ 1434531 h 1869153"/>
              <a:gd name="connsiteX15" fmla="*/ 1145164 w 5672479"/>
              <a:gd name="connsiteY15" fmla="*/ 1434531 h 1869153"/>
              <a:gd name="connsiteX16" fmla="*/ 449991 w 5672479"/>
              <a:gd name="connsiteY16" fmla="*/ 1434531 h 1869153"/>
              <a:gd name="connsiteX17" fmla="*/ 99523 w 5672479"/>
              <a:gd name="connsiteY17" fmla="*/ 1434531 h 1869153"/>
              <a:gd name="connsiteX18" fmla="*/ 29002 w 5672479"/>
              <a:gd name="connsiteY18" fmla="*/ 1405546 h 1869153"/>
              <a:gd name="connsiteX19" fmla="*/ 0 w 5672479"/>
              <a:gd name="connsiteY19" fmla="*/ 1335065 h 1869153"/>
              <a:gd name="connsiteX20" fmla="*/ 0 w 5672479"/>
              <a:gd name="connsiteY20" fmla="*/ 534149 h 1869153"/>
              <a:gd name="connsiteX21" fmla="*/ 29002 w 5672479"/>
              <a:gd name="connsiteY21" fmla="*/ 463669 h 1869153"/>
              <a:gd name="connsiteX22" fmla="*/ 99523 w 5672479"/>
              <a:gd name="connsiteY22" fmla="*/ 434378 h 1869153"/>
              <a:gd name="connsiteX23" fmla="*/ 449991 w 5672479"/>
              <a:gd name="connsiteY23" fmla="*/ 434378 h 1869153"/>
              <a:gd name="connsiteX24" fmla="*/ 1145164 w 5672479"/>
              <a:gd name="connsiteY24" fmla="*/ 434378 h 1869153"/>
              <a:gd name="connsiteX25" fmla="*/ 1308973 w 5672479"/>
              <a:gd name="connsiteY25" fmla="*/ 434378 h 1869153"/>
              <a:gd name="connsiteX26" fmla="*/ 1495632 w 5672479"/>
              <a:gd name="connsiteY26" fmla="*/ 434378 h 1869153"/>
              <a:gd name="connsiteX27" fmla="*/ 2143136 w 5672479"/>
              <a:gd name="connsiteY27" fmla="*/ 434378 h 1869153"/>
              <a:gd name="connsiteX28" fmla="*/ 2354614 w 5672479"/>
              <a:gd name="connsiteY28" fmla="*/ 434378 h 1869153"/>
              <a:gd name="connsiteX29" fmla="*/ 2982604 w 5672479"/>
              <a:gd name="connsiteY29" fmla="*/ 434378 h 1869153"/>
              <a:gd name="connsiteX30" fmla="*/ 2982609 w 5672479"/>
              <a:gd name="connsiteY30" fmla="*/ 434377 h 1869153"/>
              <a:gd name="connsiteX31" fmla="*/ 4344488 w 5672479"/>
              <a:gd name="connsiteY31" fmla="*/ 434377 h 1869153"/>
              <a:gd name="connsiteX32" fmla="*/ 4344488 w 5672479"/>
              <a:gd name="connsiteY32" fmla="*/ 99670 h 1869153"/>
              <a:gd name="connsiteX33" fmla="*/ 4399134 w 5672479"/>
              <a:gd name="connsiteY33" fmla="*/ 10578 h 1869153"/>
              <a:gd name="connsiteX34" fmla="*/ 4452597 w 5672479"/>
              <a:gd name="connsiteY34" fmla="*/ 357 h 1869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672479" h="1869153">
                <a:moveTo>
                  <a:pt x="4452597" y="357"/>
                </a:moveTo>
                <a:cubicBezTo>
                  <a:pt x="4470723" y="1882"/>
                  <a:pt x="4488430" y="8290"/>
                  <a:pt x="4503541" y="19426"/>
                </a:cubicBezTo>
                <a:lnTo>
                  <a:pt x="5632181" y="857261"/>
                </a:lnTo>
                <a:cubicBezTo>
                  <a:pt x="5657520" y="876177"/>
                  <a:pt x="5672479" y="905773"/>
                  <a:pt x="5672479" y="937505"/>
                </a:cubicBezTo>
                <a:cubicBezTo>
                  <a:pt x="5672479" y="968931"/>
                  <a:pt x="5657520" y="998527"/>
                  <a:pt x="5631876" y="1017444"/>
                </a:cubicBezTo>
                <a:lnTo>
                  <a:pt x="4503236" y="1849786"/>
                </a:lnTo>
                <a:cubicBezTo>
                  <a:pt x="4473013" y="1872059"/>
                  <a:pt x="4432715" y="1875415"/>
                  <a:pt x="4399134" y="1858329"/>
                </a:cubicBezTo>
                <a:cubicBezTo>
                  <a:pt x="4365552" y="1841548"/>
                  <a:pt x="4344488" y="1807070"/>
                  <a:pt x="4344488" y="1769542"/>
                </a:cubicBezTo>
                <a:lnTo>
                  <a:pt x="4344488" y="1434530"/>
                </a:lnTo>
                <a:lnTo>
                  <a:pt x="3188777" y="1434530"/>
                </a:lnTo>
                <a:lnTo>
                  <a:pt x="3188777" y="1434531"/>
                </a:lnTo>
                <a:lnTo>
                  <a:pt x="2354614" y="1434531"/>
                </a:lnTo>
                <a:lnTo>
                  <a:pt x="2143136" y="1434531"/>
                </a:lnTo>
                <a:lnTo>
                  <a:pt x="1495632" y="1434531"/>
                </a:lnTo>
                <a:lnTo>
                  <a:pt x="1308973" y="1434531"/>
                </a:lnTo>
                <a:lnTo>
                  <a:pt x="1145164" y="1434531"/>
                </a:lnTo>
                <a:lnTo>
                  <a:pt x="449991" y="1434531"/>
                </a:lnTo>
                <a:lnTo>
                  <a:pt x="99523" y="1434531"/>
                </a:lnTo>
                <a:cubicBezTo>
                  <a:pt x="73269" y="1434531"/>
                  <a:pt x="47625" y="1423852"/>
                  <a:pt x="29002" y="1405546"/>
                </a:cubicBezTo>
                <a:cubicBezTo>
                  <a:pt x="10685" y="1386934"/>
                  <a:pt x="0" y="1361305"/>
                  <a:pt x="0" y="1335065"/>
                </a:cubicBezTo>
                <a:lnTo>
                  <a:pt x="0" y="534149"/>
                </a:lnTo>
                <a:cubicBezTo>
                  <a:pt x="0" y="507910"/>
                  <a:pt x="10685" y="482280"/>
                  <a:pt x="29002" y="463669"/>
                </a:cubicBezTo>
                <a:cubicBezTo>
                  <a:pt x="47625" y="445057"/>
                  <a:pt x="73269" y="434378"/>
                  <a:pt x="99523" y="434378"/>
                </a:cubicBezTo>
                <a:lnTo>
                  <a:pt x="449991" y="434378"/>
                </a:lnTo>
                <a:lnTo>
                  <a:pt x="1145164" y="434378"/>
                </a:lnTo>
                <a:lnTo>
                  <a:pt x="1308973" y="434378"/>
                </a:lnTo>
                <a:lnTo>
                  <a:pt x="1495632" y="434378"/>
                </a:lnTo>
                <a:lnTo>
                  <a:pt x="2143136" y="434378"/>
                </a:lnTo>
                <a:lnTo>
                  <a:pt x="2354614" y="434378"/>
                </a:lnTo>
                <a:lnTo>
                  <a:pt x="2982604" y="434378"/>
                </a:lnTo>
                <a:lnTo>
                  <a:pt x="2982609" y="434377"/>
                </a:lnTo>
                <a:lnTo>
                  <a:pt x="4344488" y="434377"/>
                </a:lnTo>
                <a:lnTo>
                  <a:pt x="4344488" y="99670"/>
                </a:lnTo>
                <a:cubicBezTo>
                  <a:pt x="4344488" y="62142"/>
                  <a:pt x="4365858" y="27359"/>
                  <a:pt x="4399134" y="10578"/>
                </a:cubicBezTo>
                <a:cubicBezTo>
                  <a:pt x="4415925" y="2188"/>
                  <a:pt x="4434471" y="-1169"/>
                  <a:pt x="4452597" y="357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2400" b="1" noProof="1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E447C77-73F0-41CA-BA3F-12EC25C711A5}"/>
              </a:ext>
            </a:extLst>
          </p:cNvPr>
          <p:cNvSpPr txBox="1"/>
          <p:nvPr/>
        </p:nvSpPr>
        <p:spPr>
          <a:xfrm>
            <a:off x="4446106" y="5334530"/>
            <a:ext cx="2929293" cy="646331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algn="just"/>
            <a:r>
              <a:rPr lang="ru-RU" sz="12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Необходимо разрабатывать единый подход по вопросам регулирования направления телемедицины</a:t>
            </a:r>
            <a:r>
              <a:rPr lang="en-US" sz="12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</a:p>
        </p:txBody>
      </p:sp>
      <p:sp>
        <p:nvSpPr>
          <p:cNvPr id="21" name="Freeform 7">
            <a:extLst>
              <a:ext uri="{FF2B5EF4-FFF2-40B4-BE49-F238E27FC236}">
                <a16:creationId xmlns:a16="http://schemas.microsoft.com/office/drawing/2014/main" id="{79B70344-B9EF-4FFE-BBBA-839EC3B3FAC6}"/>
              </a:ext>
            </a:extLst>
          </p:cNvPr>
          <p:cNvSpPr>
            <a:spLocks/>
          </p:cNvSpPr>
          <p:nvPr/>
        </p:nvSpPr>
        <p:spPr bwMode="auto">
          <a:xfrm rot="10800000">
            <a:off x="7726762" y="5113087"/>
            <a:ext cx="977378" cy="1378087"/>
          </a:xfrm>
          <a:custGeom>
            <a:avLst/>
            <a:gdLst>
              <a:gd name="T0" fmla="*/ 4146 w 9469"/>
              <a:gd name="T1" fmla="*/ 53 h 6130"/>
              <a:gd name="T2" fmla="*/ 3823 w 9469"/>
              <a:gd name="T3" fmla="*/ 80 h 6130"/>
              <a:gd name="T4" fmla="*/ 126 w 9469"/>
              <a:gd name="T5" fmla="*/ 2808 h 6130"/>
              <a:gd name="T6" fmla="*/ 1 w 9469"/>
              <a:gd name="T7" fmla="*/ 3056 h 6130"/>
              <a:gd name="T8" fmla="*/ 125 w 9469"/>
              <a:gd name="T9" fmla="*/ 3304 h 6130"/>
              <a:gd name="T10" fmla="*/ 3822 w 9469"/>
              <a:gd name="T11" fmla="*/ 6050 h 6130"/>
              <a:gd name="T12" fmla="*/ 4145 w 9469"/>
              <a:gd name="T13" fmla="*/ 6077 h 6130"/>
              <a:gd name="T14" fmla="*/ 4315 w 9469"/>
              <a:gd name="T15" fmla="*/ 5802 h 6130"/>
              <a:gd name="T16" fmla="*/ 4315 w 9469"/>
              <a:gd name="T17" fmla="*/ 4686 h 6130"/>
              <a:gd name="T18" fmla="*/ 9160 w 9469"/>
              <a:gd name="T19" fmla="*/ 4686 h 6130"/>
              <a:gd name="T20" fmla="*/ 9379 w 9469"/>
              <a:gd name="T21" fmla="*/ 4596 h 6130"/>
              <a:gd name="T22" fmla="*/ 9469 w 9469"/>
              <a:gd name="T23" fmla="*/ 4378 h 6130"/>
              <a:gd name="T24" fmla="*/ 9469 w 9469"/>
              <a:gd name="T25" fmla="*/ 1752 h 6130"/>
              <a:gd name="T26" fmla="*/ 9379 w 9469"/>
              <a:gd name="T27" fmla="*/ 1534 h 6130"/>
              <a:gd name="T28" fmla="*/ 9160 w 9469"/>
              <a:gd name="T29" fmla="*/ 1444 h 6130"/>
              <a:gd name="T30" fmla="*/ 4315 w 9469"/>
              <a:gd name="T31" fmla="*/ 1444 h 6130"/>
              <a:gd name="T32" fmla="*/ 4315 w 9469"/>
              <a:gd name="T33" fmla="*/ 328 h 6130"/>
              <a:gd name="T34" fmla="*/ 4146 w 9469"/>
              <a:gd name="T35" fmla="*/ 53 h 6130"/>
              <a:gd name="connsiteX0" fmla="*/ 4378 w 10000"/>
              <a:gd name="connsiteY0" fmla="*/ 54 h 9935"/>
              <a:gd name="connsiteX1" fmla="*/ 4037 w 10000"/>
              <a:gd name="connsiteY1" fmla="*/ 99 h 9935"/>
              <a:gd name="connsiteX2" fmla="*/ 133 w 10000"/>
              <a:gd name="connsiteY2" fmla="*/ 4549 h 9935"/>
              <a:gd name="connsiteX3" fmla="*/ 1 w 10000"/>
              <a:gd name="connsiteY3" fmla="*/ 4953 h 9935"/>
              <a:gd name="connsiteX4" fmla="*/ 132 w 10000"/>
              <a:gd name="connsiteY4" fmla="*/ 5358 h 9935"/>
              <a:gd name="connsiteX5" fmla="*/ 4036 w 10000"/>
              <a:gd name="connsiteY5" fmla="*/ 9837 h 9935"/>
              <a:gd name="connsiteX6" fmla="*/ 4377 w 10000"/>
              <a:gd name="connsiteY6" fmla="*/ 9882 h 9935"/>
              <a:gd name="connsiteX7" fmla="*/ 4557 w 10000"/>
              <a:gd name="connsiteY7" fmla="*/ 9433 h 9935"/>
              <a:gd name="connsiteX8" fmla="*/ 4557 w 10000"/>
              <a:gd name="connsiteY8" fmla="*/ 7612 h 9935"/>
              <a:gd name="connsiteX9" fmla="*/ 9905 w 10000"/>
              <a:gd name="connsiteY9" fmla="*/ 7466 h 9935"/>
              <a:gd name="connsiteX10" fmla="*/ 10000 w 10000"/>
              <a:gd name="connsiteY10" fmla="*/ 7110 h 9935"/>
              <a:gd name="connsiteX11" fmla="*/ 10000 w 10000"/>
              <a:gd name="connsiteY11" fmla="*/ 2826 h 9935"/>
              <a:gd name="connsiteX12" fmla="*/ 9905 w 10000"/>
              <a:gd name="connsiteY12" fmla="*/ 2470 h 9935"/>
              <a:gd name="connsiteX13" fmla="*/ 9674 w 10000"/>
              <a:gd name="connsiteY13" fmla="*/ 2324 h 9935"/>
              <a:gd name="connsiteX14" fmla="*/ 4557 w 10000"/>
              <a:gd name="connsiteY14" fmla="*/ 2324 h 9935"/>
              <a:gd name="connsiteX15" fmla="*/ 4557 w 10000"/>
              <a:gd name="connsiteY15" fmla="*/ 503 h 9935"/>
              <a:gd name="connsiteX16" fmla="*/ 4378 w 10000"/>
              <a:gd name="connsiteY16" fmla="*/ 54 h 9935"/>
              <a:gd name="connsiteX0" fmla="*/ 4378 w 10334"/>
              <a:gd name="connsiteY0" fmla="*/ 54 h 10000"/>
              <a:gd name="connsiteX1" fmla="*/ 4037 w 10334"/>
              <a:gd name="connsiteY1" fmla="*/ 100 h 10000"/>
              <a:gd name="connsiteX2" fmla="*/ 133 w 10334"/>
              <a:gd name="connsiteY2" fmla="*/ 4579 h 10000"/>
              <a:gd name="connsiteX3" fmla="*/ 1 w 10334"/>
              <a:gd name="connsiteY3" fmla="*/ 4985 h 10000"/>
              <a:gd name="connsiteX4" fmla="*/ 132 w 10334"/>
              <a:gd name="connsiteY4" fmla="*/ 5393 h 10000"/>
              <a:gd name="connsiteX5" fmla="*/ 4036 w 10334"/>
              <a:gd name="connsiteY5" fmla="*/ 9901 h 10000"/>
              <a:gd name="connsiteX6" fmla="*/ 4377 w 10334"/>
              <a:gd name="connsiteY6" fmla="*/ 9947 h 10000"/>
              <a:gd name="connsiteX7" fmla="*/ 4557 w 10334"/>
              <a:gd name="connsiteY7" fmla="*/ 9495 h 10000"/>
              <a:gd name="connsiteX8" fmla="*/ 4557 w 10334"/>
              <a:gd name="connsiteY8" fmla="*/ 7662 h 10000"/>
              <a:gd name="connsiteX9" fmla="*/ 9905 w 10334"/>
              <a:gd name="connsiteY9" fmla="*/ 7515 h 10000"/>
              <a:gd name="connsiteX10" fmla="*/ 10000 w 10334"/>
              <a:gd name="connsiteY10" fmla="*/ 2844 h 10000"/>
              <a:gd name="connsiteX11" fmla="*/ 9905 w 10334"/>
              <a:gd name="connsiteY11" fmla="*/ 2486 h 10000"/>
              <a:gd name="connsiteX12" fmla="*/ 9674 w 10334"/>
              <a:gd name="connsiteY12" fmla="*/ 2339 h 10000"/>
              <a:gd name="connsiteX13" fmla="*/ 4557 w 10334"/>
              <a:gd name="connsiteY13" fmla="*/ 2339 h 10000"/>
              <a:gd name="connsiteX14" fmla="*/ 4557 w 10334"/>
              <a:gd name="connsiteY14" fmla="*/ 506 h 10000"/>
              <a:gd name="connsiteX15" fmla="*/ 4378 w 10334"/>
              <a:gd name="connsiteY15" fmla="*/ 54 h 10000"/>
              <a:gd name="connsiteX0" fmla="*/ 4378 w 10000"/>
              <a:gd name="connsiteY0" fmla="*/ 54 h 10000"/>
              <a:gd name="connsiteX1" fmla="*/ 4037 w 10000"/>
              <a:gd name="connsiteY1" fmla="*/ 100 h 10000"/>
              <a:gd name="connsiteX2" fmla="*/ 133 w 10000"/>
              <a:gd name="connsiteY2" fmla="*/ 4579 h 10000"/>
              <a:gd name="connsiteX3" fmla="*/ 1 w 10000"/>
              <a:gd name="connsiteY3" fmla="*/ 4985 h 10000"/>
              <a:gd name="connsiteX4" fmla="*/ 132 w 10000"/>
              <a:gd name="connsiteY4" fmla="*/ 5393 h 10000"/>
              <a:gd name="connsiteX5" fmla="*/ 4036 w 10000"/>
              <a:gd name="connsiteY5" fmla="*/ 9901 h 10000"/>
              <a:gd name="connsiteX6" fmla="*/ 4377 w 10000"/>
              <a:gd name="connsiteY6" fmla="*/ 9947 h 10000"/>
              <a:gd name="connsiteX7" fmla="*/ 4557 w 10000"/>
              <a:gd name="connsiteY7" fmla="*/ 9495 h 10000"/>
              <a:gd name="connsiteX8" fmla="*/ 4557 w 10000"/>
              <a:gd name="connsiteY8" fmla="*/ 7662 h 10000"/>
              <a:gd name="connsiteX9" fmla="*/ 10000 w 10000"/>
              <a:gd name="connsiteY9" fmla="*/ 2844 h 10000"/>
              <a:gd name="connsiteX10" fmla="*/ 9905 w 10000"/>
              <a:gd name="connsiteY10" fmla="*/ 2486 h 10000"/>
              <a:gd name="connsiteX11" fmla="*/ 9674 w 10000"/>
              <a:gd name="connsiteY11" fmla="*/ 2339 h 10000"/>
              <a:gd name="connsiteX12" fmla="*/ 4557 w 10000"/>
              <a:gd name="connsiteY12" fmla="*/ 2339 h 10000"/>
              <a:gd name="connsiteX13" fmla="*/ 4557 w 10000"/>
              <a:gd name="connsiteY13" fmla="*/ 506 h 10000"/>
              <a:gd name="connsiteX14" fmla="*/ 4378 w 10000"/>
              <a:gd name="connsiteY14" fmla="*/ 54 h 10000"/>
              <a:gd name="connsiteX0" fmla="*/ 4378 w 9905"/>
              <a:gd name="connsiteY0" fmla="*/ 54 h 10000"/>
              <a:gd name="connsiteX1" fmla="*/ 4037 w 9905"/>
              <a:gd name="connsiteY1" fmla="*/ 100 h 10000"/>
              <a:gd name="connsiteX2" fmla="*/ 133 w 9905"/>
              <a:gd name="connsiteY2" fmla="*/ 4579 h 10000"/>
              <a:gd name="connsiteX3" fmla="*/ 1 w 9905"/>
              <a:gd name="connsiteY3" fmla="*/ 4985 h 10000"/>
              <a:gd name="connsiteX4" fmla="*/ 132 w 9905"/>
              <a:gd name="connsiteY4" fmla="*/ 5393 h 10000"/>
              <a:gd name="connsiteX5" fmla="*/ 4036 w 9905"/>
              <a:gd name="connsiteY5" fmla="*/ 9901 h 10000"/>
              <a:gd name="connsiteX6" fmla="*/ 4377 w 9905"/>
              <a:gd name="connsiteY6" fmla="*/ 9947 h 10000"/>
              <a:gd name="connsiteX7" fmla="*/ 4557 w 9905"/>
              <a:gd name="connsiteY7" fmla="*/ 9495 h 10000"/>
              <a:gd name="connsiteX8" fmla="*/ 4557 w 9905"/>
              <a:gd name="connsiteY8" fmla="*/ 7662 h 10000"/>
              <a:gd name="connsiteX9" fmla="*/ 9905 w 9905"/>
              <a:gd name="connsiteY9" fmla="*/ 2486 h 10000"/>
              <a:gd name="connsiteX10" fmla="*/ 9674 w 9905"/>
              <a:gd name="connsiteY10" fmla="*/ 2339 h 10000"/>
              <a:gd name="connsiteX11" fmla="*/ 4557 w 9905"/>
              <a:gd name="connsiteY11" fmla="*/ 2339 h 10000"/>
              <a:gd name="connsiteX12" fmla="*/ 4557 w 9905"/>
              <a:gd name="connsiteY12" fmla="*/ 506 h 10000"/>
              <a:gd name="connsiteX13" fmla="*/ 4378 w 9905"/>
              <a:gd name="connsiteY13" fmla="*/ 54 h 10000"/>
              <a:gd name="connsiteX0" fmla="*/ 4420 w 10000"/>
              <a:gd name="connsiteY0" fmla="*/ 54 h 10000"/>
              <a:gd name="connsiteX1" fmla="*/ 4076 w 10000"/>
              <a:gd name="connsiteY1" fmla="*/ 100 h 10000"/>
              <a:gd name="connsiteX2" fmla="*/ 134 w 10000"/>
              <a:gd name="connsiteY2" fmla="*/ 4579 h 10000"/>
              <a:gd name="connsiteX3" fmla="*/ 1 w 10000"/>
              <a:gd name="connsiteY3" fmla="*/ 4985 h 10000"/>
              <a:gd name="connsiteX4" fmla="*/ 133 w 10000"/>
              <a:gd name="connsiteY4" fmla="*/ 5393 h 10000"/>
              <a:gd name="connsiteX5" fmla="*/ 4075 w 10000"/>
              <a:gd name="connsiteY5" fmla="*/ 9901 h 10000"/>
              <a:gd name="connsiteX6" fmla="*/ 4419 w 10000"/>
              <a:gd name="connsiteY6" fmla="*/ 9947 h 10000"/>
              <a:gd name="connsiteX7" fmla="*/ 4601 w 10000"/>
              <a:gd name="connsiteY7" fmla="*/ 9495 h 10000"/>
              <a:gd name="connsiteX8" fmla="*/ 4601 w 10000"/>
              <a:gd name="connsiteY8" fmla="*/ 7662 h 10000"/>
              <a:gd name="connsiteX9" fmla="*/ 10000 w 10000"/>
              <a:gd name="connsiteY9" fmla="*/ 2486 h 10000"/>
              <a:gd name="connsiteX10" fmla="*/ 9767 w 10000"/>
              <a:gd name="connsiteY10" fmla="*/ 2573 h 10000"/>
              <a:gd name="connsiteX11" fmla="*/ 4601 w 10000"/>
              <a:gd name="connsiteY11" fmla="*/ 2339 h 10000"/>
              <a:gd name="connsiteX12" fmla="*/ 4601 w 10000"/>
              <a:gd name="connsiteY12" fmla="*/ 506 h 10000"/>
              <a:gd name="connsiteX13" fmla="*/ 4420 w 10000"/>
              <a:gd name="connsiteY13" fmla="*/ 54 h 10000"/>
              <a:gd name="connsiteX0" fmla="*/ 4420 w 10000"/>
              <a:gd name="connsiteY0" fmla="*/ 54 h 10000"/>
              <a:gd name="connsiteX1" fmla="*/ 4076 w 10000"/>
              <a:gd name="connsiteY1" fmla="*/ 100 h 10000"/>
              <a:gd name="connsiteX2" fmla="*/ 134 w 10000"/>
              <a:gd name="connsiteY2" fmla="*/ 4579 h 10000"/>
              <a:gd name="connsiteX3" fmla="*/ 1 w 10000"/>
              <a:gd name="connsiteY3" fmla="*/ 4985 h 10000"/>
              <a:gd name="connsiteX4" fmla="*/ 133 w 10000"/>
              <a:gd name="connsiteY4" fmla="*/ 5393 h 10000"/>
              <a:gd name="connsiteX5" fmla="*/ 4075 w 10000"/>
              <a:gd name="connsiteY5" fmla="*/ 9901 h 10000"/>
              <a:gd name="connsiteX6" fmla="*/ 4419 w 10000"/>
              <a:gd name="connsiteY6" fmla="*/ 9947 h 10000"/>
              <a:gd name="connsiteX7" fmla="*/ 4601 w 10000"/>
              <a:gd name="connsiteY7" fmla="*/ 9495 h 10000"/>
              <a:gd name="connsiteX8" fmla="*/ 4601 w 10000"/>
              <a:gd name="connsiteY8" fmla="*/ 7662 h 10000"/>
              <a:gd name="connsiteX9" fmla="*/ 10000 w 10000"/>
              <a:gd name="connsiteY9" fmla="*/ 2486 h 10000"/>
              <a:gd name="connsiteX10" fmla="*/ 4601 w 10000"/>
              <a:gd name="connsiteY10" fmla="*/ 2339 h 10000"/>
              <a:gd name="connsiteX11" fmla="*/ 4601 w 10000"/>
              <a:gd name="connsiteY11" fmla="*/ 506 h 10000"/>
              <a:gd name="connsiteX12" fmla="*/ 4420 w 10000"/>
              <a:gd name="connsiteY12" fmla="*/ 54 h 10000"/>
              <a:gd name="connsiteX0" fmla="*/ 4420 w 4601"/>
              <a:gd name="connsiteY0" fmla="*/ 54 h 10000"/>
              <a:gd name="connsiteX1" fmla="*/ 4076 w 4601"/>
              <a:gd name="connsiteY1" fmla="*/ 100 h 10000"/>
              <a:gd name="connsiteX2" fmla="*/ 134 w 4601"/>
              <a:gd name="connsiteY2" fmla="*/ 4579 h 10000"/>
              <a:gd name="connsiteX3" fmla="*/ 1 w 4601"/>
              <a:gd name="connsiteY3" fmla="*/ 4985 h 10000"/>
              <a:gd name="connsiteX4" fmla="*/ 133 w 4601"/>
              <a:gd name="connsiteY4" fmla="*/ 5393 h 10000"/>
              <a:gd name="connsiteX5" fmla="*/ 4075 w 4601"/>
              <a:gd name="connsiteY5" fmla="*/ 9901 h 10000"/>
              <a:gd name="connsiteX6" fmla="*/ 4419 w 4601"/>
              <a:gd name="connsiteY6" fmla="*/ 9947 h 10000"/>
              <a:gd name="connsiteX7" fmla="*/ 4601 w 4601"/>
              <a:gd name="connsiteY7" fmla="*/ 9495 h 10000"/>
              <a:gd name="connsiteX8" fmla="*/ 4601 w 4601"/>
              <a:gd name="connsiteY8" fmla="*/ 7662 h 10000"/>
              <a:gd name="connsiteX9" fmla="*/ 4601 w 4601"/>
              <a:gd name="connsiteY9" fmla="*/ 2339 h 10000"/>
              <a:gd name="connsiteX10" fmla="*/ 4601 w 4601"/>
              <a:gd name="connsiteY10" fmla="*/ 506 h 10000"/>
              <a:gd name="connsiteX11" fmla="*/ 4420 w 4601"/>
              <a:gd name="connsiteY11" fmla="*/ 54 h 10000"/>
              <a:gd name="connsiteX0" fmla="*/ 9606 w 9999"/>
              <a:gd name="connsiteY0" fmla="*/ 54 h 10000"/>
              <a:gd name="connsiteX1" fmla="*/ 8858 w 9999"/>
              <a:gd name="connsiteY1" fmla="*/ 100 h 10000"/>
              <a:gd name="connsiteX2" fmla="*/ 290 w 9999"/>
              <a:gd name="connsiteY2" fmla="*/ 4579 h 10000"/>
              <a:gd name="connsiteX3" fmla="*/ 1 w 9999"/>
              <a:gd name="connsiteY3" fmla="*/ 4985 h 10000"/>
              <a:gd name="connsiteX4" fmla="*/ 288 w 9999"/>
              <a:gd name="connsiteY4" fmla="*/ 5393 h 10000"/>
              <a:gd name="connsiteX5" fmla="*/ 8856 w 9999"/>
              <a:gd name="connsiteY5" fmla="*/ 9901 h 10000"/>
              <a:gd name="connsiteX6" fmla="*/ 9603 w 9999"/>
              <a:gd name="connsiteY6" fmla="*/ 9947 h 10000"/>
              <a:gd name="connsiteX7" fmla="*/ 9999 w 9999"/>
              <a:gd name="connsiteY7" fmla="*/ 9495 h 10000"/>
              <a:gd name="connsiteX8" fmla="*/ 9999 w 9999"/>
              <a:gd name="connsiteY8" fmla="*/ 7662 h 10000"/>
              <a:gd name="connsiteX9" fmla="*/ 9999 w 9999"/>
              <a:gd name="connsiteY9" fmla="*/ 506 h 10000"/>
              <a:gd name="connsiteX10" fmla="*/ 9606 w 9999"/>
              <a:gd name="connsiteY10" fmla="*/ 54 h 10000"/>
              <a:gd name="connsiteX0" fmla="*/ 9607 w 10000"/>
              <a:gd name="connsiteY0" fmla="*/ 54 h 10000"/>
              <a:gd name="connsiteX1" fmla="*/ 8859 w 10000"/>
              <a:gd name="connsiteY1" fmla="*/ 100 h 10000"/>
              <a:gd name="connsiteX2" fmla="*/ 290 w 10000"/>
              <a:gd name="connsiteY2" fmla="*/ 4579 h 10000"/>
              <a:gd name="connsiteX3" fmla="*/ 1 w 10000"/>
              <a:gd name="connsiteY3" fmla="*/ 4985 h 10000"/>
              <a:gd name="connsiteX4" fmla="*/ 288 w 10000"/>
              <a:gd name="connsiteY4" fmla="*/ 5393 h 10000"/>
              <a:gd name="connsiteX5" fmla="*/ 8857 w 10000"/>
              <a:gd name="connsiteY5" fmla="*/ 9901 h 10000"/>
              <a:gd name="connsiteX6" fmla="*/ 9604 w 10000"/>
              <a:gd name="connsiteY6" fmla="*/ 9947 h 10000"/>
              <a:gd name="connsiteX7" fmla="*/ 10000 w 10000"/>
              <a:gd name="connsiteY7" fmla="*/ 9495 h 10000"/>
              <a:gd name="connsiteX8" fmla="*/ 10000 w 10000"/>
              <a:gd name="connsiteY8" fmla="*/ 506 h 10000"/>
              <a:gd name="connsiteX9" fmla="*/ 9607 w 10000"/>
              <a:gd name="connsiteY9" fmla="*/ 54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0" h="10000">
                <a:moveTo>
                  <a:pt x="9607" y="54"/>
                </a:moveTo>
                <a:cubicBezTo>
                  <a:pt x="9368" y="-32"/>
                  <a:pt x="9078" y="-14"/>
                  <a:pt x="8859" y="100"/>
                </a:cubicBezTo>
                <a:lnTo>
                  <a:pt x="290" y="4579"/>
                </a:lnTo>
                <a:cubicBezTo>
                  <a:pt x="108" y="4673"/>
                  <a:pt x="1" y="4824"/>
                  <a:pt x="1" y="4985"/>
                </a:cubicBezTo>
                <a:cubicBezTo>
                  <a:pt x="-1" y="5146"/>
                  <a:pt x="105" y="5297"/>
                  <a:pt x="288" y="5393"/>
                </a:cubicBezTo>
                <a:lnTo>
                  <a:pt x="8857" y="9901"/>
                </a:lnTo>
                <a:cubicBezTo>
                  <a:pt x="9076" y="10015"/>
                  <a:pt x="9368" y="10033"/>
                  <a:pt x="9604" y="9947"/>
                </a:cubicBezTo>
                <a:cubicBezTo>
                  <a:pt x="9846" y="9861"/>
                  <a:pt x="10000" y="9685"/>
                  <a:pt x="10000" y="9495"/>
                </a:cubicBezTo>
                <a:lnTo>
                  <a:pt x="10000" y="506"/>
                </a:lnTo>
                <a:cubicBezTo>
                  <a:pt x="10000" y="316"/>
                  <a:pt x="9848" y="140"/>
                  <a:pt x="9607" y="54"/>
                </a:cubicBezTo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ffectLst>
            <a:innerShdw blurRad="50800" dist="139700" dir="4800000">
              <a:prstClr val="black">
                <a:alpha val="30000"/>
              </a:prstClr>
            </a:inn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pic>
        <p:nvPicPr>
          <p:cNvPr id="24" name="Graphic 32" descr="Rocket">
            <a:extLst>
              <a:ext uri="{FF2B5EF4-FFF2-40B4-BE49-F238E27FC236}">
                <a16:creationId xmlns:a16="http://schemas.microsoft.com/office/drawing/2014/main" id="{B94AC78B-7217-4EAE-AA7E-7F60A589E58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379712" y="534546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16414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1483</TotalTime>
  <Words>1210</Words>
  <Application>Microsoft Office PowerPoint</Application>
  <PresentationFormat>Экран (4:3)</PresentationFormat>
  <Paragraphs>98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Times New Roman</vt:lpstr>
      <vt:lpstr>Wingdings</vt:lpstr>
      <vt:lpstr>ys text</vt:lpstr>
      <vt:lpstr>Тема Office</vt:lpstr>
      <vt:lpstr>Телемедицинские технологии. Юридические аспекты применения в Российской Федерации</vt:lpstr>
      <vt:lpstr>Поэтапная трансформация здравоохранения в цифровое здравоохранение</vt:lpstr>
      <vt:lpstr>Актуальность</vt:lpstr>
      <vt:lpstr>Презентация PowerPoint</vt:lpstr>
      <vt:lpstr>Презентация PowerPoint</vt:lpstr>
      <vt:lpstr>Особенности телемедициы</vt:lpstr>
      <vt:lpstr>Сложности организации телемедицинских услуг</vt:lpstr>
      <vt:lpstr>Телемедицина. Заключение</vt:lpstr>
      <vt:lpstr>Проблемы законодательства субъектов Российской Федерации. Заключение.</vt:lpstr>
      <vt:lpstr>Необходимость  в разработке типового регламента по телемедицине. Заключение. 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Баранова Ольга Владимировна</dc:creator>
  <cp:lastModifiedBy>Роман пресняков</cp:lastModifiedBy>
  <cp:revision>29</cp:revision>
  <dcterms:created xsi:type="dcterms:W3CDTF">2015-06-15T11:22:03Z</dcterms:created>
  <dcterms:modified xsi:type="dcterms:W3CDTF">2023-10-01T17:26:05Z</dcterms:modified>
</cp:coreProperties>
</file>