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362" r:id="rId3"/>
    <p:sldId id="1201" r:id="rId4"/>
    <p:sldId id="434" r:id="rId5"/>
    <p:sldId id="1130" r:id="rId6"/>
    <p:sldId id="1213" r:id="rId7"/>
    <p:sldId id="1119" r:id="rId8"/>
    <p:sldId id="1135" r:id="rId9"/>
    <p:sldId id="1131" r:id="rId10"/>
    <p:sldId id="1231" r:id="rId11"/>
    <p:sldId id="363" r:id="rId12"/>
    <p:sldId id="740" r:id="rId13"/>
    <p:sldId id="1227" r:id="rId14"/>
    <p:sldId id="1229" r:id="rId15"/>
    <p:sldId id="1234" r:id="rId16"/>
    <p:sldId id="1226" r:id="rId17"/>
    <p:sldId id="698" r:id="rId18"/>
    <p:sldId id="673" r:id="rId19"/>
    <p:sldId id="675" r:id="rId20"/>
    <p:sldId id="677" r:id="rId21"/>
    <p:sldId id="679" r:id="rId22"/>
    <p:sldId id="71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63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BA62F-D832-4376-A801-7B5715A6B8D5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7346726-3C0F-4F43-851B-73B4FCFC7F0E}">
      <dgm:prSet/>
      <dgm:spPr/>
      <dgm:t>
        <a:bodyPr/>
        <a:lstStyle/>
        <a:p>
          <a:pPr rtl="0"/>
          <a:r>
            <a:rPr lang="ru-RU"/>
            <a:t>Гипертония, бронхиальная астма, ИБС, ревматоидный артрит, язвенный колит, язвенная болезнь</a:t>
          </a:r>
        </a:p>
      </dgm:t>
    </dgm:pt>
    <dgm:pt modelId="{A539EBF6-32D2-45A1-9518-31D8C4FC62CF}" type="parTrans" cxnId="{A2267E46-E737-41DB-8B4B-5C11578E7A50}">
      <dgm:prSet/>
      <dgm:spPr/>
      <dgm:t>
        <a:bodyPr/>
        <a:lstStyle/>
        <a:p>
          <a:endParaRPr lang="ru-RU"/>
        </a:p>
      </dgm:t>
    </dgm:pt>
    <dgm:pt modelId="{350E85D1-760C-43A6-B193-864743F70211}" type="sibTrans" cxnId="{A2267E46-E737-41DB-8B4B-5C11578E7A50}">
      <dgm:prSet/>
      <dgm:spPr/>
      <dgm:t>
        <a:bodyPr/>
        <a:lstStyle/>
        <a:p>
          <a:endParaRPr lang="ru-RU"/>
        </a:p>
      </dgm:t>
    </dgm:pt>
    <dgm:pt modelId="{851D4D45-D7BC-4128-B855-866F825EABEA}">
      <dgm:prSet/>
      <dgm:spPr/>
      <dgm:t>
        <a:bodyPr/>
        <a:lstStyle/>
        <a:p>
          <a:pPr rtl="0"/>
          <a:r>
            <a:rPr lang="ru-RU" dirty="0"/>
            <a:t>Заболевания сердечно-сосудистой системы, тиреотоксикоз, большое число кожных и урогенитальных заболеваний…</a:t>
          </a:r>
        </a:p>
      </dgm:t>
    </dgm:pt>
    <dgm:pt modelId="{A4131885-CD9C-4273-9665-EE2D8A07E4EC}" type="parTrans" cxnId="{2151ECBA-BB14-4CF8-8A8F-D648B89F6A61}">
      <dgm:prSet/>
      <dgm:spPr/>
      <dgm:t>
        <a:bodyPr/>
        <a:lstStyle/>
        <a:p>
          <a:endParaRPr lang="ru-RU"/>
        </a:p>
      </dgm:t>
    </dgm:pt>
    <dgm:pt modelId="{70F152AE-4B26-4FFF-8B22-69B17DCD0299}" type="sibTrans" cxnId="{2151ECBA-BB14-4CF8-8A8F-D648B89F6A61}">
      <dgm:prSet/>
      <dgm:spPr/>
      <dgm:t>
        <a:bodyPr/>
        <a:lstStyle/>
        <a:p>
          <a:endParaRPr lang="ru-RU"/>
        </a:p>
      </dgm:t>
    </dgm:pt>
    <dgm:pt modelId="{B3E871B3-AB55-4A4C-AF08-E157392BCD19}" type="pres">
      <dgm:prSet presAssocID="{C3FBA62F-D832-4376-A801-7B5715A6B8D5}" presName="outerComposite" presStyleCnt="0">
        <dgm:presLayoutVars>
          <dgm:chMax val="5"/>
          <dgm:dir/>
          <dgm:resizeHandles val="exact"/>
        </dgm:presLayoutVars>
      </dgm:prSet>
      <dgm:spPr/>
    </dgm:pt>
    <dgm:pt modelId="{8628C7E1-F22D-4E33-803E-DE450F1931BC}" type="pres">
      <dgm:prSet presAssocID="{C3FBA62F-D832-4376-A801-7B5715A6B8D5}" presName="dummyMaxCanvas" presStyleCnt="0">
        <dgm:presLayoutVars/>
      </dgm:prSet>
      <dgm:spPr/>
    </dgm:pt>
    <dgm:pt modelId="{2A19E5A7-C49E-4E62-8AEF-1BCE864535DA}" type="pres">
      <dgm:prSet presAssocID="{C3FBA62F-D832-4376-A801-7B5715A6B8D5}" presName="TwoNodes_1" presStyleLbl="node1" presStyleIdx="0" presStyleCnt="2">
        <dgm:presLayoutVars>
          <dgm:bulletEnabled val="1"/>
        </dgm:presLayoutVars>
      </dgm:prSet>
      <dgm:spPr/>
    </dgm:pt>
    <dgm:pt modelId="{73AFEDEC-9A27-4B66-BCBF-57A31F00706E}" type="pres">
      <dgm:prSet presAssocID="{C3FBA62F-D832-4376-A801-7B5715A6B8D5}" presName="TwoNodes_2" presStyleLbl="node1" presStyleIdx="1" presStyleCnt="2">
        <dgm:presLayoutVars>
          <dgm:bulletEnabled val="1"/>
        </dgm:presLayoutVars>
      </dgm:prSet>
      <dgm:spPr/>
    </dgm:pt>
    <dgm:pt modelId="{0C096D1F-0087-4561-9E1B-AB5171D100EB}" type="pres">
      <dgm:prSet presAssocID="{C3FBA62F-D832-4376-A801-7B5715A6B8D5}" presName="TwoConn_1-2" presStyleLbl="fgAccFollowNode1" presStyleIdx="0" presStyleCnt="1">
        <dgm:presLayoutVars>
          <dgm:bulletEnabled val="1"/>
        </dgm:presLayoutVars>
      </dgm:prSet>
      <dgm:spPr/>
    </dgm:pt>
    <dgm:pt modelId="{507ADE1F-0567-43D1-922E-6A4495DE7E70}" type="pres">
      <dgm:prSet presAssocID="{C3FBA62F-D832-4376-A801-7B5715A6B8D5}" presName="TwoNodes_1_text" presStyleLbl="node1" presStyleIdx="1" presStyleCnt="2">
        <dgm:presLayoutVars>
          <dgm:bulletEnabled val="1"/>
        </dgm:presLayoutVars>
      </dgm:prSet>
      <dgm:spPr/>
    </dgm:pt>
    <dgm:pt modelId="{665F27F3-78F9-4DC6-893C-5F918EECE83D}" type="pres">
      <dgm:prSet presAssocID="{C3FBA62F-D832-4376-A801-7B5715A6B8D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119100E-259F-4A45-AADA-A4BAB6079B1B}" type="presOf" srcId="{851D4D45-D7BC-4128-B855-866F825EABEA}" destId="{73AFEDEC-9A27-4B66-BCBF-57A31F00706E}" srcOrd="0" destOrd="0" presId="urn:microsoft.com/office/officeart/2005/8/layout/vProcess5"/>
    <dgm:cxn modelId="{A2267E46-E737-41DB-8B4B-5C11578E7A50}" srcId="{C3FBA62F-D832-4376-A801-7B5715A6B8D5}" destId="{87346726-3C0F-4F43-851B-73B4FCFC7F0E}" srcOrd="0" destOrd="0" parTransId="{A539EBF6-32D2-45A1-9518-31D8C4FC62CF}" sibTransId="{350E85D1-760C-43A6-B193-864743F70211}"/>
    <dgm:cxn modelId="{A1299F49-EE4A-40A4-B188-9E4581BAA7D2}" type="presOf" srcId="{350E85D1-760C-43A6-B193-864743F70211}" destId="{0C096D1F-0087-4561-9E1B-AB5171D100EB}" srcOrd="0" destOrd="0" presId="urn:microsoft.com/office/officeart/2005/8/layout/vProcess5"/>
    <dgm:cxn modelId="{2A28B24B-8DCE-418F-8029-20FB42FEDF9A}" type="presOf" srcId="{87346726-3C0F-4F43-851B-73B4FCFC7F0E}" destId="{2A19E5A7-C49E-4E62-8AEF-1BCE864535DA}" srcOrd="0" destOrd="0" presId="urn:microsoft.com/office/officeart/2005/8/layout/vProcess5"/>
    <dgm:cxn modelId="{2151ECBA-BB14-4CF8-8A8F-D648B89F6A61}" srcId="{C3FBA62F-D832-4376-A801-7B5715A6B8D5}" destId="{851D4D45-D7BC-4128-B855-866F825EABEA}" srcOrd="1" destOrd="0" parTransId="{A4131885-CD9C-4273-9665-EE2D8A07E4EC}" sibTransId="{70F152AE-4B26-4FFF-8B22-69B17DCD0299}"/>
    <dgm:cxn modelId="{A4EFB4CD-4E88-459D-8AA5-870ACD552826}" type="presOf" srcId="{C3FBA62F-D832-4376-A801-7B5715A6B8D5}" destId="{B3E871B3-AB55-4A4C-AF08-E157392BCD19}" srcOrd="0" destOrd="0" presId="urn:microsoft.com/office/officeart/2005/8/layout/vProcess5"/>
    <dgm:cxn modelId="{426C4DE5-F997-450A-9490-AE15FFA5E8FD}" type="presOf" srcId="{87346726-3C0F-4F43-851B-73B4FCFC7F0E}" destId="{507ADE1F-0567-43D1-922E-6A4495DE7E70}" srcOrd="1" destOrd="0" presId="urn:microsoft.com/office/officeart/2005/8/layout/vProcess5"/>
    <dgm:cxn modelId="{0D6038F3-73C4-4A2B-9ED6-4B6C74C786D7}" type="presOf" srcId="{851D4D45-D7BC-4128-B855-866F825EABEA}" destId="{665F27F3-78F9-4DC6-893C-5F918EECE83D}" srcOrd="1" destOrd="0" presId="urn:microsoft.com/office/officeart/2005/8/layout/vProcess5"/>
    <dgm:cxn modelId="{D00C00E9-A2B6-4E05-A414-F087CBEC2ED6}" type="presParOf" srcId="{B3E871B3-AB55-4A4C-AF08-E157392BCD19}" destId="{8628C7E1-F22D-4E33-803E-DE450F1931BC}" srcOrd="0" destOrd="0" presId="urn:microsoft.com/office/officeart/2005/8/layout/vProcess5"/>
    <dgm:cxn modelId="{379E691C-5696-4F03-A325-92E714D8307A}" type="presParOf" srcId="{B3E871B3-AB55-4A4C-AF08-E157392BCD19}" destId="{2A19E5A7-C49E-4E62-8AEF-1BCE864535DA}" srcOrd="1" destOrd="0" presId="urn:microsoft.com/office/officeart/2005/8/layout/vProcess5"/>
    <dgm:cxn modelId="{8FE35860-5F1E-47DA-91FD-97C6EA7A18EA}" type="presParOf" srcId="{B3E871B3-AB55-4A4C-AF08-E157392BCD19}" destId="{73AFEDEC-9A27-4B66-BCBF-57A31F00706E}" srcOrd="2" destOrd="0" presId="urn:microsoft.com/office/officeart/2005/8/layout/vProcess5"/>
    <dgm:cxn modelId="{65DA90F7-7AB7-478D-81B7-98D4DDF44EDB}" type="presParOf" srcId="{B3E871B3-AB55-4A4C-AF08-E157392BCD19}" destId="{0C096D1F-0087-4561-9E1B-AB5171D100EB}" srcOrd="3" destOrd="0" presId="urn:microsoft.com/office/officeart/2005/8/layout/vProcess5"/>
    <dgm:cxn modelId="{39310388-CDF4-4F79-A62E-06B706363383}" type="presParOf" srcId="{B3E871B3-AB55-4A4C-AF08-E157392BCD19}" destId="{507ADE1F-0567-43D1-922E-6A4495DE7E70}" srcOrd="4" destOrd="0" presId="urn:microsoft.com/office/officeart/2005/8/layout/vProcess5"/>
    <dgm:cxn modelId="{F7043AB8-62D3-4CC9-8C80-BEB25450C2FC}" type="presParOf" srcId="{B3E871B3-AB55-4A4C-AF08-E157392BCD19}" destId="{665F27F3-78F9-4DC6-893C-5F918EECE83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9E5A7-C49E-4E62-8AEF-1BCE864535DA}">
      <dsp:nvSpPr>
        <dsp:cNvPr id="0" name=""/>
        <dsp:cNvSpPr/>
      </dsp:nvSpPr>
      <dsp:spPr>
        <a:xfrm>
          <a:off x="0" y="0"/>
          <a:ext cx="6554770" cy="1939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Гипертония, бронхиальная астма, ИБС, ревматоидный артрит, язвенный колит, язвенная болезнь</a:t>
          </a:r>
        </a:p>
      </dsp:txBody>
      <dsp:txXfrm>
        <a:off x="56793" y="56793"/>
        <a:ext cx="4550608" cy="1825466"/>
      </dsp:txXfrm>
    </dsp:sp>
    <dsp:sp modelId="{73AFEDEC-9A27-4B66-BCBF-57A31F00706E}">
      <dsp:nvSpPr>
        <dsp:cNvPr id="0" name=""/>
        <dsp:cNvSpPr/>
      </dsp:nvSpPr>
      <dsp:spPr>
        <a:xfrm>
          <a:off x="1156724" y="2369953"/>
          <a:ext cx="6554770" cy="19390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Заболевания сердечно-сосудистой системы, тиреотоксикоз, большое число кожных и урогенитальных заболеваний…</a:t>
          </a:r>
        </a:p>
      </dsp:txBody>
      <dsp:txXfrm>
        <a:off x="1213517" y="2426746"/>
        <a:ext cx="4024076" cy="1825466"/>
      </dsp:txXfrm>
    </dsp:sp>
    <dsp:sp modelId="{0C096D1F-0087-4561-9E1B-AB5171D100EB}">
      <dsp:nvSpPr>
        <dsp:cNvPr id="0" name=""/>
        <dsp:cNvSpPr/>
      </dsp:nvSpPr>
      <dsp:spPr>
        <a:xfrm>
          <a:off x="5294386" y="1524310"/>
          <a:ext cx="1260384" cy="12603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577972" y="1524310"/>
        <a:ext cx="693212" cy="948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7011F-74F0-443D-A323-08DB9D769BEC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4AE4-CAC2-4088-A1ED-E8211097B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rf.ru/ru/chambermembers/members/user/2271?year=201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prf.ru/ru/chambermembers/members/user/2312?year=2017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>
            <a:extLst>
              <a:ext uri="{FF2B5EF4-FFF2-40B4-BE49-F238E27FC236}">
                <a16:creationId xmlns:a16="http://schemas.microsoft.com/office/drawing/2014/main" id="{62064A87-FE01-44C8-8E9E-C13400C63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Заметки 2">
            <a:extLst>
              <a:ext uri="{FF2B5EF4-FFF2-40B4-BE49-F238E27FC236}">
                <a16:creationId xmlns:a16="http://schemas.microsoft.com/office/drawing/2014/main" id="{FD7AC007-1A8B-4DC0-95BD-3DCD9C4F5C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/>
              <a:t>Национальная политика в области охраны психического здоровья </a:t>
            </a:r>
            <a:r>
              <a:rPr lang="ru-RU" altLang="ru-RU" dirty="0"/>
              <a:t>не должна быть направлена только на психические расстройства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должна признавать более широкие аспекты, способствующие укреплению психического здоровья, и решать связанные с ними проблемы:</a:t>
            </a:r>
          </a:p>
          <a:p>
            <a:pPr lvl="1" eaLnBrk="1" hangingPunct="1">
              <a:spcBef>
                <a:spcPct val="0"/>
              </a:spcBef>
            </a:pPr>
            <a:r>
              <a:rPr lang="ru-RU" altLang="ru-RU" dirty="0"/>
              <a:t>учет аспектов укрепления психического здоровья в стратегиях и программах государственного и делового секторов, включая образование, труд, правосудие, транспорт, окружающую среду, жилищные условия и социальное обеспечение, а также сектор здравоохранения. Разработка концепции психического здоровья – методологической основы интегративного подхода</a:t>
            </a:r>
          </a:p>
          <a:p>
            <a:pPr eaLnBrk="1" hangingPunct="1"/>
            <a:r>
              <a:rPr lang="ru-RU" altLang="ru-RU" sz="2000" dirty="0"/>
              <a:t>Масштаб проблем психического здоровья требует существенного изменения в организации соответствующей консультативной и лечебной помощи, с развитием новых ее форм, выходящих за рамки традиционной специализированной психиатрической службы, и с объединением усилий различных специалистов. </a:t>
            </a:r>
          </a:p>
          <a:p>
            <a:pPr eaLnBrk="1" hangingPunct="1"/>
            <a:r>
              <a:rPr lang="ru-RU" altLang="ru-RU" sz="2000" dirty="0"/>
              <a:t>Современная психиатрия переживает этап реформ, направленных на обеспечение ее доступности и приближение к населению. </a:t>
            </a:r>
          </a:p>
          <a:p>
            <a:pPr eaLnBrk="1" hangingPunct="1"/>
            <a:r>
              <a:rPr lang="ru-RU" altLang="ru-RU" sz="2000" dirty="0"/>
              <a:t>Реформирование психиатрической помощи невозможно только в рамках существующих психиатрических служб. Очевидна необходимость взаимодействия с общей системой здравоохранения, в частности, в виде интеграции отдельных форм психиатрической помощи в учреждения первичной медицинской сети</a:t>
            </a:r>
            <a:endParaRPr lang="ru-RU" altLang="ru-RU" dirty="0"/>
          </a:p>
        </p:txBody>
      </p:sp>
      <p:sp>
        <p:nvSpPr>
          <p:cNvPr id="137220" name="Номер слайда 3">
            <a:extLst>
              <a:ext uri="{FF2B5EF4-FFF2-40B4-BE49-F238E27FC236}">
                <a16:creationId xmlns:a16="http://schemas.microsoft.com/office/drawing/2014/main" id="{3C1842FF-2870-4A14-9934-317AB9492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EE31EB-B43C-44DE-A55F-6E2322959566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5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Все эти заболевания имеют психосоматическую природу. В возникновении и развитии психосоматических заболеваний большую роль играют психологические факторы. Психотерапевтическая поддержка в структуре их лечения обеспечивает устойчивую ремиссию и улучшает прогноз. Психосоматическое отделение (Кардиологическое психотерапевтическое) СПБ ГБУЗ «Введенская больница» - единственное в городе, где пациента лечат одновременно кардиолог и психотерапевт.</a:t>
            </a:r>
          </a:p>
          <a:p>
            <a:r>
              <a:rPr lang="ru-RU" sz="1200" dirty="0"/>
              <a:t>Консультантами отделения являются профессора и доценты кафедры психиатрии, наркологии и медицинской психологии с курсом психосоматики Первого Санкт-Петербургского Государственного Медицинского Университета им. Акад. И.П. Павлова.</a:t>
            </a:r>
          </a:p>
          <a:p>
            <a:r>
              <a:rPr lang="ru-RU" sz="1200" dirty="0"/>
              <a:t>Госпитализация в отделение плановая.</a:t>
            </a:r>
          </a:p>
          <a:p>
            <a:r>
              <a:rPr lang="ru-RU" sz="1200" dirty="0"/>
              <a:t>Требуется направление от врача любой специальности.</a:t>
            </a:r>
          </a:p>
          <a:p>
            <a:r>
              <a:rPr lang="ru-RU" sz="1200" dirty="0"/>
              <a:t>Отборочная комиссия работает по вторникам с 10.00 до 14.00.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4AE4-CAC2-4088-A1ED-E8211097B6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Стационарное лечение осуществляется на бюджетной и платной основе. Консультативная помощь оказывается на платной основе.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4AE4-CAC2-4088-A1ED-E8211097B6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9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dirty="0">
                <a:solidFill>
                  <a:srgbClr val="000000"/>
                </a:solidFill>
                <a:latin typeface="PT Serif"/>
              </a:rPr>
              <a:t>Рекомендуемые штатные нормативы </a:t>
            </a:r>
            <a:r>
              <a:rPr lang="ru-RU" altLang="ru-RU" sz="1200" dirty="0" err="1">
                <a:solidFill>
                  <a:srgbClr val="000000"/>
                </a:solidFill>
                <a:latin typeface="PT Serif"/>
              </a:rPr>
              <a:t>соматопсихиатрического</a:t>
            </a:r>
            <a:r>
              <a:rPr lang="ru-RU" altLang="ru-RU" sz="1200" dirty="0">
                <a:solidFill>
                  <a:srgbClr val="000000"/>
                </a:solidFill>
                <a:latin typeface="PT Serif"/>
              </a:rPr>
              <a:t> отделения</a:t>
            </a:r>
            <a:br>
              <a:rPr lang="ru-RU" altLang="ru-RU" sz="1200" dirty="0">
                <a:solidFill>
                  <a:srgbClr val="000000"/>
                </a:solidFill>
                <a:latin typeface="PT Serif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4AE4-CAC2-4088-A1ED-E8211097B6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6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является частью этой программы и представляет собой практическое пособие для врачей, медсестер и других медицинских работников неспециализированных медицинских учреждений по вопросам оценки и лечения психических расстройств.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4AE4-CAC2-4088-A1ED-E8211097B6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2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3EC51A9-7145-4FEF-8177-38CF780A0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3D6C737-14FA-4FE7-8463-EFD2B96C7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800">
                <a:latin typeface="Arial" panose="020B0604020202020204" pitchFamily="34" charset="0"/>
              </a:rPr>
              <a:t>Программы дальнейшего образования можно реализовать в местностях, достаточно удаленных от клинического учреждения первичного звена медицинской помощи или непосредственно на месте, в кабинете врача. Кроме того, здесь возможны различные промежуточные варианты условий, в которых осуществляется обучение в сочетании (в той или иной степени) с реальной клинической работой. Роль преподавателя-психиатра также варьируется — от исключительно консультативной до разбора конкретных клинических случаев, преподавания клинической психиатрии в классной комнате, наблюдения за клинической работой и непрерывного наставничества [52, 53].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800">
                <a:latin typeface="Arial" panose="020B0604020202020204" pitchFamily="34" charset="0"/>
              </a:rPr>
              <a:t>Самыми эффективными моделями дальнейшего образования считаются те, которые предусматривают, что обучающийся должен находиться как можно ближе к реальному месту работы и видеть преподавателя-психиатра, выступающего в реальной роли клинициста [33, 54, 55]. Обучающиеся получают максимальную пользу от обучения, если они непрерывно приобретают знания в процессе лечения реальных пациентов в службах первичной медицинской помощи [54, 56]. Чтобы достигнуть этого, преподаватели-психиатры должны понимать врачей первичного звена медицинской помощи и устанавливать с ними тесные рабочие отношения [54]. Один из наиболее эффективных способов достижения этого — комбинировать обучение с клинической работой непосредственно в условиях оказания первичной медицинской помощи [4]. Модели “совместной помощи” переносят и обучение, и помощь пациенту в кабинет врача первичной медицинской помощи, т. е. знания и навыки этот врач будет приобретать непосредственно в условиях, в которых он их и будет применять. Аналогично, “академическое разъяснение”, во время которого преподаватель встречается с врачом первичной медицинской помощи с глазу на глаз, позволяет вести личный активный диалог путем обсуждения конкретных практических вопросов [55].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800">
                <a:latin typeface="Arial" panose="020B0604020202020204" pitchFamily="34" charset="0"/>
              </a:rPr>
              <a:t>В большинстве врачебных кабинетов установлены компьютеры, однако мы нашли удивительно мало статей, в которых бы компьютер представлялся как учебный инструмент. В нескольких статьях описывалась потенциальная ценность программ, которые позволяли врачам первичного звена медицинской помощи ставить диагнозы в соответствии с критериями DSM, отвечая на совокупность вопросов компьютерных программ [57–64]. Изучение теоретического материала интенсифицируется, если каждый вопрос по диагностике психических расстройств сопровождается сообщением и объяснением окончательного диагноза. В одном из исследований [58] было установлено, что врачи первичного звена медицинской помощи ставили диагнозы точнее и быстрее, а в другом [59] было показано, что регистрирование и сравнение предварительных диагнозов и вариантов лекарственной терапии оказались полезными для выявления пробелов в знаниях. Однако это были отрывочные сообщения, не позволяющие оценить пользу компьютерных программ для дальнейшего образования. Несомненно, в ближайшие годы это будет основная сфера развития и исследования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основополагающих документах Всемирной организации здравоохранения (ВОЗ) подчеркиваются значение первичного медико-санитарного звена в оказании помощи лицам с психическими расстройствами и необходимость подготовки врачей первичного звена по вопросам диагностики и лечения психических нарушений, в том числе тревоги и депрессии. Подчеркивается необходимость развития консультативной помощи в учреждениях первичного медико-санитарного звена [1]. </a:t>
            </a:r>
          </a:p>
          <a:p>
            <a:r>
              <a:rPr lang="ru-RU" sz="1200" dirty="0"/>
              <a:t>Результаты опроса врачей общей практики (трудовой стаж составил в среднем 20,9 лет) показали, что 58% врачей поликлинического звена видят психические расстройства у половины своих пациентов. 17% врачей высказали мнение, что у всех пациентов есть те или иные психические нарушения. Менее 2% опрошенных считали, что психические расстройства редко наблюдаются у пациентов общей практики.</a:t>
            </a:r>
          </a:p>
          <a:p>
            <a:r>
              <a:rPr lang="ru-RU" sz="1200" dirty="0"/>
              <a:t>Документ ВОЗ (2013) включает следующие пункты.</a:t>
            </a:r>
            <a:br>
              <a:rPr lang="ru-RU" sz="1200" dirty="0"/>
            </a:br>
            <a:r>
              <a:rPr lang="ru-RU" sz="1200" dirty="0"/>
              <a:t>«41. Для подавляющего большинства людей с нарушениями психического здоровья точкой первого обращения являются учреждения первичной медико-санитарной помощи. Обращение за услугами первичной помощи не сопряжено с выраженной стигматизацией, эти услуги доступны и позволяют осуществлять эффективные краткосрочные вмешательства, в частности, при таких распространенных расстройствах, как тревога и депрессия. Работники первичного звена нуждаются в соответствующем обучении по вопросам диагностики и лечения, включая медикаментозную терапию, а также показаний к направлению пациентов с нарушениями психического здоровья для получения специализированной помощи. Необходимо располагать кадрами психиатров и других специалистов в области психического здоровья для обеспечения экспертизы и поддержки».</a:t>
            </a:r>
            <a:br>
              <a:rPr lang="ru-RU" sz="1200" dirty="0"/>
            </a:br>
            <a:r>
              <a:rPr lang="ru-RU" sz="1200" dirty="0"/>
              <a:t>«63 (g). Организовать обучение всех практикующих медицинских работников учреждений первичной медико-санитарной помощи методам диагностики и лечения депрессии и тревожных расстройств у людей с соматическими заболеваниями».</a:t>
            </a:r>
          </a:p>
          <a:p>
            <a:r>
              <a:rPr lang="ru-RU" sz="1200" dirty="0"/>
              <a:t>В настоящее время проблема обеспечения медицинской помощью лиц с тревожными и депрессивными расстройствами является чрезвычайно актуальной [2]. Недостаточна </a:t>
            </a:r>
            <a:r>
              <a:rPr lang="ru-RU" sz="1200" dirty="0" err="1"/>
              <a:t>выявляемость</a:t>
            </a:r>
            <a:r>
              <a:rPr lang="ru-RU" sz="1200" dirty="0"/>
              <a:t> психических расстройств врачами учреждений первичной медико-санитарной помощи, отсутствует унифицированный подход к обучению врачей первичного медицинского звена по вопросам психических расстройств, в законодательной базе имеются противоречия относительно осуществления такого вида помощи на базе учреждений первичного медико-санитарного звена.</a:t>
            </a:r>
          </a:p>
          <a:p>
            <a:r>
              <a:rPr lang="ru-RU" sz="1200" dirty="0"/>
              <a:t>Опрос по проблеме оказания помощи больным с </a:t>
            </a:r>
            <a:r>
              <a:rPr lang="ru-RU" sz="1200" dirty="0" err="1"/>
              <a:t>коморбидной</a:t>
            </a:r>
            <a:r>
              <a:rPr lang="ru-RU" sz="1200" dirty="0"/>
              <a:t> психической и соматической патологией проводился среди врачей-терапевтов поликлинического звена Санкт-Петербурга (стаж 20,9 лет). 59% врачей общей врачебной практики высказали уверенность, что психические расстройства отрицательно сказываются на успешности их терапевтических усилий. Примерно 15% не обнаруживали какого-либо влияния сопутствующих психических нарушений у своих пациентов на свою деятельность.  8% затруднялись с ответом.</a:t>
            </a:r>
          </a:p>
          <a:p>
            <a:r>
              <a:rPr lang="ru-RU" sz="1200" dirty="0"/>
              <a:t>70% врачей ставят диагноз психического расстройства самостоятельно, 30% - диагностику не проводят.</a:t>
            </a:r>
          </a:p>
          <a:p>
            <a:r>
              <a:rPr lang="ru-RU" sz="1200" dirty="0"/>
              <a:t>90% врачей рекомендуют пациентам с психическими нарушениями обратиться к специалисту в области психического здоровья (психиатру, психотерапевту, психологу). 10% не дают такой рекомендации.</a:t>
            </a:r>
          </a:p>
          <a:p>
            <a:r>
              <a:rPr lang="ru-RU" sz="1200" dirty="0"/>
              <a:t>Только 15% врачей видят возможность самостоятельного оказания интернистами помощи пациентам общей практики с психическими расстройствами, включая астению, </a:t>
            </a:r>
            <a:r>
              <a:rPr lang="ru-RU" sz="1200" dirty="0" err="1"/>
              <a:t>диссомнию</a:t>
            </a:r>
            <a:r>
              <a:rPr lang="ru-RU" sz="1200" dirty="0"/>
              <a:t>, депрессивные и тревожные расстройства. Однако при этом 55% врачей применяют в своей практике психотропные препараты.</a:t>
            </a:r>
          </a:p>
          <a:p>
            <a:r>
              <a:rPr lang="ru-RU" sz="1200" dirty="0"/>
              <a:t>Наиболее актуальными вопросами повышения квалификации в области психических расстройств оказались: клиническая диагностика (29%), а также основы психологической диагностики - методики (24%) правовая основа оказания помощи врачами-интернистами соматическим больным с сопутствующими психическими расстройствами (29%), все вопросы (24%), включая лечение, в т.ч. психотерапевтическое.  Однако достаточно большое число респондентов (19%) затруднялись выделить актуальные для изучения вопросы, связанные с психическим здоровьем пациентов общемедицинской практики.</a:t>
            </a:r>
          </a:p>
          <a:p>
            <a:r>
              <a:rPr lang="ru-RU" sz="1200" dirty="0"/>
              <a:t>95% врачей, в целом, подтвердили наличие потребности в повышении квалификации врачей общей практики в вопросах психического здоровья, причем 38% считали, что такое повышение квалификации должно осуществляться на постоянной основе. В то же время, 30% врачей не были уверены в форме организации повышения квалификации врачей-интернистов по проблеме психических расстройств.    </a:t>
            </a:r>
          </a:p>
          <a:p>
            <a:r>
              <a:rPr lang="ru-RU" sz="1200" dirty="0"/>
              <a:t>Психические расстройства, которые представляли наибольшую актуальность для врачей общей практики, ранжировались следующим образом: депрессия, тревожные расстройства, деменция, психосоматические расстройства и расстройства сна. </a:t>
            </a:r>
          </a:p>
          <a:p>
            <a:r>
              <a:rPr lang="ru-RU" sz="1200" dirty="0"/>
              <a:t>60% врачей отметили отсутствие преемственности между общей практикой и психиатрической службой, однако половина врачей указали на доступность психиатрической помощи для своих пациентов. </a:t>
            </a:r>
          </a:p>
          <a:p>
            <a:r>
              <a:rPr lang="ru-RU" sz="1200" dirty="0"/>
              <a:t>В 30% случаев это было связано с возможностью получить консультацию психиатра/психотерапевта.  16% врачей указали на контакт с ПНД своего района. В остальных случаях были отмечены оба пути взаимодействия.</a:t>
            </a:r>
          </a:p>
          <a:p>
            <a:r>
              <a:rPr lang="ru-RU" sz="1200" dirty="0"/>
              <a:t>50% врачей не смогли определить, является ли правильным/возможным привлекать врачей-интернистов к ведению психических расстройств в общемедицинской практике </a:t>
            </a:r>
          </a:p>
          <a:p>
            <a:r>
              <a:rPr lang="ru-RU" sz="1200" dirty="0"/>
              <a:t> Вместе с тем, 40% опрошенных ответили на этот вопрос утвердительно.  </a:t>
            </a:r>
          </a:p>
          <a:p>
            <a:r>
              <a:rPr lang="ru-RU" sz="1200" dirty="0"/>
              <a:t>На необходимость присутствия психиатра в поликлинике указали 65% врачей общей практики. </a:t>
            </a:r>
          </a:p>
          <a:p>
            <a:r>
              <a:rPr lang="ru-RU" sz="1200" dirty="0"/>
              <a:t>В июле 2017 г. в Общественной палате РФ член Комиссии Общественной палаты РФ по охране здоровья граждан и развитию здравоохранения профессор </a:t>
            </a:r>
            <a:r>
              <a:rPr lang="ru-RU" sz="1200" dirty="0" err="1"/>
              <a:t>Г.П.Костюк</a:t>
            </a:r>
            <a:r>
              <a:rPr lang="ru-RU" sz="1200" dirty="0"/>
              <a:t> предложил в рамках обсуждения перспективных действий по повышению качества медицинских услуг лицам с распространенными тревожными и депрессивными расстройствами в соответствии с успешным мировым опытом предоставить врачам первичного звена здравоохранения право диагностировать депрессию.</a:t>
            </a:r>
            <a:br>
              <a:rPr lang="ru-RU" sz="1200" dirty="0"/>
            </a:br>
            <a:r>
              <a:rPr lang="ru-RU" sz="1200" dirty="0"/>
              <a:t>Предложение было принято к обсуждению Минздравом России. Эксперты заявили о необходимости внесения изменений в закон «О психиатрической помощи и гарантиях прав граждан при ее оказании» и введения понятия «диагноз, не влекущий социально-правовых ограничений», к которому могли бы быть отнесены широко распространенные тревожные и депрессивные психические расстройства.</a:t>
            </a:r>
            <a:br>
              <a:rPr lang="ru-RU" sz="1200" dirty="0"/>
            </a:br>
            <a:r>
              <a:rPr lang="ru-RU" sz="1200" dirty="0"/>
              <a:t>Комиссия Общественной палаты РФ предложила также внести изменения в Федеральный закон №326-ФЗ «Об обязательном медицинском страховании в Российской Федерации»: ввести тревожные и депрессивные расстройства в тариф </a:t>
            </a:r>
            <a:r>
              <a:rPr lang="ru-RU" sz="1200" dirty="0" err="1"/>
              <a:t>подушевого</a:t>
            </a:r>
            <a:r>
              <a:rPr lang="ru-RU" sz="1200" dirty="0"/>
              <a:t> финансирования. Комиссия отметила необходимость создания программ обучения диагностике и медикаментозному лечению тревожных и депрессивных расстройств для врачей первичного медико-санитарного звена, разработки протоколов лечения и показаний к направлению лиц с психическими расстройствами к специалистам-психиатрам.</a:t>
            </a:r>
            <a:br>
              <a:rPr lang="ru-RU" sz="1200" dirty="0"/>
            </a:br>
            <a:endParaRPr lang="ru-RU" sz="1200" dirty="0"/>
          </a:p>
          <a:p>
            <a:r>
              <a:rPr lang="ru-RU" sz="1200" dirty="0"/>
              <a:t>1. ВОЗ. Европейский план действий по охране психического здоровья. Европейский региональный комитет, 63-я сессия. </a:t>
            </a:r>
            <a:r>
              <a:rPr lang="ru-RU" sz="1200" dirty="0" err="1"/>
              <a:t>Чемше</a:t>
            </a:r>
            <a:r>
              <a:rPr lang="ru-RU" sz="1200" dirty="0"/>
              <a:t>, Измир, Турция, 16–19 сентября 2013 г. </a:t>
            </a:r>
            <a:br>
              <a:rPr lang="ru-RU" sz="1200" dirty="0"/>
            </a:br>
            <a:r>
              <a:rPr lang="ru-RU" sz="1200" dirty="0"/>
              <a:t>2. Краснов В.Н., Довженко Т.В., Бобров А.Е., Старостина Е.Г. Психиатрия в первичном звене здравоохранения: новое решение старой проблемы. Соц. и клин. психиатрия. 2013; 4: 5–13. </a:t>
            </a:r>
          </a:p>
          <a:p>
            <a:r>
              <a:rPr lang="ru-RU" sz="1200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4AE4-CAC2-4088-A1ED-E8211097B6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61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>
            <a:extLst>
              <a:ext uri="{FF2B5EF4-FFF2-40B4-BE49-F238E27FC236}">
                <a16:creationId xmlns:a16="http://schemas.microsoft.com/office/drawing/2014/main" id="{B537507C-8230-4E85-A2C6-165DCDBEF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>
            <a:extLst>
              <a:ext uri="{FF2B5EF4-FFF2-40B4-BE49-F238E27FC236}">
                <a16:creationId xmlns:a16="http://schemas.microsoft.com/office/drawing/2014/main" id="{F12825BC-9A64-4FF3-966E-5EA519CECB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клиническая диагностика психических расстройств, </a:t>
            </a:r>
          </a:p>
          <a:p>
            <a:r>
              <a:rPr lang="ru-RU" altLang="ru-RU"/>
              <a:t>психологические тесты, </a:t>
            </a:r>
          </a:p>
          <a:p>
            <a:r>
              <a:rPr lang="ru-RU" altLang="ru-RU"/>
              <a:t>лечение, </a:t>
            </a:r>
          </a:p>
          <a:p>
            <a:r>
              <a:rPr lang="ru-RU" altLang="ru-RU"/>
              <a:t>правовая основа оказания психиатрической помощи в общемедицинской практике, </a:t>
            </a:r>
          </a:p>
          <a:p>
            <a:r>
              <a:rPr lang="ru-RU" altLang="ru-RU"/>
              <a:t>психотерапия</a:t>
            </a:r>
          </a:p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A0F065-014A-4044-8944-41C24BD0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CDA36B-6D16-4BED-BDC6-BD1D709A3C15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CCAC1271-8E9D-4C74-B081-4DD0DD2A8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82AE14-758C-4FC6-BB5E-5AC3D9FCF3DF}" type="slidenum">
              <a:rPr lang="ru-RU" altLang="ru-RU">
                <a:latin typeface="Arial" panose="020B0604020202020204" pitchFamily="34" charset="0"/>
              </a:rPr>
              <a:pPr eaLnBrk="1" hangingPunct="1"/>
              <a:t>22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425C554-7495-4A59-B281-C2ECB5B06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A175E7B5-8FF4-4A97-ABBC-3F4A59CE1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Сочетанное применение психотерапии и психофармакотерапии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Дестигматизация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Разработка концепции психического здоровья – как основы методологии психосоматического подхода</a:t>
            </a:r>
            <a:r>
              <a:rPr lang="ru-RU" b="1">
                <a:latin typeface="Arial Black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/>
              <a:t>превентивную медико-социальную компенсацию лиц группы риска</a:t>
            </a:r>
            <a:endParaRPr lang="ru-RU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СОВЕРШЕНСТВОВАНИЕ ПРОФЕССИОНАЛЬНОЙ КОМПЕТЕНТНОСТИ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Arial Black" pitchFamily="34" charset="0"/>
              </a:rPr>
              <a:t>Бригадный принцип» - участие психиатра на паритетных  началах с врачами-интернистами;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/>
              <a:t>При диагностике – обязательный учет показаний для консультации психиатра;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/>
              <a:t>При терапии  - определение модели психосоматического расстройства с учетом компетенции специалиста на разных этапах течения болезни;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Arial Black" pitchFamily="34" charset="0"/>
              </a:rPr>
              <a:t>Принцип информированного согласия и партнерства;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69F51-7CE3-4CE1-A7DC-D0AE22E0115E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22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401A7258-2D56-4673-B0F4-E3CE2BB43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0D2856-F3CB-4F19-84A3-28342E271374}" type="slidenum">
              <a:rPr lang="ru-RU" altLang="ru-RU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2A50342-131D-4BDA-ABC8-887142D69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6E4F5A1-79B2-46BE-9329-944903509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Психосоматика – междисциплинарное научное направление, в котором изучаются психологические, социальные и культурные факторы возникновения телесных заболеваний. В последнее время интенсивно развивается и смежное с психосоматикой направление, психология здоровья, исследующее психологические факторы безопасного и рискованного поведения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66"/>
                </a:solidFill>
                <a:latin typeface="Verdana" panose="020B0604030504040204" pitchFamily="34" charset="0"/>
              </a:rPr>
              <a:t>Междисциплинарный раздел современной медицины,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66"/>
                </a:solidFill>
                <a:latin typeface="Verdana" panose="020B0604030504040204" pitchFamily="34" charset="0"/>
              </a:rPr>
              <a:t>     интегрирующий психиатрию и общую медицину</a:t>
            </a:r>
            <a:r>
              <a:rPr lang="ru-RU" altLang="ru-RU" b="1">
                <a:solidFill>
                  <a:srgbClr val="000066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66"/>
                </a:solidFill>
              </a:rPr>
              <a:t>      </a:t>
            </a:r>
            <a:r>
              <a:rPr lang="en-US" altLang="ru-RU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ru-RU" altLang="ru-RU" b="1">
                <a:solidFill>
                  <a:srgbClr val="000066"/>
                </a:solidFill>
                <a:latin typeface="Verdana" panose="020B0604030504040204" pitchFamily="34" charset="0"/>
              </a:rPr>
              <a:t>развитие психосоматической парадигмы </a:t>
            </a:r>
            <a:endParaRPr lang="ru-RU" altLang="ru-RU" b="1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b="1">
                <a:solidFill>
                  <a:srgbClr val="000066"/>
                </a:solidFill>
              </a:rPr>
              <a:t>       </a:t>
            </a:r>
            <a:r>
              <a:rPr lang="ru-RU" altLang="ru-RU" b="1">
                <a:solidFill>
                  <a:srgbClr val="000066"/>
                </a:solidFill>
                <a:latin typeface="Verdana" panose="020B0604030504040204" pitchFamily="34" charset="0"/>
              </a:rPr>
              <a:t>на модели «встречного движения»</a:t>
            </a:r>
            <a:r>
              <a:rPr lang="en-US" altLang="ru-RU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endParaRPr lang="ru-RU" altLang="ru-RU" b="1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/>
              <a:t>ВКБ: гипернозогнозия, гипонозогнозия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/>
              <a:t>Исследования психосоматических взаимосвязей в патогенезе психических и соматических расстройств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/>
              <a:t>Изучение частоты и феноменологических особенностей психических расстройств у соматически больных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/>
              <a:t>Выявление механизмов и факторов психической адаптации больных в условиях соматической болезни, в т.ч. в ситуации витальной угрозы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/>
              <a:t>Изучение проблемы комплаенса больных с коморбидной психической и соматической патологией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/>
              <a:t>Исследование связанного со здоровьем качества жизни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/>
              <a:t>Разработка комплексного подхода к диагностике, лечению и реабилитации больных с сочетанными психическими и соматическими расстройствами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chemeClr val="bg1"/>
                </a:solidFill>
              </a:rPr>
              <a:t>Раздел-исследования (клинические, психологические, эпидемиологические, лабораторные)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chemeClr val="bg1"/>
                </a:solidFill>
              </a:rPr>
              <a:t>ВКБ (тревога, ипохондрия)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chemeClr val="bg1"/>
                </a:solidFill>
              </a:rPr>
              <a:t>(хирургические вмешательства, гемодиализ)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chemeClr val="bg1"/>
                </a:solidFill>
              </a:rPr>
              <a:t>Раздел-исследования (клинические, психологические, эпидемиологические, лабораторные)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chemeClr val="bg1"/>
                </a:solidFill>
              </a:rPr>
              <a:t>ВКБ (тревога, ипохондрия)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>
                <a:solidFill>
                  <a:schemeClr val="bg1"/>
                </a:solidFill>
              </a:rPr>
              <a:t>(хирургические вмешательства, гемодиализ)</a:t>
            </a:r>
          </a:p>
        </p:txBody>
      </p:sp>
    </p:spTree>
    <p:extLst>
      <p:ext uri="{BB962C8B-B14F-4D97-AF65-F5344CB8AC3E}">
        <p14:creationId xmlns:p14="http://schemas.microsoft.com/office/powerpoint/2010/main" val="357680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наибольшее число депрессий обнаружено в отделениях гастроэнтерологии (71% случаев) и эндокринологии (81%). Субклиническая и клинически выраженная тревога преобладала в отделениях кардиологии (79,5%), эндокринологии (79%) и гастроэнтерологии (74%). Реже депрессивные и тревожные расстройства выявлялись в отделениях пульмонологии (29 и 45% случаев соответственно) и неврологии (24 и 45,5% случаев, соответственно). Однако при оценке степени тяжести депрессивных и тревожных расстройств было установлено, что более тяжелые депрессий чаще наблюдались в отделениях нефрологии (54%) и эндокринологии (37%), а более выраженная тревога – в отделении кардиологии (38%) </a:t>
            </a:r>
          </a:p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C732EE-63B6-4832-99F2-701DD71C95C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6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24E919-6804-4CD7-814A-D970B3A36CD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38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69F51-7CE3-4CE1-A7DC-D0AE22E0115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23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«В настоящее время в России отмечается недостаточный охват пациентов с тревожно-депрессивными расстройствами адекватной медицинской помощью», — сообщил в своем выступлении профессор </a:t>
            </a:r>
            <a:r>
              <a:rPr lang="ru-RU" sz="1200" b="1" dirty="0"/>
              <a:t>Юрий Александровский</a:t>
            </a:r>
            <a:r>
              <a:rPr lang="ru-RU" sz="1200" dirty="0"/>
              <a:t>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Эксперты связывают это с недостаточной </a:t>
            </a:r>
            <a:r>
              <a:rPr lang="ru-RU" sz="1200" dirty="0" err="1"/>
              <a:t>выявляемостью</a:t>
            </a:r>
            <a:r>
              <a:rPr lang="ru-RU" sz="1200" dirty="0"/>
              <a:t> психических расстройств врачами первичного медицинского звена и отсутствием необходимых знаний у работников поликлинического звена в области терапии данных расстройств. Еще одной причиной являются противоречия в законодательной базе в отношении возможности осуществления данного вида помощи на базе поликлиник, а также негативный образ психиатрической службы у населения и врачей, что ограничивает использование специализированной психиатрической помощи.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Так называемая стигматизация психиатрической помощи является проблемой всех стран и учитывается экспертами ВОЗ в «Европейском плане действий по охране психического здоровья».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«По оценкам ВОЗ, каждый год психические нарушения, самыми распространенными из которых являются депрессия и тревожные расстройства, поражают более одной трети населения. Для подавляющего большинства людей с нарушениями психического здоровья точкой первого обращения являются учреждения первичной медико-санитарной помощи», — рассказал член Комиссии ОП РФ по охране здоровья граждан и развитию здравоохранения, профессор </a:t>
            </a:r>
            <a:r>
              <a:rPr lang="ru-RU" sz="1200" b="1" u="sng" dirty="0">
                <a:hlinkClick r:id="rId3"/>
              </a:rPr>
              <a:t>Георгий Костюк</a:t>
            </a:r>
            <a:r>
              <a:rPr lang="ru-RU" sz="1200" dirty="0"/>
              <a:t>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Член ОП РФ предложил в соответствии с мировым опытом дать участковым терапевтам право диагностировать депрессию.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«Это не стремление перенаправить потоки на врачей общей практики. Наоборот, это попытка легитимизировать существующие обращения пациентов и гарантировать им оказание квалифицированной помощи уже на ранних стадиях заболевания. В целях повышения качества оказания психиатрической помощи можно рассмотреть законодательное закрепление прав диагностики и лечения этой группы психических расстройств в звене первичной медико-санитарной помощи, то есть участковыми врачами-терапевтами, врачами общей практики», — сказал Георгий Костюк.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Минздрав РФ готов обсудить предложение разрешить терапевтам диагностировать депрессию. Об этом сообщила помощник министра здравоохранения Российской Федерации </a:t>
            </a:r>
            <a:r>
              <a:rPr lang="ru-RU" sz="1200" b="1" dirty="0"/>
              <a:t>Ирина Андреева</a:t>
            </a:r>
            <a:r>
              <a:rPr lang="ru-RU" sz="1200" dirty="0"/>
              <a:t>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«На мой взгляд, то, что вы сказали, в профессиональном сообществе необходимо обсудить. Нужно обобщить весь тот опыт, который есть, выработать какие-то общие предложения более широко — с участием не только психиатрического сообщества, но и главных внештатных специалистов по психиатрии, по общей практике, поликлинической практике, и выработать такие предложения по внесению изменений и дополнений в закон о психиатрической помощи. Необходимо выработать единое мнение», — сказала Ирина Андреева.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Член Комиссии ОП РФ по охране здоровья граждан и развитию здравоохранения </a:t>
            </a:r>
            <a:r>
              <a:rPr lang="ru-RU" sz="1200" b="1" u="sng" dirty="0">
                <a:hlinkClick r:id="rId4"/>
              </a:rPr>
              <a:t>Валентина </a:t>
            </a:r>
            <a:r>
              <a:rPr lang="ru-RU" sz="1200" b="1" u="sng" dirty="0" err="1">
                <a:hlinkClick r:id="rId4"/>
              </a:rPr>
              <a:t>Цывова</a:t>
            </a:r>
            <a:r>
              <a:rPr lang="ru-RU" sz="1200" dirty="0"/>
              <a:t> в свою очередь отметила, что этой работой также могли бы заниматься и врачи-неврологи.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«Почему у нас сейчас не хватает неврологов, и они сами не хотят этим заниматься? Да потому что мы немного извратили систему ОМС. В итоге главврачам стало невыгодно содержать большой штат узких специалистов», — сказала Валентина </a:t>
            </a:r>
            <a:r>
              <a:rPr lang="ru-RU" sz="1200" dirty="0" err="1"/>
              <a:t>Цывова</a:t>
            </a:r>
            <a:r>
              <a:rPr lang="ru-RU" sz="1200" dirty="0"/>
              <a:t>.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Тревожно-депрессивные расстройства являются широко распространенными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/>
              <a:t>реди</a:t>
            </a:r>
            <a:r>
              <a:rPr lang="ru-RU" sz="1200" dirty="0"/>
              <a:t> предложений Комиссии ОП РФ обозначено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34AE4-CAC2-4088-A1ED-E8211097B6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71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>
            <a:extLst>
              <a:ext uri="{FF2B5EF4-FFF2-40B4-BE49-F238E27FC236}">
                <a16:creationId xmlns:a16="http://schemas.microsoft.com/office/drawing/2014/main" id="{EE34A960-5CE3-483F-9C36-D6432C5574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>
            <a:extLst>
              <a:ext uri="{FF2B5EF4-FFF2-40B4-BE49-F238E27FC236}">
                <a16:creationId xmlns:a16="http://schemas.microsoft.com/office/drawing/2014/main" id="{7BF9E29A-288A-4C42-B00C-E9BA8825A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39268" name="Номер слайда 3">
            <a:extLst>
              <a:ext uri="{FF2B5EF4-FFF2-40B4-BE49-F238E27FC236}">
                <a16:creationId xmlns:a16="http://schemas.microsoft.com/office/drawing/2014/main" id="{6A833C1C-2D3E-4724-B3EA-4B73F453B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9D509A-7BE8-43C9-96B9-E100D37E426D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10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D44EC0DA-F0F4-4495-8331-9CFAAFCFA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FF3BBCF-EED5-43E8-9198-1E0B08692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>
                <a:latin typeface="Arial" panose="020B0604020202020204" pitchFamily="34" charset="0"/>
              </a:rPr>
              <a:t>Большинство задач психиатрической подготовки предусматривают, что врачи первичного звена медицинской помощи будут оказывать больший объем психиатрической помощи, чем до сих пор, вести большее количество пациентов с психическими заболеваниями и применять более тонкие методы лечения [33]. В то же время врачи первичного звена медицинской помощи часто слишком заняты, чтобы оказывать интенсивную психиатрическую помощь [40]. Специалисты первичного звена медицинской помощи полагают, что трудно слышать от психиатров скрытый намек, чтобы они делали больше, поскольку психиатры не вполне осознают, что им самим необходимо более широкое образование в области общей медицины, чем врачам первичного звена медицинской помощи в области психиатрии [41]. Кроме того, из-за исторически сложившегося разделения лечебных психиатрических учреждений и медицинских служб общего профиля психиатры могут плохо разбираться в превратностях их работы [42, 43]. Учебные программы для врачей первичного звена медицинской помощи могут оказаться малоэффективными, если реализующие их психиатры не определят потребности этих врачей и не поймут особенности их повседневной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34326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B9EA0-0ECF-4A6E-B6B8-626B9E1DD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117302-3CD6-4DBA-AAB1-F3B29AAC4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10FEA-5F15-4EF3-9B39-E5C96B65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A84DD-70FD-4975-9789-AF16D7D1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C8F48-2A41-424D-B55D-999C93CD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1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2B133-26B5-4536-B21A-C27B6DF6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B528D6-1A4B-42C9-9A4E-4A10E3B0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20030-2D81-4E88-9AB7-0B1D5F86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33958-3197-4698-8274-92AEC7C5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E57D7-902E-4281-8898-653E8042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6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7AA433-CC84-48C4-B77B-AF40DF62C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52BC01-4DBA-4506-B65E-BC95FEDA4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EE8E6-C262-4A1F-BB6F-2449D262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20B5F-F4D6-413E-9B8A-876EE223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9AB9-B8B8-49BB-98BD-0A83E5E5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7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878418" y="873125"/>
            <a:ext cx="10475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07713"/>
          </a:xfrm>
        </p:spPr>
        <p:txBody>
          <a:bodyPr anchor="t">
            <a:normAutofit/>
          </a:bodyPr>
          <a:lstStyle>
            <a:lvl1pPr>
              <a:defRPr sz="2400" b="1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5133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8714" y="6356352"/>
            <a:ext cx="8958431" cy="365125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96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1AA39-1301-4631-BC28-6A51F051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4C12F-47A9-464F-9B33-055DECA1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560E3-243B-4FC8-8726-B484CF45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FFDCD-78F1-45CF-90DB-E4BBC724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6E3C6-60B4-4A8B-A91C-3120C8DD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44801-7FE2-414C-B603-78AAED9A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7E5956-6902-4458-B2A8-3E03737F8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CE615-F983-40AD-9201-3AD3C539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7D92C-933A-47F2-8B95-7939E609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C9398-62AD-4E46-839C-102C50EF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4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6C633-AA9B-4A54-A63A-4319CE51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9C86D-D1F2-4122-A9A1-1C415965D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BF7CB-D987-4420-B3C5-91DF0C4BA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76E615-F3DB-478D-AD65-DABE41E5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75EAE-6693-41C1-A279-4246551E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A3B8C3-89DA-417C-A5A0-D0708FBA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9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6C47-7B55-4176-98B9-96C97892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C02666-DAAB-44CD-B5B5-F40FA2FB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F6421-7009-4090-87B1-51FFE0D2B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558D75-EFDD-463B-B174-5F55B901E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FA4FD4-369F-4289-8717-97E22037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9AB22-9AB3-44E4-99B4-99ACFCCE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3E5CCD-57DA-442E-BCEC-B7C8D220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C498C0-A20E-4F7E-A533-E46FE5EB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6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5175A-53A7-42F6-836D-973ADF77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23CC14-06F7-40DD-926C-DABEB9CB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C56EA7-2C04-4E10-A420-889EBACB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BB5319-73DE-451F-B416-30414B58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76996F-57FA-43A7-8249-BD3A60DF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34C51B-84C0-4D75-ACC3-29EC0DC3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39A82-4E90-42C8-910B-703A357F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4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C3083-818D-4959-9B4E-BDAA3466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D2BBA2-BDA1-4ECE-9F7F-2EE0350F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AAFDAF-E5BE-421F-92C0-C3A0DD7ED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75F7B3-214D-4898-9FAA-F3C40005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9F3BC5-8F3C-481A-B6F1-8EAD980E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35F4C-A68D-4F2C-8D97-62D1EF7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5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249ED-915A-407C-9337-C0F17DDF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0FEAB4-C0DB-4AFD-BBCD-FEAB983A8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32DF7-4845-4A49-B45B-6B4109BB7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CD45BA-10A4-4588-8038-BA7A6724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788ADA-23AE-46D0-BD0F-B86BA1FD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B71F2-E519-486D-860E-00485F53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6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E6CDA-B0AB-4163-8E13-CAB31298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A87607-4F7B-4BE6-BD4E-85CCAB40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089D7-9B4B-4A66-ACB2-18BBCE7F3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3C6-4EC9-44FA-9547-57E1BD709A9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43B59-856A-4225-A52E-5471325FF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EEE4A-4989-4EE0-A527-797590937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20E6-FA23-4E5D-AAAD-18F154947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4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7F0DE-FDFE-4F37-9FED-DA1EFDCA6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Психосоматические расстройства – междисциплинарная проблема современного здравоохранения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401210-EC91-4B41-A0D7-6C3DF6BEE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Н.Н. Петрова</a:t>
            </a:r>
          </a:p>
        </p:txBody>
      </p:sp>
    </p:spTree>
    <p:extLst>
      <p:ext uri="{BB962C8B-B14F-4D97-AF65-F5344CB8AC3E}">
        <p14:creationId xmlns:p14="http://schemas.microsoft.com/office/powerpoint/2010/main" val="5296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F037A-435A-44C4-9780-F6EF16E1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4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Слушания в Общественной палате РФ по проблеме тревожно-депрессивных расстройств </a:t>
            </a:r>
            <a:r>
              <a:rPr lang="ru-RU" sz="1800" b="1" dirty="0">
                <a:latin typeface="+mn-lt"/>
              </a:rPr>
              <a:t>(14 авг. 2017 г.)</a:t>
            </a:r>
            <a:br>
              <a:rPr lang="ru-RU" sz="3200" b="1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4807A-ADD7-4F7F-AB50-2D25DDE4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3" y="1478756"/>
            <a:ext cx="10963940" cy="4351338"/>
          </a:xfrm>
        </p:spPr>
        <p:txBody>
          <a:bodyPr>
            <a:noAutofit/>
          </a:bodyPr>
          <a:lstStyle/>
          <a:p>
            <a:r>
              <a:rPr lang="ru-RU" sz="1600" dirty="0"/>
              <a:t>Организатор - Комиссия ОП РФ по охране здоровья граждан и развитию здравоохранения. Модератор: член ОП РФ, главный врач ГБУЗ г. Москвы «Психиатрическая клиническая больница №1 им. Н.А. Алексеева Департамента здравоохранения города Москвы» Георгий Петрович Костюк</a:t>
            </a:r>
          </a:p>
          <a:p>
            <a:r>
              <a:rPr lang="ru-RU" sz="1600" dirty="0"/>
              <a:t>В настоящее время отмечается недостаточный охват данной категории пациентов адекватной медицинской помощью вследствие недостаточной </a:t>
            </a:r>
            <a:r>
              <a:rPr lang="ru-RU" sz="1600" dirty="0" err="1"/>
              <a:t>выявляемости</a:t>
            </a:r>
            <a:r>
              <a:rPr lang="ru-RU" sz="1600" dirty="0"/>
              <a:t> психических расстройств врачами первичного медицинского звена, отсутствия необходимых знаний в области терапии данных расстройств у работников первичного звена, наличия противоречий в законодательной базе в отношении возможности осуществления данного вида помощи на базе поликлиник, а также наличия негативного образа психиатрической службы у населения и врачей, что ограничивает использование специализированной психиатрической помощи.</a:t>
            </a:r>
          </a:p>
          <a:p>
            <a:r>
              <a:rPr lang="ru-RU" sz="1600" dirty="0"/>
              <a:t>Обсудили формы оказания медицинской помощи лицам с тревожно-депрессивными расстройствами, а также возможные модели организации лечебно-диагностического процесса в рамках первичной медико-санитарной помощи и специализированной психиатрической и психотерапевтической помощи. </a:t>
            </a:r>
          </a:p>
          <a:p>
            <a:r>
              <a:rPr lang="ru-RU" sz="1600" dirty="0"/>
              <a:t>В целях повышения качества оказания психиатрической помощи населению участники круглого стола заявили о необходимости внести изменения в закон «О психиатрической помощи...» с введением понятия «диагноз, не влекущий социально-правовых ограничений», с отнесением к этой категории наиболее распространенных тревожно-депрессивных психических расстройств.</a:t>
            </a:r>
          </a:p>
          <a:p>
            <a:r>
              <a:rPr lang="ru-RU" sz="1600" dirty="0"/>
              <a:t>Внесение изменений в 326-ФЗ «Об ОМС» с введением этой группы расстройств в тариф </a:t>
            </a:r>
            <a:r>
              <a:rPr lang="ru-RU" sz="1600" dirty="0" err="1"/>
              <a:t>подушевого</a:t>
            </a:r>
            <a:r>
              <a:rPr lang="ru-RU" sz="1600" dirty="0"/>
              <a:t> финансирования и создание учебных программ для работников первичного звена по вопросам диагностики и лечения, включая медикаментозную терапию, а также показаний к направлению пациентов с нарушениями психического здоровья для получения </a:t>
            </a:r>
            <a:r>
              <a:rPr lang="ru-RU" sz="1600" dirty="0" err="1"/>
              <a:t>специализированнои</a:t>
            </a:r>
            <a:r>
              <a:rPr lang="ru-RU" sz="1600" dirty="0"/>
              <a:t>̆ помощи.</a:t>
            </a:r>
          </a:p>
        </p:txBody>
      </p:sp>
    </p:spTree>
    <p:extLst>
      <p:ext uri="{BB962C8B-B14F-4D97-AF65-F5344CB8AC3E}">
        <p14:creationId xmlns:p14="http://schemas.microsoft.com/office/powerpoint/2010/main" val="93323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02222FBD-F21C-4F3A-87FD-D801853D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228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latin typeface="+mn-lt"/>
              </a:rPr>
              <a:t>Целесообразность интеграции </a:t>
            </a:r>
            <a:br>
              <a:rPr lang="ru-RU" altLang="ru-RU" sz="3200" b="1" dirty="0">
                <a:latin typeface="+mn-lt"/>
              </a:rPr>
            </a:br>
            <a:r>
              <a:rPr lang="ru-RU" altLang="ru-RU" sz="3200" b="1" dirty="0">
                <a:latin typeface="+mn-lt"/>
              </a:rPr>
              <a:t>психиатрии в общую медицину </a:t>
            </a:r>
          </a:p>
        </p:txBody>
      </p:sp>
      <p:pic>
        <p:nvPicPr>
          <p:cNvPr id="41987" name="Объект 5">
            <a:extLst>
              <a:ext uri="{FF2B5EF4-FFF2-40B4-BE49-F238E27FC236}">
                <a16:creationId xmlns:a16="http://schemas.microsoft.com/office/drawing/2014/main" id="{21893D3C-C5F9-4D3F-8493-6A90DDDB65E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1405234"/>
            <a:ext cx="12312650" cy="5345112"/>
          </a:xfrm>
        </p:spPr>
      </p:pic>
    </p:spTree>
    <p:extLst>
      <p:ext uri="{BB962C8B-B14F-4D97-AF65-F5344CB8AC3E}">
        <p14:creationId xmlns:p14="http://schemas.microsoft.com/office/powerpoint/2010/main" val="354173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7E3242B-263B-4614-9442-524E46EF1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>
                <a:latin typeface="+mn-lt"/>
              </a:rPr>
              <a:t>Проблемы на пути интеграции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96171B2-6900-4B7C-9B8D-3DF60D4495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b="1" i="1" dirty="0"/>
              <a:t>Психиатры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/>
              <a:t>врачи-интернисты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400" dirty="0"/>
              <a:t>- будут оказывать больший объем психиатрической помощи,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2400" dirty="0"/>
              <a:t>вести пациентов с психическими расстройствами,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2400" dirty="0"/>
              <a:t>применять более тонкие методы лечения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0CCE464-5F8E-41F2-AB4B-2A979FB6D60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b="1" i="1" dirty="0"/>
              <a:t>Врачи-интернисты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2400" dirty="0"/>
              <a:t>слишком заняты, чтобы оказывать интенсивную психиатрическую помощь,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2400" dirty="0"/>
              <a:t>нуждаются в законодательной базе оказания психиатрической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09406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FBC60-B8E9-4936-9EEE-AF73944B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Психосоматическая помощь в Санкт-Петербурге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D49E9-7632-4524-9779-A498729F6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638"/>
            <a:ext cx="10515600" cy="4351338"/>
          </a:xfrm>
        </p:spPr>
        <p:txBody>
          <a:bodyPr>
            <a:noAutofit/>
          </a:bodyPr>
          <a:lstStyle/>
          <a:p>
            <a:r>
              <a:rPr lang="ru-RU" sz="1400" b="1" dirty="0"/>
              <a:t>Психосоматическое отделение (Кардиологическое психотерапевтическое) СПБ ГБУЗ «Введенская больница» (2002)</a:t>
            </a:r>
          </a:p>
          <a:p>
            <a:pPr lvl="1"/>
            <a:r>
              <a:rPr lang="ru-RU" sz="1400" dirty="0"/>
              <a:t>Выполняет все задачи отделения кардиологического профиля.</a:t>
            </a:r>
          </a:p>
          <a:p>
            <a:pPr lvl="1"/>
            <a:r>
              <a:rPr lang="ru-RU" sz="1400" dirty="0"/>
              <a:t>Наличие в штате отделения врачей психотерапевтов позволяет значительно расширить спектр показаний для госпитализации, лечения и обследования пациентов.</a:t>
            </a:r>
          </a:p>
          <a:p>
            <a:pPr lvl="1"/>
            <a:r>
              <a:rPr lang="ru-RU" sz="1400" dirty="0"/>
              <a:t> В лечении пациентов используются методы рациональной, когнитивной психотерапии, гипноза, релаксации, гештальт-терапии и другие психотерапевтические методы. Психотерапевтическая среда отделения, создаваемая врачами и персоналом отделения, получившим психологическую подготовку, способствует выздоровлению.</a:t>
            </a:r>
          </a:p>
          <a:p>
            <a:pPr lvl="1"/>
            <a:r>
              <a:rPr lang="ru-RU" sz="1400" dirty="0"/>
              <a:t>Штатная численность отделения </a:t>
            </a:r>
            <a:r>
              <a:rPr lang="ru-RU" sz="1400" b="1" dirty="0"/>
              <a:t>50 коек</a:t>
            </a:r>
            <a:r>
              <a:rPr lang="ru-RU" sz="1400" dirty="0"/>
              <a:t>.</a:t>
            </a:r>
          </a:p>
          <a:p>
            <a:r>
              <a:rPr lang="ru-RU" sz="1400" b="1" dirty="0"/>
              <a:t>Центр Психосоматической Медицины ФГБУ СЗОНКЦ им. Л.Г. Соколова ФМБА России (1997)</a:t>
            </a:r>
          </a:p>
          <a:p>
            <a:pPr lvl="1"/>
            <a:r>
              <a:rPr lang="ru-RU" sz="1400" dirty="0"/>
              <a:t>Приоритетными задачами Центра является формирование доступной и высококвалифицированной психотерапевтической, психологической и психиатрической помощи населению.</a:t>
            </a:r>
          </a:p>
          <a:p>
            <a:pPr lvl="1"/>
            <a:r>
              <a:rPr lang="ru-RU" sz="1400" dirty="0"/>
              <a:t>Психотерапевты, Психиатры, Наркологи.</a:t>
            </a:r>
          </a:p>
          <a:p>
            <a:pPr lvl="1"/>
            <a:r>
              <a:rPr lang="ru-RU" sz="1400" b="1" dirty="0"/>
              <a:t>Оказывает помощь при следующих типах расстройств: </a:t>
            </a:r>
            <a:r>
              <a:rPr lang="ru-RU" sz="1400" dirty="0"/>
              <a:t>Невротических, Психосоматических, Органических, Пограничных психических.</a:t>
            </a:r>
          </a:p>
          <a:p>
            <a:r>
              <a:rPr lang="ru-RU" sz="1400" b="1" dirty="0"/>
              <a:t>Отдел неотложной психиатрии, наркологии и </a:t>
            </a:r>
            <a:r>
              <a:rPr lang="ru-RU" sz="1400" b="1" dirty="0" err="1"/>
              <a:t>психореабилитации</a:t>
            </a:r>
            <a:r>
              <a:rPr lang="ru-RU" sz="1400" b="1" dirty="0"/>
              <a:t> ГБУ НИИ СП им. И.И. </a:t>
            </a:r>
            <a:r>
              <a:rPr lang="ru-RU" sz="1400" b="1" dirty="0" err="1"/>
              <a:t>Джанелидзе</a:t>
            </a:r>
            <a:r>
              <a:rPr lang="ru-RU" sz="1400" b="1" dirty="0"/>
              <a:t>  (2006)</a:t>
            </a:r>
          </a:p>
          <a:p>
            <a:pPr lvl="1"/>
            <a:r>
              <a:rPr lang="ru-RU" sz="1400" dirty="0"/>
              <a:t>Научная группа;</a:t>
            </a:r>
          </a:p>
          <a:p>
            <a:pPr lvl="1"/>
            <a:r>
              <a:rPr lang="ru-RU" sz="1400" dirty="0" err="1"/>
              <a:t>Соматопсихиатрическое</a:t>
            </a:r>
            <a:r>
              <a:rPr lang="ru-RU" sz="1400" dirty="0"/>
              <a:t> отделение.</a:t>
            </a:r>
          </a:p>
          <a:p>
            <a:r>
              <a:rPr lang="ru-RU" sz="1400" dirty="0"/>
              <a:t>совершенствование методов диагностики </a:t>
            </a:r>
            <a:r>
              <a:rPr lang="ru-RU" sz="1400" dirty="0" err="1"/>
              <a:t>постинтоксикационного</a:t>
            </a:r>
            <a:r>
              <a:rPr lang="ru-RU" sz="1400" dirty="0"/>
              <a:t> делирия у больных с отравлением современными психоактивными веществами;</a:t>
            </a:r>
          </a:p>
          <a:p>
            <a:r>
              <a:rPr lang="ru-RU" sz="1400" dirty="0"/>
              <a:t>оценка эффективности лечения больных с психическими расстройствами на фоне острого отравления веществами с наркотическим эффектом;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419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09FDC-87F4-4756-BBC8-03EE2453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63" y="-2255411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C5F95-AE98-459D-8BED-7FDD6820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33" y="1253331"/>
            <a:ext cx="5605130" cy="4351338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/>
              <a:t>Отделение оказывает комплексную помощь пациентам с любыми психическими расстройствами:</a:t>
            </a:r>
            <a:endParaRPr lang="ru-RU" sz="1600" dirty="0"/>
          </a:p>
          <a:p>
            <a:pPr marL="0" indent="0" fontAlgn="base">
              <a:buNone/>
            </a:pPr>
            <a:r>
              <a:rPr lang="ru-RU" sz="1600" dirty="0"/>
              <a:t>- Изменение состояния после перенесенной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инфекции «Covid-19»</a:t>
            </a:r>
          </a:p>
          <a:p>
            <a:pPr marL="0" indent="0" fontAlgn="base">
              <a:buNone/>
            </a:pPr>
            <a:r>
              <a:rPr lang="ru-RU" sz="1600" dirty="0"/>
              <a:t>- Психические нарушения на фоне общих соматических заболеваний</a:t>
            </a:r>
          </a:p>
          <a:p>
            <a:pPr marL="0" indent="0" fontAlgn="base">
              <a:buNone/>
            </a:pPr>
            <a:r>
              <a:rPr lang="ru-RU" sz="1600" dirty="0"/>
              <a:t>- Тревожные состояния, приступы паники</a:t>
            </a:r>
          </a:p>
          <a:p>
            <a:pPr marL="0" indent="0" fontAlgn="base">
              <a:buNone/>
            </a:pPr>
            <a:r>
              <a:rPr lang="ru-RU" sz="1600" dirty="0"/>
              <a:t>- Нарушения сна</a:t>
            </a:r>
          </a:p>
          <a:p>
            <a:pPr marL="0" indent="0" fontAlgn="base">
              <a:buNone/>
            </a:pPr>
            <a:r>
              <a:rPr lang="ru-RU" sz="1600" dirty="0"/>
              <a:t>- Депрессивные состояния</a:t>
            </a:r>
          </a:p>
          <a:p>
            <a:pPr marL="0" indent="0" fontAlgn="base">
              <a:buNone/>
            </a:pPr>
            <a:r>
              <a:rPr lang="ru-RU" sz="1600" dirty="0"/>
              <a:t>- Хронические болевые расстройства</a:t>
            </a:r>
          </a:p>
          <a:p>
            <a:pPr marL="0" indent="0" fontAlgn="base">
              <a:buNone/>
            </a:pPr>
            <a:r>
              <a:rPr lang="ru-RU" sz="1600" dirty="0"/>
              <a:t>- Ухудшение памяти</a:t>
            </a:r>
          </a:p>
          <a:p>
            <a:pPr marL="0" indent="0" fontAlgn="base">
              <a:buNone/>
            </a:pPr>
            <a:r>
              <a:rPr lang="ru-RU" sz="1600" dirty="0"/>
              <a:t>- Алкоголизм и наркомания (синдром зависимости, абстинентный синдром, психозы)</a:t>
            </a:r>
          </a:p>
          <a:p>
            <a:pPr marL="0" indent="0" fontAlgn="base">
              <a:buNone/>
            </a:pPr>
            <a:r>
              <a:rPr lang="ru-RU" sz="1600" dirty="0"/>
              <a:t>- Нарушения психики и поведения у лиц пожилого возраста</a:t>
            </a:r>
          </a:p>
          <a:p>
            <a:pPr marL="0" indent="0" fontAlgn="base">
              <a:buNone/>
            </a:pPr>
            <a:r>
              <a:rPr lang="ru-RU" sz="1600" dirty="0"/>
              <a:t>- Расстройства личности</a:t>
            </a:r>
          </a:p>
          <a:p>
            <a:pPr marL="0" indent="0" fontAlgn="base">
              <a:buNone/>
            </a:pPr>
            <a:r>
              <a:rPr lang="ru-RU" sz="1600" dirty="0"/>
              <a:t>- </a:t>
            </a:r>
            <a:r>
              <a:rPr lang="ru-RU" sz="1600" dirty="0" err="1"/>
              <a:t>Бипоярное</a:t>
            </a:r>
            <a:r>
              <a:rPr lang="ru-RU" sz="1600" dirty="0"/>
              <a:t> аффективное расстройство</a:t>
            </a:r>
          </a:p>
          <a:p>
            <a:pPr marL="0" indent="0" fontAlgn="base">
              <a:buNone/>
            </a:pPr>
            <a:r>
              <a:rPr lang="ru-RU" sz="1600" dirty="0"/>
              <a:t>- Бредовые расстройства, шизофрения и другие</a:t>
            </a:r>
          </a:p>
        </p:txBody>
      </p:sp>
      <p:pic>
        <p:nvPicPr>
          <p:cNvPr id="6146" name="Picture 2" descr="СПБ ГБУЗ Александровская больница">
            <a:extLst>
              <a:ext uri="{FF2B5EF4-FFF2-40B4-BE49-F238E27FC236}">
                <a16:creationId xmlns:a16="http://schemas.microsoft.com/office/drawing/2014/main" id="{3BE3F34D-86CC-4EB2-865B-9CEE3D17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95" y="87597"/>
            <a:ext cx="2908393" cy="5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71C13C-1D05-4453-B503-3B1DE7E09A9A}"/>
              </a:ext>
            </a:extLst>
          </p:cNvPr>
          <p:cNvSpPr/>
          <p:nvPr/>
        </p:nvSpPr>
        <p:spPr>
          <a:xfrm>
            <a:off x="847059" y="259298"/>
            <a:ext cx="7137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21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центр психосоматической медицины при Александровской больнице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B431E7-477E-42A8-8217-2D72764A3733}"/>
              </a:ext>
            </a:extLst>
          </p:cNvPr>
          <p:cNvSpPr/>
          <p:nvPr/>
        </p:nvSpPr>
        <p:spPr>
          <a:xfrm>
            <a:off x="6218663" y="125333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400" dirty="0"/>
              <a:t> </a:t>
            </a:r>
            <a:r>
              <a:rPr lang="ru-RU" sz="1400" b="1" dirty="0"/>
              <a:t>В отделении присутствует возможность:</a:t>
            </a:r>
            <a:endParaRPr lang="ru-RU" sz="1400" dirty="0"/>
          </a:p>
          <a:p>
            <a:pPr fontAlgn="base"/>
            <a:r>
              <a:rPr lang="ru-RU" sz="1400" dirty="0"/>
              <a:t>Получения квалифицированной помощи врачей-психиатров совместно со специалистами по 15-ти профилям (терапевт, невролог, кардиолог, эндокринолог, гастроэнтеролог, хирург, травматолог и другие).</a:t>
            </a:r>
          </a:p>
          <a:p>
            <a:pPr fontAlgn="base"/>
            <a:r>
              <a:rPr lang="ru-RU" sz="1400" dirty="0"/>
              <a:t>Прохождения полного спектра лабораторных и инструментальных исследований, соответствующих современным стандартам (клинические, биохимические, иммунологические исследования, все виды лучевой диагностики (в т.ч. МСКТ), радиоизотопная диагностика заболеваний внутренних органов, УЗИ-диагностика внутренних органов, эндоскопические исследования (в т.ч. </a:t>
            </a:r>
            <a:r>
              <a:rPr lang="ru-RU" sz="1400" dirty="0" err="1"/>
              <a:t>фиброгастродуоденоскопия</a:t>
            </a:r>
            <a:r>
              <a:rPr lang="ru-RU" sz="1400" dirty="0"/>
              <a:t>, колоноскопия) и другие)</a:t>
            </a:r>
          </a:p>
          <a:p>
            <a:pPr fontAlgn="base"/>
            <a:r>
              <a:rPr lang="ru-RU" sz="1400" dirty="0"/>
              <a:t>Психологической диагностики с использованием современных методик для исследования внимания, памяти, мышления, интеллекта, эмоционально-волевой сферы и личности;</a:t>
            </a:r>
          </a:p>
          <a:p>
            <a:pPr fontAlgn="base"/>
            <a:endParaRPr lang="ru-RU" sz="1400" dirty="0"/>
          </a:p>
          <a:p>
            <a:pPr fontAlgn="base"/>
            <a:r>
              <a:rPr lang="ru-RU" sz="1400" dirty="0"/>
              <a:t>Круглосуточного наблюдения и амбулаторного консультирования пациентов (первичных, повторных) с любыми психическими расстройствами, в том числе дальнейшее наблюдение после выписки из отделения;</a:t>
            </a:r>
          </a:p>
          <a:p>
            <a:pPr fontAlgn="base"/>
            <a:endParaRPr lang="ru-RU" sz="1400" b="1" dirty="0"/>
          </a:p>
          <a:p>
            <a:pPr fontAlgn="base"/>
            <a:r>
              <a:rPr lang="ru-RU" sz="1400" b="1" dirty="0"/>
              <a:t>Особенности оказания помощи в отделении:</a:t>
            </a:r>
            <a:endParaRPr lang="ru-RU" sz="1400" dirty="0"/>
          </a:p>
          <a:p>
            <a:pPr fontAlgn="base"/>
            <a:r>
              <a:rPr lang="ru-RU" sz="1400" dirty="0"/>
              <a:t>- Применение </a:t>
            </a:r>
            <a:r>
              <a:rPr lang="ru-RU" sz="1400" dirty="0" err="1"/>
              <a:t>прицнипов</a:t>
            </a:r>
            <a:r>
              <a:rPr lang="ru-RU" sz="1400" dirty="0"/>
              <a:t> </a:t>
            </a:r>
            <a:r>
              <a:rPr lang="ru-RU" sz="1400" b="1" dirty="0"/>
              <a:t>доказательной медицины</a:t>
            </a:r>
            <a:r>
              <a:rPr lang="ru-RU" sz="1400" dirty="0"/>
              <a:t> и современных лекарственных препаратов</a:t>
            </a:r>
          </a:p>
          <a:p>
            <a:pPr fontAlgn="base"/>
            <a:r>
              <a:rPr lang="ru-RU" sz="1400" dirty="0"/>
              <a:t>- Лечение </a:t>
            </a:r>
            <a:r>
              <a:rPr lang="ru-RU" sz="1400" b="1" dirty="0"/>
              <a:t>трудно поддающихся терапии</a:t>
            </a:r>
            <a:r>
              <a:rPr lang="ru-RU" sz="1400" dirty="0"/>
              <a:t> психических расстройств</a:t>
            </a:r>
          </a:p>
          <a:p>
            <a:pPr fontAlgn="base"/>
            <a:r>
              <a:rPr lang="ru-RU" sz="1400" dirty="0"/>
              <a:t>- </a:t>
            </a:r>
            <a:r>
              <a:rPr lang="ru-RU" sz="1400" b="1" dirty="0"/>
              <a:t>Непрерывное взаимодействие</a:t>
            </a:r>
            <a:r>
              <a:rPr lang="ru-RU" sz="1400" dirty="0"/>
              <a:t> с врачами общего профиля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913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DC93A-EBB2-4321-971A-97E1E0E8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Инновации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F875E-6FED-49F5-9AFC-F3D03248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035"/>
            <a:ext cx="10515600" cy="4351338"/>
          </a:xfrm>
        </p:spPr>
        <p:txBody>
          <a:bodyPr/>
          <a:lstStyle/>
          <a:p>
            <a:r>
              <a:rPr lang="ru-RU" dirty="0"/>
              <a:t>Приказ Министерства здравоохранения N668н</a:t>
            </a:r>
          </a:p>
          <a:p>
            <a:r>
              <a:rPr lang="ru-RU" dirty="0" err="1"/>
              <a:t>Соматопсихиатрические</a:t>
            </a:r>
            <a:r>
              <a:rPr lang="ru-RU" dirty="0"/>
              <a:t> отделения многопрофильных больниц</a:t>
            </a:r>
          </a:p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34CFEB4-EDA9-471E-911E-ECF99F500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96206"/>
              </p:ext>
            </p:extLst>
          </p:nvPr>
        </p:nvGraphicFramePr>
        <p:xfrm>
          <a:off x="1116419" y="3253564"/>
          <a:ext cx="9744376" cy="2923401"/>
        </p:xfrm>
        <a:graphic>
          <a:graphicData uri="http://schemas.openxmlformats.org/drawingml/2006/table">
            <a:tbl>
              <a:tblPr/>
              <a:tblGrid>
                <a:gridCol w="584664">
                  <a:extLst>
                    <a:ext uri="{9D8B030D-6E8A-4147-A177-3AD203B41FA5}">
                      <a16:colId xmlns:a16="http://schemas.microsoft.com/office/drawing/2014/main" val="4205541392"/>
                    </a:ext>
                  </a:extLst>
                </a:gridCol>
                <a:gridCol w="3702865">
                  <a:extLst>
                    <a:ext uri="{9D8B030D-6E8A-4147-A177-3AD203B41FA5}">
                      <a16:colId xmlns:a16="http://schemas.microsoft.com/office/drawing/2014/main" val="290519342"/>
                    </a:ext>
                  </a:extLst>
                </a:gridCol>
                <a:gridCol w="5456847">
                  <a:extLst>
                    <a:ext uri="{9D8B030D-6E8A-4147-A177-3AD203B41FA5}">
                      <a16:colId xmlns:a16="http://schemas.microsoft.com/office/drawing/2014/main" val="3509143004"/>
                    </a:ext>
                  </a:extLst>
                </a:gridCol>
              </a:tblGrid>
              <a:tr h="43666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>
                          <a:effectLst/>
                        </a:rPr>
                        <a:t>N </a:t>
                      </a:r>
                      <a:r>
                        <a:rPr lang="ru-RU" sz="1400" b="0">
                          <a:effectLst/>
                        </a:rPr>
                        <a:t>п/п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Наименование должности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Количество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062956"/>
                  </a:ext>
                </a:extLst>
              </a:tr>
              <a:tr h="5127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1.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Заведующий отделением - врач-психиатр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1,0 должность, менее 50 коек - вместо 1,0 должности врача-психиатра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2419"/>
                  </a:ext>
                </a:extLst>
              </a:tr>
              <a:tr h="1062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2.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Врач-психиатр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1,0 должность на 25 коек; 5,75 должности на 25 коек (для обеспечения круглосуточной работы в случае организации отделения вне психиатрической больницы или психоневрологического диспансера (центра психического здоровья)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790596"/>
                  </a:ext>
                </a:extLst>
              </a:tr>
              <a:tr h="2660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3.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Врач-терапевт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1,0 должность на 40 коек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338999"/>
                  </a:ext>
                </a:extLst>
              </a:tr>
              <a:tr h="6453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4.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>
                          <a:effectLst/>
                        </a:rPr>
                        <a:t>Врач-специалист (в зависимости от профиля оказываемой медицинской помощи)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effectLst/>
                        </a:rPr>
                        <a:t>1,0 должность на 40 коек</a:t>
                      </a:r>
                    </a:p>
                  </a:txBody>
                  <a:tcPr marL="16710" marR="16710" marT="8355" marB="8355">
                    <a:lnL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43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2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23709-7F5C-4F7D-B115-117133D1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1" y="382772"/>
            <a:ext cx="8483009" cy="130791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Руководство ВОЗ </a:t>
            </a:r>
            <a:r>
              <a:rPr lang="ru-RU" sz="3200" b="1" dirty="0" err="1">
                <a:latin typeface="+mn-lt"/>
              </a:rPr>
              <a:t>mhGAP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Intervention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Guide</a:t>
            </a:r>
            <a:r>
              <a:rPr lang="ru-RU" sz="3200" b="1" dirty="0">
                <a:latin typeface="+mn-lt"/>
              </a:rPr>
              <a:t> 2.0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7A761-D78E-4704-95D6-89585A862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73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рамках Программы действий ВОЗ по ликвидации пробелов в области психического здоровья (</a:t>
            </a:r>
            <a:r>
              <a:rPr lang="ru-RU" sz="2400" dirty="0" err="1"/>
              <a:t>mhGAP</a:t>
            </a:r>
            <a:r>
              <a:rPr lang="ru-RU" sz="2400" dirty="0"/>
              <a:t>) ведется работа по созданию научно обоснованных технических руководств, методических пособий и комплектов учебных материалов в интересах расширения обслуживания, особенно в условиях низкой обеспеченности ресурсами.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Программа ориентирована на приоритетный перечень нарушений психического здоровья и направлена на укрепление потенциала не специализированных медицинских работников в рамках комплексного подхода к охране психическое здоровья на всех уровнях оказания помощи.  </a:t>
            </a:r>
          </a:p>
        </p:txBody>
      </p:sp>
      <p:pic>
        <p:nvPicPr>
          <p:cNvPr id="5122" name="Picture 2" descr="ВОЗ подтвердила победу над краснухой в России">
            <a:extLst>
              <a:ext uri="{FF2B5EF4-FFF2-40B4-BE49-F238E27FC236}">
                <a16:creationId xmlns:a16="http://schemas.microsoft.com/office/drawing/2014/main" id="{AAEC9069-2978-44E5-AEC9-5B9641AD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461"/>
            <a:ext cx="1834132" cy="12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9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Схема 4">
            <a:extLst>
              <a:ext uri="{FF2B5EF4-FFF2-40B4-BE49-F238E27FC236}">
                <a16:creationId xmlns:a16="http://schemas.microsoft.com/office/drawing/2014/main" id="{4F3C922E-B722-4735-8579-5718EA8C7A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500063"/>
            <a:ext cx="854075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4">
            <a:extLst>
              <a:ext uri="{FF2B5EF4-FFF2-40B4-BE49-F238E27FC236}">
                <a16:creationId xmlns:a16="http://schemas.microsoft.com/office/drawing/2014/main" id="{7107F5EE-6D25-475F-873D-E6F51014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5084764"/>
            <a:ext cx="27352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“академическое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разъяснение”</a:t>
            </a:r>
          </a:p>
        </p:txBody>
      </p:sp>
      <p:sp>
        <p:nvSpPr>
          <p:cNvPr id="68612" name="Rectangle 5">
            <a:extLst>
              <a:ext uri="{FF2B5EF4-FFF2-40B4-BE49-F238E27FC236}">
                <a16:creationId xmlns:a16="http://schemas.microsoft.com/office/drawing/2014/main" id="{FB1F10D3-27C9-47E2-9D4B-A6513C87A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119689"/>
            <a:ext cx="3024188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“совместная помощь”</a:t>
            </a:r>
          </a:p>
        </p:txBody>
      </p:sp>
      <p:sp>
        <p:nvSpPr>
          <p:cNvPr id="68613" name="AutoShape 6">
            <a:extLst>
              <a:ext uri="{FF2B5EF4-FFF2-40B4-BE49-F238E27FC236}">
                <a16:creationId xmlns:a16="http://schemas.microsoft.com/office/drawing/2014/main" id="{9BB5C0A1-6FA5-4945-9734-AECF879A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5373688"/>
            <a:ext cx="1584325" cy="576262"/>
          </a:xfrm>
          <a:prstGeom prst="leftRightArrow">
            <a:avLst>
              <a:gd name="adj1" fmla="val 50000"/>
              <a:gd name="adj2" fmla="val 54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F9CAA1C-A047-475C-91A8-9F48A2E45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639" y="6457890"/>
            <a:ext cx="5454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1000" dirty="0">
                <a:latin typeface="Arial" panose="020B0604020202020204" pitchFamily="34" charset="0"/>
              </a:rPr>
              <a:t>Brian Hodges</a:t>
            </a:r>
            <a:r>
              <a:rPr lang="ru-RU" altLang="ru-RU" sz="1000" dirty="0">
                <a:latin typeface="Arial" panose="020B0604020202020204" pitchFamily="34" charset="0"/>
              </a:rPr>
              <a:t>; </a:t>
            </a:r>
            <a:r>
              <a:rPr lang="en-US" altLang="ru-RU" sz="1000" dirty="0">
                <a:latin typeface="Arial" panose="020B0604020202020204" pitchFamily="34" charset="0"/>
              </a:rPr>
              <a:t>Cam Inch</a:t>
            </a:r>
            <a:r>
              <a:rPr lang="ru-RU" altLang="ru-RU" sz="1000" dirty="0">
                <a:latin typeface="Arial" panose="020B0604020202020204" pitchFamily="34" charset="0"/>
              </a:rPr>
              <a:t>; </a:t>
            </a:r>
            <a:r>
              <a:rPr lang="en-US" altLang="ru-RU" sz="1000" dirty="0">
                <a:latin typeface="Arial" panose="020B0604020202020204" pitchFamily="34" charset="0"/>
              </a:rPr>
              <a:t>Ivan Silver</a:t>
            </a:r>
            <a:r>
              <a:rPr lang="ru-RU" altLang="ru-RU" sz="1000" dirty="0">
                <a:latin typeface="Arial" panose="020B0604020202020204" pitchFamily="34" charset="0"/>
              </a:rPr>
              <a:t>. </a:t>
            </a:r>
            <a:r>
              <a:rPr lang="en-US" altLang="ru-RU" sz="1000" dirty="0">
                <a:latin typeface="Arial" panose="020B0604020202020204" pitchFamily="34" charset="0"/>
              </a:rPr>
              <a:t>Improving the psychiatric knowledge, skills and attitudes of primary care physicians 1950-2000: A Review</a:t>
            </a:r>
            <a:r>
              <a:rPr lang="ru-RU" altLang="ru-RU" sz="1000" dirty="0">
                <a:latin typeface="Arial" panose="020B0604020202020204" pitchFamily="34" charset="0"/>
              </a:rPr>
              <a:t>. </a:t>
            </a:r>
            <a:r>
              <a:rPr lang="en-US" altLang="ru-RU" sz="1000" dirty="0">
                <a:latin typeface="Arial" panose="020B0604020202020204" pitchFamily="34" charset="0"/>
              </a:rPr>
              <a:t> The American Psychiatric Association. </a:t>
            </a:r>
            <a:endParaRPr lang="ru-RU" altLang="ru-RU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22BD2159-1B20-482B-BD1E-C2CAEFF9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69215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1800" b="1" dirty="0"/>
              <a:t>	</a:t>
            </a:r>
            <a:r>
              <a:rPr lang="ru-RU" altLang="ru-RU" sz="3200" b="1" dirty="0">
                <a:latin typeface="+mn-lt"/>
              </a:rPr>
              <a:t>Результаты опроса врачей-терапевтов</a:t>
            </a:r>
            <a:br>
              <a:rPr lang="ru-RU" altLang="ru-RU" sz="2000" b="1" dirty="0"/>
            </a:br>
            <a:endParaRPr lang="ru-RU" altLang="ru-RU" sz="2000" b="1" dirty="0"/>
          </a:p>
        </p:txBody>
      </p:sp>
      <p:graphicFrame>
        <p:nvGraphicFramePr>
          <p:cNvPr id="15362" name="Диаграмма 3">
            <a:extLst>
              <a:ext uri="{FF2B5EF4-FFF2-40B4-BE49-F238E27FC236}">
                <a16:creationId xmlns:a16="http://schemas.microsoft.com/office/drawing/2014/main" id="{7CDD8F07-D3C9-4548-B498-325D6C3E6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291997"/>
              </p:ext>
            </p:extLst>
          </p:nvPr>
        </p:nvGraphicFramePr>
        <p:xfrm>
          <a:off x="2445488" y="2094614"/>
          <a:ext cx="7517663" cy="4425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r:id="rId4" imgW="8236410" imgH="5303980" progId="Excel.Chart.8">
                  <p:embed/>
                </p:oleObj>
              </mc:Choice>
              <mc:Fallback>
                <p:oleObj r:id="rId4" imgW="8236410" imgH="5303980" progId="Excel.Chart.8">
                  <p:embed/>
                  <p:pic>
                    <p:nvPicPr>
                      <p:cNvPr id="15362" name="Диаграмма 3">
                        <a:extLst>
                          <a:ext uri="{FF2B5EF4-FFF2-40B4-BE49-F238E27FC236}">
                            <a16:creationId xmlns:a16="http://schemas.microsoft.com/office/drawing/2014/main" id="{7CDD8F07-D3C9-4548-B498-325D6C3E6D7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488" y="2094614"/>
                        <a:ext cx="7517663" cy="4425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Прямоугольник 3">
            <a:extLst>
              <a:ext uri="{FF2B5EF4-FFF2-40B4-BE49-F238E27FC236}">
                <a16:creationId xmlns:a16="http://schemas.microsoft.com/office/drawing/2014/main" id="{639E36CF-6B1C-429E-8CB5-F58B76F9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6705" y="1263650"/>
            <a:ext cx="150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Стаж 20,9 лет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986696-2A5B-440E-8B18-F1CFCE071815}"/>
              </a:ext>
            </a:extLst>
          </p:cNvPr>
          <p:cNvSpPr/>
          <p:nvPr/>
        </p:nvSpPr>
        <p:spPr>
          <a:xfrm>
            <a:off x="3048000" y="1914989"/>
            <a:ext cx="669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Как часто Вы видите психические нарушения у своих пациентов?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Заголовок 3">
            <a:extLst>
              <a:ext uri="{FF2B5EF4-FFF2-40B4-BE49-F238E27FC236}">
                <a16:creationId xmlns:a16="http://schemas.microsoft.com/office/drawing/2014/main" id="{720C303E-02CE-4DF1-B236-ABD798D1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99074" cy="1325563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+mn-lt"/>
              </a:rPr>
              <a:t>Тактика врачей в отношении психических расстройств </a:t>
            </a:r>
          </a:p>
        </p:txBody>
      </p:sp>
      <p:graphicFrame>
        <p:nvGraphicFramePr>
          <p:cNvPr id="16386" name="Диаграмма 6">
            <a:extLst>
              <a:ext uri="{FF2B5EF4-FFF2-40B4-BE49-F238E27FC236}">
                <a16:creationId xmlns:a16="http://schemas.microsoft.com/office/drawing/2014/main" id="{29C12871-AFFD-4D80-B4D0-260A1F3F6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667807"/>
              </p:ext>
            </p:extLst>
          </p:nvPr>
        </p:nvGraphicFramePr>
        <p:xfrm>
          <a:off x="200025" y="3464535"/>
          <a:ext cx="6275424" cy="243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r:id="rId3" imgW="8096190" imgH="3139712" progId="Excel.Chart.8">
                  <p:embed/>
                </p:oleObj>
              </mc:Choice>
              <mc:Fallback>
                <p:oleObj r:id="rId3" imgW="8096190" imgH="3139712" progId="Excel.Chart.8">
                  <p:embed/>
                  <p:pic>
                    <p:nvPicPr>
                      <p:cNvPr id="16386" name="Диаграмма 6">
                        <a:extLst>
                          <a:ext uri="{FF2B5EF4-FFF2-40B4-BE49-F238E27FC236}">
                            <a16:creationId xmlns:a16="http://schemas.microsoft.com/office/drawing/2014/main" id="{29C12871-AFFD-4D80-B4D0-260A1F3F6CC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464535"/>
                        <a:ext cx="6275424" cy="2437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Диаграмма 7">
            <a:extLst>
              <a:ext uri="{FF2B5EF4-FFF2-40B4-BE49-F238E27FC236}">
                <a16:creationId xmlns:a16="http://schemas.microsoft.com/office/drawing/2014/main" id="{6DE07C53-D9ED-4D38-9A7C-873FD4B1D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541401"/>
              </p:ext>
            </p:extLst>
          </p:nvPr>
        </p:nvGraphicFramePr>
        <p:xfrm>
          <a:off x="-179424" y="1590621"/>
          <a:ext cx="6275424" cy="1867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r:id="rId5" imgW="8382727" imgH="2481287" progId="Excel.Chart.8">
                  <p:embed/>
                </p:oleObj>
              </mc:Choice>
              <mc:Fallback>
                <p:oleObj r:id="rId5" imgW="8382727" imgH="2481287" progId="Excel.Chart.8">
                  <p:embed/>
                  <p:pic>
                    <p:nvPicPr>
                      <p:cNvPr id="16387" name="Диаграмма 7">
                        <a:extLst>
                          <a:ext uri="{FF2B5EF4-FFF2-40B4-BE49-F238E27FC236}">
                            <a16:creationId xmlns:a16="http://schemas.microsoft.com/office/drawing/2014/main" id="{6DE07C53-D9ED-4D38-9A7C-873FD4B1D42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424" y="1590621"/>
                        <a:ext cx="6275424" cy="1867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BB95E2D-C05D-4043-8336-3AF993FC5AAC}"/>
              </a:ext>
            </a:extLst>
          </p:cNvPr>
          <p:cNvSpPr txBox="1">
            <a:spLocks/>
          </p:cNvSpPr>
          <p:nvPr/>
        </p:nvSpPr>
        <p:spPr>
          <a:xfrm>
            <a:off x="5837274" y="649594"/>
            <a:ext cx="59117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latin typeface="+mn-lt"/>
              </a:rPr>
              <a:t>Возможность самостоятельного оказания интернистами помощи пациентам общей практики с психическими расстройствами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BF93A7-6240-4963-8FF2-26715B43B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267000"/>
              </p:ext>
            </p:extLst>
          </p:nvPr>
        </p:nvGraphicFramePr>
        <p:xfrm>
          <a:off x="7315125" y="3547545"/>
          <a:ext cx="4359424" cy="266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r:id="rId7" imgW="8023031" imgH="2950720" progId="Excel.Chart.8">
                  <p:embed/>
                </p:oleObj>
              </mc:Choice>
              <mc:Fallback>
                <p:oleObj r:id="rId7" imgW="8023031" imgH="2950720" progId="Excel.Chart.8">
                  <p:embed/>
                  <p:pic>
                    <p:nvPicPr>
                      <p:cNvPr id="17411" name="Object 3">
                        <a:extLst>
                          <a:ext uri="{FF2B5EF4-FFF2-40B4-BE49-F238E27FC236}">
                            <a16:creationId xmlns:a16="http://schemas.microsoft.com/office/drawing/2014/main" id="{50DD92AD-AD3B-4B9D-930E-80A503972CE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125" y="3547545"/>
                        <a:ext cx="4359424" cy="2660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C12DDF-28A3-4CD0-91D7-6B1CCAD3410D}"/>
              </a:ext>
            </a:extLst>
          </p:cNvPr>
          <p:cNvSpPr txBox="1"/>
          <p:nvPr/>
        </p:nvSpPr>
        <p:spPr>
          <a:xfrm>
            <a:off x="5932908" y="3724323"/>
            <a:ext cx="54859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err="1">
                <a:cs typeface="Arial" charset="0"/>
              </a:rPr>
              <a:t>диссомния</a:t>
            </a:r>
            <a:r>
              <a:rPr lang="ru-RU" dirty="0">
                <a:cs typeface="Arial" charset="0"/>
              </a:rPr>
              <a:t>, депрессивные и тревожные расстройства</a:t>
            </a:r>
          </a:p>
        </p:txBody>
      </p:sp>
      <p:graphicFrame>
        <p:nvGraphicFramePr>
          <p:cNvPr id="8" name="Содержимое 4">
            <a:extLst>
              <a:ext uri="{FF2B5EF4-FFF2-40B4-BE49-F238E27FC236}">
                <a16:creationId xmlns:a16="http://schemas.microsoft.com/office/drawing/2014/main" id="{EE9BE9B0-D096-4820-9829-9E0972D8D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51415"/>
              </p:ext>
            </p:extLst>
          </p:nvPr>
        </p:nvGraphicFramePr>
        <p:xfrm>
          <a:off x="6857999" y="1851868"/>
          <a:ext cx="3635744" cy="171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r:id="rId9" imgW="5212532" imgH="2584928" progId="Excel.Chart.8">
                  <p:embed/>
                </p:oleObj>
              </mc:Choice>
              <mc:Fallback>
                <p:oleObj r:id="rId9" imgW="5212532" imgH="2584928" progId="Excel.Chart.8">
                  <p:embed/>
                  <p:pic>
                    <p:nvPicPr>
                      <p:cNvPr id="17410" name="Содержимое 4">
                        <a:extLst>
                          <a:ext uri="{FF2B5EF4-FFF2-40B4-BE49-F238E27FC236}">
                            <a16:creationId xmlns:a16="http://schemas.microsoft.com/office/drawing/2014/main" id="{E44B0AB2-3996-46F8-8412-DBE92A51A0E2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9" y="1851868"/>
                        <a:ext cx="3635744" cy="1715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BFB7F-7691-474D-B7D0-D47C08C5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35" y="740920"/>
            <a:ext cx="8801985" cy="503238"/>
          </a:xfrm>
          <a:noFill/>
        </p:spPr>
        <p:txBody>
          <a:bodyPr rtlCol="0">
            <a:noAutofit/>
          </a:bodyPr>
          <a:lstStyle/>
          <a:p>
            <a:pPr algn="ctr"/>
            <a:r>
              <a:rPr lang="ru-RU" altLang="ru-RU" sz="3200" b="1" dirty="0">
                <a:latin typeface="+mn-lt"/>
              </a:rPr>
              <a:t>Национальная политика </a:t>
            </a:r>
            <a:br>
              <a:rPr lang="ru-RU" altLang="ru-RU" sz="3200" b="1" dirty="0">
                <a:latin typeface="+mn-lt"/>
              </a:rPr>
            </a:br>
            <a:r>
              <a:rPr lang="ru-RU" altLang="ru-RU" sz="3200" b="1" dirty="0">
                <a:latin typeface="+mn-lt"/>
              </a:rPr>
              <a:t>в области охраны психического здоровья </a:t>
            </a:r>
            <a:br>
              <a:rPr lang="ru-RU" altLang="ru-RU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pic>
        <p:nvPicPr>
          <p:cNvPr id="37891" name="Объект 3">
            <a:extLst>
              <a:ext uri="{FF2B5EF4-FFF2-40B4-BE49-F238E27FC236}">
                <a16:creationId xmlns:a16="http://schemas.microsoft.com/office/drawing/2014/main" id="{F05773B1-9137-4944-B651-CCE57D37C2BD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9435" y="538902"/>
            <a:ext cx="8997950" cy="6121400"/>
          </a:xfrm>
        </p:spPr>
      </p:pic>
    </p:spTree>
    <p:extLst>
      <p:ext uri="{BB962C8B-B14F-4D97-AF65-F5344CB8AC3E}">
        <p14:creationId xmlns:p14="http://schemas.microsoft.com/office/powerpoint/2010/main" val="2862076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Заголовок 1">
            <a:extLst>
              <a:ext uri="{FF2B5EF4-FFF2-40B4-BE49-F238E27FC236}">
                <a16:creationId xmlns:a16="http://schemas.microsoft.com/office/drawing/2014/main" id="{B336FDB5-2F25-4973-B8A9-CCF17C13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8" y="2276475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+mn-lt"/>
              </a:rPr>
              <a:t>Наиболее актуальные вопросы </a:t>
            </a:r>
            <a:br>
              <a:rPr lang="ru-RU" altLang="ru-RU" sz="2000" b="1" dirty="0">
                <a:latin typeface="+mn-lt"/>
              </a:rPr>
            </a:br>
            <a:r>
              <a:rPr lang="ru-RU" altLang="ru-RU" sz="2000" b="1" dirty="0">
                <a:latin typeface="+mn-lt"/>
              </a:rPr>
              <a:t>повышения квалификации в области психических расстройств </a:t>
            </a:r>
          </a:p>
        </p:txBody>
      </p:sp>
      <p:graphicFrame>
        <p:nvGraphicFramePr>
          <p:cNvPr id="18434" name="Диаграмма 5">
            <a:extLst>
              <a:ext uri="{FF2B5EF4-FFF2-40B4-BE49-F238E27FC236}">
                <a16:creationId xmlns:a16="http://schemas.microsoft.com/office/drawing/2014/main" id="{E98AF82E-5969-4FFF-81A0-BB1BECF7D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850387"/>
              </p:ext>
            </p:extLst>
          </p:nvPr>
        </p:nvGraphicFramePr>
        <p:xfrm>
          <a:off x="1992314" y="3123648"/>
          <a:ext cx="7862887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r:id="rId4" imgW="9242337" imgH="5230821" progId="Excel.Chart.8">
                  <p:embed/>
                </p:oleObj>
              </mc:Choice>
              <mc:Fallback>
                <p:oleObj r:id="rId4" imgW="9242337" imgH="5230821" progId="Excel.Chart.8">
                  <p:embed/>
                  <p:pic>
                    <p:nvPicPr>
                      <p:cNvPr id="18434" name="Диаграмма 5">
                        <a:extLst>
                          <a:ext uri="{FF2B5EF4-FFF2-40B4-BE49-F238E27FC236}">
                            <a16:creationId xmlns:a16="http://schemas.microsoft.com/office/drawing/2014/main" id="{E98AF82E-5969-4FFF-81A0-BB1BECF7D00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3123648"/>
                        <a:ext cx="7862887" cy="36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Объект 1">
            <a:extLst>
              <a:ext uri="{FF2B5EF4-FFF2-40B4-BE49-F238E27FC236}">
                <a16:creationId xmlns:a16="http://schemas.microsoft.com/office/drawing/2014/main" id="{50AEF9AE-53BB-4F0A-906A-B0EFA21F8ED8}"/>
              </a:ext>
            </a:extLst>
          </p:cNvPr>
          <p:cNvGraphicFramePr>
            <a:graphicFrameLocks noGrp="1"/>
          </p:cNvGraphicFramePr>
          <p:nvPr/>
        </p:nvGraphicFramePr>
        <p:xfrm>
          <a:off x="5303839" y="404813"/>
          <a:ext cx="4865687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r:id="rId6" imgW="4865030" imgH="1792379" progId="Excel.Chart.8">
                  <p:embed/>
                </p:oleObj>
              </mc:Choice>
              <mc:Fallback>
                <p:oleObj r:id="rId6" imgW="4865030" imgH="1792379" progId="Excel.Chart.8">
                  <p:embed/>
                  <p:pic>
                    <p:nvPicPr>
                      <p:cNvPr id="18435" name="Объект 1">
                        <a:extLst>
                          <a:ext uri="{FF2B5EF4-FFF2-40B4-BE49-F238E27FC236}">
                            <a16:creationId xmlns:a16="http://schemas.microsoft.com/office/drawing/2014/main" id="{50AEF9AE-53BB-4F0A-906A-B0EFA21F8ED8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404813"/>
                        <a:ext cx="4865687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Заголовок 1">
            <a:extLst>
              <a:ext uri="{FF2B5EF4-FFF2-40B4-BE49-F238E27FC236}">
                <a16:creationId xmlns:a16="http://schemas.microsoft.com/office/drawing/2014/main" id="{8987A76C-CBAB-442F-BA53-9E97DDFB02C5}"/>
              </a:ext>
            </a:extLst>
          </p:cNvPr>
          <p:cNvSpPr txBox="1">
            <a:spLocks/>
          </p:cNvSpPr>
          <p:nvPr/>
        </p:nvSpPr>
        <p:spPr bwMode="auto">
          <a:xfrm>
            <a:off x="1992314" y="476250"/>
            <a:ext cx="3671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/>
              <a:t>Потребность в повышении квалификации врачей-терапевтов в вопросах психического здоровья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198568F5-10CF-41E9-8204-262E8B8A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09" y="538643"/>
            <a:ext cx="4482915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latin typeface="+mn-lt"/>
              </a:rPr>
              <a:t>Психические расстройства, которые  представляют наибольшую актуальность для </a:t>
            </a:r>
            <a:r>
              <a:rPr lang="ru-RU" altLang="ru-RU" sz="2000" b="1" dirty="0" err="1">
                <a:latin typeface="+mn-lt"/>
              </a:rPr>
              <a:t>поготовки</a:t>
            </a:r>
            <a:endParaRPr lang="ru-RU" altLang="ru-RU" sz="2000" b="1" dirty="0">
              <a:latin typeface="+mn-lt"/>
            </a:endParaRPr>
          </a:p>
        </p:txBody>
      </p:sp>
      <p:graphicFrame>
        <p:nvGraphicFramePr>
          <p:cNvPr id="19458" name="Содержимое 3">
            <a:extLst>
              <a:ext uri="{FF2B5EF4-FFF2-40B4-BE49-F238E27FC236}">
                <a16:creationId xmlns:a16="http://schemas.microsoft.com/office/drawing/2014/main" id="{0B4957D2-DE4A-4A5F-9CB3-125AFD5F0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322599"/>
              </p:ext>
            </p:extLst>
          </p:nvPr>
        </p:nvGraphicFramePr>
        <p:xfrm>
          <a:off x="556844" y="1343820"/>
          <a:ext cx="5365491" cy="361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r:id="rId3" imgW="8333954" imgH="4627265" progId="Excel.Chart.8">
                  <p:embed/>
                </p:oleObj>
              </mc:Choice>
              <mc:Fallback>
                <p:oleObj r:id="rId3" imgW="8333954" imgH="4627265" progId="Excel.Chart.8">
                  <p:embed/>
                  <p:pic>
                    <p:nvPicPr>
                      <p:cNvPr id="19458" name="Содержимое 3">
                        <a:extLst>
                          <a:ext uri="{FF2B5EF4-FFF2-40B4-BE49-F238E27FC236}">
                            <a16:creationId xmlns:a16="http://schemas.microsoft.com/office/drawing/2014/main" id="{0B4957D2-DE4A-4A5F-9CB3-125AFD5F0BC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44" y="1343820"/>
                        <a:ext cx="5365491" cy="3616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6D09741-4F9E-45EA-B5A6-927FA6477808}"/>
              </a:ext>
            </a:extLst>
          </p:cNvPr>
          <p:cNvSpPr txBox="1">
            <a:spLocks/>
          </p:cNvSpPr>
          <p:nvPr/>
        </p:nvSpPr>
        <p:spPr>
          <a:xfrm>
            <a:off x="6400800" y="841006"/>
            <a:ext cx="4922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>
                <a:latin typeface="+mn-lt"/>
              </a:rPr>
              <a:t>Считаете ли Вы правильным/возможным привлекать врачей-интернистов к ведению психических расстройств в общемедицинской практике</a:t>
            </a:r>
            <a:br>
              <a:rPr lang="ru-RU" altLang="ru-RU" sz="2000" b="1" dirty="0">
                <a:latin typeface="+mn-lt"/>
              </a:rPr>
            </a:br>
            <a:endParaRPr lang="ru-RU" altLang="ru-RU" sz="2000" b="1" dirty="0">
              <a:latin typeface="+mn-lt"/>
            </a:endParaRP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0AA932FD-4AD7-45F7-93CD-20E103004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977251"/>
              </p:ext>
            </p:extLst>
          </p:nvPr>
        </p:nvGraphicFramePr>
        <p:xfrm>
          <a:off x="5922335" y="1678746"/>
          <a:ext cx="6095999" cy="294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5" imgW="8455885" imgH="2798307" progId="Excel.Chart.8">
                  <p:embed/>
                </p:oleObj>
              </mc:Choice>
              <mc:Fallback>
                <p:oleObj r:id="rId5" imgW="8455885" imgH="2798307" progId="Excel.Chart.8">
                  <p:embed/>
                  <p:pic>
                    <p:nvPicPr>
                      <p:cNvPr id="20482" name="Содержимое 3">
                        <a:extLst>
                          <a:ext uri="{FF2B5EF4-FFF2-40B4-BE49-F238E27FC236}">
                            <a16:creationId xmlns:a16="http://schemas.microsoft.com/office/drawing/2014/main" id="{76965E74-F008-4B61-AE04-40E24C01753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335" y="1678746"/>
                        <a:ext cx="6095999" cy="2946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1">
            <a:extLst>
              <a:ext uri="{FF2B5EF4-FFF2-40B4-BE49-F238E27FC236}">
                <a16:creationId xmlns:a16="http://schemas.microsoft.com/office/drawing/2014/main" id="{A3CD675F-4D21-40DC-BCBE-6AA1DDADB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45500"/>
              </p:ext>
            </p:extLst>
          </p:nvPr>
        </p:nvGraphicFramePr>
        <p:xfrm>
          <a:off x="4521016" y="4522124"/>
          <a:ext cx="4697412" cy="233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r:id="rId7" imgW="4035902" imgH="2017951" progId="Excel.Chart.8">
                  <p:embed/>
                </p:oleObj>
              </mc:Choice>
              <mc:Fallback>
                <p:oleObj r:id="rId7" imgW="4035902" imgH="2017951" progId="Excel.Chart.8">
                  <p:embed/>
                  <p:pic>
                    <p:nvPicPr>
                      <p:cNvPr id="20483" name="Объект 1">
                        <a:extLst>
                          <a:ext uri="{FF2B5EF4-FFF2-40B4-BE49-F238E27FC236}">
                            <a16:creationId xmlns:a16="http://schemas.microsoft.com/office/drawing/2014/main" id="{BFB58E30-56C5-4ED6-B525-E4D84A090CD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016" y="4522124"/>
                        <a:ext cx="4697412" cy="2335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2FDA8A-1444-4043-84A1-791FD74C7237}"/>
              </a:ext>
            </a:extLst>
          </p:cNvPr>
          <p:cNvSpPr txBox="1">
            <a:spLocks/>
          </p:cNvSpPr>
          <p:nvPr/>
        </p:nvSpPr>
        <p:spPr bwMode="auto">
          <a:xfrm>
            <a:off x="322374" y="5033502"/>
            <a:ext cx="4845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/>
              <a:t>Необходимость присутствия психиатра </a:t>
            </a:r>
            <a:br>
              <a:rPr lang="ru-RU" altLang="ru-RU" sz="2000" b="1" dirty="0"/>
            </a:br>
            <a:r>
              <a:rPr lang="ru-RU" altLang="ru-RU" sz="2000" b="1" dirty="0"/>
              <a:t>в поликлинике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>
            <a:extLst>
              <a:ext uri="{FF2B5EF4-FFF2-40B4-BE49-F238E27FC236}">
                <a16:creationId xmlns:a16="http://schemas.microsoft.com/office/drawing/2014/main" id="{F36DC426-6ACC-4A40-A2B2-8F404116B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172450" cy="1052513"/>
          </a:xfrm>
          <a:extLst/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ru-RU" sz="3200" b="1" dirty="0">
                <a:latin typeface="Arial Black" pitchFamily="34" charset="0"/>
              </a:rPr>
            </a:br>
            <a:r>
              <a:rPr lang="ru-RU" sz="3200" b="1" dirty="0">
                <a:latin typeface="Arial Black" pitchFamily="34" charset="0"/>
              </a:rPr>
              <a:t>Принципы оказания помощи </a:t>
            </a:r>
            <a:br>
              <a:rPr lang="ru-RU" sz="3200" b="1" dirty="0">
                <a:latin typeface="Arial Black" pitchFamily="34" charset="0"/>
              </a:rPr>
            </a:br>
            <a:r>
              <a:rPr lang="ru-RU" sz="3200" b="1" dirty="0"/>
              <a:t>больным с сочетанными психическими и соматическими расстройствами</a:t>
            </a:r>
          </a:p>
        </p:txBody>
      </p:sp>
      <p:pic>
        <p:nvPicPr>
          <p:cNvPr id="69635" name="Схема 2">
            <a:extLst>
              <a:ext uri="{FF2B5EF4-FFF2-40B4-BE49-F238E27FC236}">
                <a16:creationId xmlns:a16="http://schemas.microsoft.com/office/drawing/2014/main" id="{17C20609-E239-4202-B593-0645645CD444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4" t="2031" r="3800" b="16778"/>
          <a:stretch/>
        </p:blipFill>
        <p:spPr bwMode="auto">
          <a:xfrm>
            <a:off x="3312455" y="1950521"/>
            <a:ext cx="5730949" cy="413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8076" y="52388"/>
            <a:ext cx="792162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+mn-lt"/>
              </a:rPr>
              <a:t>От классики к современности…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6053679"/>
              </p:ext>
            </p:extLst>
          </p:nvPr>
        </p:nvGraphicFramePr>
        <p:xfrm>
          <a:off x="2378076" y="1274497"/>
          <a:ext cx="7711495" cy="430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BB2E79-29C9-4A67-B0AE-4CCF61AAEE29}"/>
              </a:ext>
            </a:extLst>
          </p:cNvPr>
          <p:cNvSpPr/>
          <p:nvPr/>
        </p:nvSpPr>
        <p:spPr>
          <a:xfrm>
            <a:off x="2378076" y="5838126"/>
            <a:ext cx="7816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От 38 до 42% всех пациентов, посещающих соматических врачей, относятся к группе психосоматических больных. </a:t>
            </a:r>
          </a:p>
        </p:txBody>
      </p:sp>
    </p:spTree>
    <p:extLst>
      <p:ext uri="{BB962C8B-B14F-4D97-AF65-F5344CB8AC3E}">
        <p14:creationId xmlns:p14="http://schemas.microsoft.com/office/powerpoint/2010/main" val="228841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5" name="Rectangle 3">
            <a:extLst>
              <a:ext uri="{FF2B5EF4-FFF2-40B4-BE49-F238E27FC236}">
                <a16:creationId xmlns:a16="http://schemas.microsoft.com/office/drawing/2014/main" id="{1D4C352A-23EA-484F-92EC-3DCF7722D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2745" y="1015422"/>
            <a:ext cx="4678325" cy="58801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/>
              <a:t>Психосоматика</a:t>
            </a:r>
          </a:p>
          <a:p>
            <a:pPr lvl="1">
              <a:defRPr/>
            </a:pPr>
            <a:r>
              <a:rPr lang="ru-RU" dirty="0"/>
              <a:t>междисциплинарное научное направление</a:t>
            </a:r>
          </a:p>
          <a:p>
            <a:pPr lvl="1">
              <a:defRPr/>
            </a:pPr>
            <a:r>
              <a:rPr lang="ru-RU" altLang="ru-RU" dirty="0"/>
              <a:t>методологический подход</a:t>
            </a:r>
          </a:p>
          <a:p>
            <a:pPr lvl="1">
              <a:defRPr/>
            </a:pPr>
            <a:r>
              <a:rPr lang="ru-RU" altLang="ru-RU" dirty="0"/>
              <a:t>раздел медицины </a:t>
            </a:r>
          </a:p>
          <a:p>
            <a:pPr lvl="1">
              <a:defRPr/>
            </a:pPr>
            <a:r>
              <a:rPr lang="ru-RU" altLang="ru-RU" dirty="0"/>
              <a:t>одно из направлений клинической психиатрии, часть внебольничной психиатрии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3EFDFE-550B-4AF4-BC38-7E255C8DFE5C}"/>
              </a:ext>
            </a:extLst>
          </p:cNvPr>
          <p:cNvSpPr/>
          <p:nvPr/>
        </p:nvSpPr>
        <p:spPr>
          <a:xfrm>
            <a:off x="5380074" y="1015422"/>
            <a:ext cx="6220046" cy="482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Исследования психосоматических взаимосвязей, роли стресса, личности  в патогенезе соматических заболеваний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Изучение частоты и феноменологических особенностей психических расстройств у соматических больных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Выявление механизмов и факторов психической адаптации больных в условиях соматической болезни, в  ситуации витальной угрозы и некоторых методов  лечения 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Исследование связанного со здоровьем качества жизни</a:t>
            </a:r>
          </a:p>
        </p:txBody>
      </p:sp>
      <p:pic>
        <p:nvPicPr>
          <p:cNvPr id="4" name="Picture 2" descr="Психосоматическая неврология: руководство для врачей - Чутко Л. С.">
            <a:extLst>
              <a:ext uri="{FF2B5EF4-FFF2-40B4-BE49-F238E27FC236}">
                <a16:creationId xmlns:a16="http://schemas.microsoft.com/office/drawing/2014/main" id="{40EEE204-66AA-453E-A647-C3829EE0C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5443"/>
          <a:stretch/>
        </p:blipFill>
        <p:spPr bwMode="auto">
          <a:xfrm>
            <a:off x="4397022" y="4164845"/>
            <a:ext cx="1504048" cy="220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5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80514" y="135737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+mn-lt"/>
              </a:rPr>
              <a:t>Проблема депрессии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753822"/>
              </p:ext>
            </p:extLst>
          </p:nvPr>
        </p:nvGraphicFramePr>
        <p:xfrm>
          <a:off x="2183957" y="1323366"/>
          <a:ext cx="7300285" cy="30773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6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Популяция </a:t>
                      </a: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Распространенность депрессии 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Общее население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3-4%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0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Соматические заболевания 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Рак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15%-25%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ИБС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15%-23%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Сахарный</a:t>
                      </a:r>
                      <a:r>
                        <a:rPr lang="ru-RU" sz="2000" baseline="0" dirty="0">
                          <a:effectLst/>
                          <a:latin typeface="+mn-lt"/>
                        </a:rPr>
                        <a:t> диабет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12%-18%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Хроническое заболевание почек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20%-50%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</a:rPr>
                        <a:t>Хроническая боль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25%-60%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24" name="Прямоугольник 4"/>
          <p:cNvSpPr>
            <a:spLocks noChangeArrowheads="1"/>
          </p:cNvSpPr>
          <p:nvPr/>
        </p:nvSpPr>
        <p:spPr bwMode="auto">
          <a:xfrm>
            <a:off x="5143500" y="4579183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Robyn Thom, MD, David A. </a:t>
            </a:r>
            <a:r>
              <a:rPr lang="en-US" alt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Silbersweig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MD, and Robert J. Boland, MD. Major Depressive Disorder in Medical Illness: A Review of Assessment, Prevalence, and Treatment Options. Psychosomatic Medicine, V 81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April 2019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246-255 </a:t>
            </a:r>
            <a:endParaRPr lang="ru-RU" alt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F579B61-FB5E-42EA-8ADF-9A43C6A42BBE}"/>
              </a:ext>
            </a:extLst>
          </p:cNvPr>
          <p:cNvGrpSpPr/>
          <p:nvPr/>
        </p:nvGrpSpPr>
        <p:grpSpPr>
          <a:xfrm>
            <a:off x="1663372" y="5143503"/>
            <a:ext cx="9291550" cy="542895"/>
            <a:chOff x="-34510" y="1429879"/>
            <a:chExt cx="8486234" cy="36787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77C89DC-DEB8-4465-98C9-BBCA98648D32}"/>
                </a:ext>
              </a:extLst>
            </p:cNvPr>
            <p:cNvSpPr/>
            <p:nvPr/>
          </p:nvSpPr>
          <p:spPr>
            <a:xfrm>
              <a:off x="0" y="1429879"/>
              <a:ext cx="8451724" cy="3073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14CCF7-05C2-48FE-BA87-0281B84DEF2F}"/>
                </a:ext>
              </a:extLst>
            </p:cNvPr>
            <p:cNvSpPr txBox="1"/>
            <p:nvPr/>
          </p:nvSpPr>
          <p:spPr>
            <a:xfrm>
              <a:off x="-34510" y="1490362"/>
              <a:ext cx="8451724" cy="307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342" tIns="12700" rIns="71120" bIns="1270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ru-RU" altLang="ru-RU" dirty="0">
                  <a:cs typeface="Calibri" panose="020F0502020204030204" pitchFamily="34" charset="0"/>
                </a:rPr>
                <a:t>Депрессия - н</a:t>
              </a:r>
              <a:r>
                <a:rPr lang="ru-RU" dirty="0"/>
                <a:t>езависимый фактор риска развития сердечно-сосудистых заболеваний </a:t>
              </a: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000" kern="1200" dirty="0"/>
                <a:t>Meng L., Chen D., Yang Y., Zheng Y., Hui R. Depression increases</a:t>
              </a:r>
              <a:r>
                <a:rPr lang="ru-RU" sz="1000" kern="1200" dirty="0"/>
                <a:t> </a:t>
              </a:r>
              <a:r>
                <a:rPr lang="en-US" sz="1000" kern="1200" dirty="0"/>
                <a:t>the risk of hypertension incidence: a meta-analysis of prospective</a:t>
              </a:r>
              <a:r>
                <a:rPr lang="ru-RU" sz="1000" kern="1200" dirty="0"/>
                <a:t> </a:t>
              </a:r>
              <a:r>
                <a:rPr lang="en-US" sz="1000" kern="1200" dirty="0"/>
                <a:t>cohort studies. </a:t>
              </a:r>
              <a:r>
                <a:rPr lang="en-US" sz="1000" i="1" kern="1200" dirty="0"/>
                <a:t>J. </a:t>
              </a:r>
              <a:r>
                <a:rPr lang="en-US" sz="1000" i="1" kern="1200" dirty="0" err="1"/>
                <a:t>Hypertens</a:t>
              </a:r>
              <a:r>
                <a:rPr lang="en-US" sz="1000" i="1" kern="1200" dirty="0"/>
                <a:t>. </a:t>
              </a:r>
              <a:r>
                <a:rPr lang="en-US" sz="1000" kern="1200" dirty="0"/>
                <a:t>2012; 30 (5): 842–851.</a:t>
              </a:r>
              <a:endParaRPr lang="ru-RU" sz="1000" kern="12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D386A5E-E588-4B0C-86F3-F9FB6B1833E1}"/>
              </a:ext>
            </a:extLst>
          </p:cNvPr>
          <p:cNvGrpSpPr/>
          <p:nvPr/>
        </p:nvGrpSpPr>
        <p:grpSpPr>
          <a:xfrm>
            <a:off x="1625589" y="5918500"/>
            <a:ext cx="9253765" cy="485911"/>
            <a:chOff x="0" y="2984257"/>
            <a:chExt cx="8521311" cy="48591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D11B397-8F95-4B49-BAAA-E14F25BA1F73}"/>
                </a:ext>
              </a:extLst>
            </p:cNvPr>
            <p:cNvSpPr/>
            <p:nvPr/>
          </p:nvSpPr>
          <p:spPr>
            <a:xfrm>
              <a:off x="0" y="3162773"/>
              <a:ext cx="8451724" cy="3073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4C4603-ECF7-426A-9755-51893B6A38E3}"/>
                </a:ext>
              </a:extLst>
            </p:cNvPr>
            <p:cNvSpPr txBox="1"/>
            <p:nvPr/>
          </p:nvSpPr>
          <p:spPr>
            <a:xfrm>
              <a:off x="69587" y="2984257"/>
              <a:ext cx="8451724" cy="307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342" tIns="12700" rIns="71120" bIns="1270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ru-RU" dirty="0"/>
                <a:t>Предиктор развития ИБС у здоровых людей</a:t>
              </a: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000" kern="1200" dirty="0"/>
                <a:t>Goldston K., Baillie A.J. Depression and coronary heart disease:</a:t>
              </a:r>
              <a:r>
                <a:rPr lang="ru-RU" sz="1000" kern="1200" dirty="0"/>
                <a:t> </a:t>
              </a:r>
              <a:r>
                <a:rPr lang="en-US" sz="1000" kern="1200" dirty="0"/>
                <a:t>a review of the epidemiological evidence, explanatory mechanisms</a:t>
              </a:r>
              <a:r>
                <a:rPr lang="ru-RU" sz="1000" kern="1200" dirty="0"/>
                <a:t> </a:t>
              </a:r>
              <a:r>
                <a:rPr lang="en-US" sz="1000" kern="1200" dirty="0"/>
                <a:t>and management approaches. </a:t>
              </a:r>
              <a:r>
                <a:rPr lang="en-US" sz="1000" i="1" kern="1200" dirty="0"/>
                <a:t>Clin. Psychol. Rev</a:t>
              </a:r>
              <a:r>
                <a:rPr lang="en-US" sz="1000" kern="1200" dirty="0"/>
                <a:t>. 2008; 28 (2):</a:t>
              </a:r>
              <a:r>
                <a:rPr lang="ru-RU" sz="1000" kern="1200" dirty="0"/>
                <a:t> 288–306.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82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18683" y="795633"/>
            <a:ext cx="8050619" cy="1143000"/>
          </a:xfrm>
        </p:spPr>
        <p:txBody>
          <a:bodyPr/>
          <a:lstStyle/>
          <a:p>
            <a:r>
              <a:rPr lang="ru-RU" altLang="ru-RU" sz="3200" b="1" dirty="0">
                <a:latin typeface="+mn-lt"/>
              </a:rPr>
              <a:t>Депрессия в многопрофильном стационаре</a:t>
            </a:r>
          </a:p>
        </p:txBody>
      </p:sp>
      <p:pic>
        <p:nvPicPr>
          <p:cNvPr id="11270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5" t="16252" r="37245" b="5965"/>
          <a:stretch>
            <a:fillRect/>
          </a:stretch>
        </p:blipFill>
        <p:spPr bwMode="auto">
          <a:xfrm>
            <a:off x="9808248" y="175010"/>
            <a:ext cx="1405654" cy="202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23517" r="8890" b="46387"/>
          <a:stretch/>
        </p:blipFill>
        <p:spPr bwMode="auto">
          <a:xfrm>
            <a:off x="1415597" y="2584245"/>
            <a:ext cx="8880929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7"/>
          <p:cNvSpPr>
            <a:spLocks noChangeArrowheads="1"/>
          </p:cNvSpPr>
          <p:nvPr/>
        </p:nvSpPr>
        <p:spPr bwMode="auto">
          <a:xfrm>
            <a:off x="5015881" y="5642374"/>
            <a:ext cx="52806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 dirty="0">
                <a:solidFill>
                  <a:srgbClr val="000000"/>
                </a:solidFill>
                <a:latin typeface="PNBJG E+ Garamond C"/>
              </a:rPr>
              <a:t>Васильева А.И., Петрова Н.Н., Шульгин Е.И. и др. Депрессивные и тревожные расстройства у пациентов многопрофильного стационара. Психические расстройства в общей медицине. 2019; 2–4: 26–32. </a:t>
            </a:r>
            <a:endParaRPr lang="ru-RU" altLang="ru-RU" sz="750" dirty="0"/>
          </a:p>
        </p:txBody>
      </p:sp>
    </p:spTree>
    <p:extLst>
      <p:ext uri="{BB962C8B-B14F-4D97-AF65-F5344CB8AC3E}">
        <p14:creationId xmlns:p14="http://schemas.microsoft.com/office/powerpoint/2010/main" val="207046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2098675" y="5330826"/>
            <a:ext cx="8224838" cy="11223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Депрессия ассоциируется с более низкими показателями общего здоровья, чем артрит или диабет и вносит значительный вклад в бремя хронических соматических заболеваний</a:t>
            </a: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977366" y="341733"/>
            <a:ext cx="8889866" cy="508000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+mn-lt"/>
              </a:rPr>
              <a:t>Негативное влияние депрессии на здоровье</a:t>
            </a:r>
            <a:endParaRPr lang="en-US" altLang="ru-RU" sz="3200" dirty="0">
              <a:latin typeface="+mn-lt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486775" y="6557963"/>
            <a:ext cx="2006600" cy="20955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altLang="ru-RU"/>
              <a:t>Moussavi S, et al.</a:t>
            </a:r>
            <a:r>
              <a:rPr lang="ru-RU" altLang="ru-RU"/>
              <a:t>, </a:t>
            </a:r>
            <a:r>
              <a:rPr lang="en-US" altLang="ru-RU"/>
              <a:t>2007</a:t>
            </a:r>
          </a:p>
        </p:txBody>
      </p:sp>
      <p:grpSp>
        <p:nvGrpSpPr>
          <p:cNvPr id="9221" name="Group 118"/>
          <p:cNvGrpSpPr>
            <a:grpSpLocks/>
          </p:cNvGrpSpPr>
          <p:nvPr/>
        </p:nvGrpSpPr>
        <p:grpSpPr bwMode="auto">
          <a:xfrm>
            <a:off x="1932782" y="632804"/>
            <a:ext cx="8208962" cy="4547745"/>
            <a:chOff x="1763366" y="1426511"/>
            <a:chExt cx="8002575" cy="4615922"/>
          </a:xfrm>
        </p:grpSpPr>
        <p:sp>
          <p:nvSpPr>
            <p:cNvPr id="9222" name="Rectangle 1"/>
            <p:cNvSpPr>
              <a:spLocks noChangeArrowheads="1"/>
            </p:cNvSpPr>
            <p:nvPr/>
          </p:nvSpPr>
          <p:spPr bwMode="auto">
            <a:xfrm>
              <a:off x="2288891" y="1426511"/>
              <a:ext cx="7464425" cy="34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3315596" y="2212825"/>
              <a:ext cx="6394632" cy="8056"/>
            </a:xfrm>
            <a:prstGeom prst="line">
              <a:avLst/>
            </a:prstGeom>
            <a:no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15596" y="2749387"/>
              <a:ext cx="6394632" cy="8057"/>
            </a:xfrm>
            <a:prstGeom prst="line">
              <a:avLst/>
            </a:prstGeom>
            <a:no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15596" y="3274670"/>
              <a:ext cx="6394632" cy="9668"/>
            </a:xfrm>
            <a:prstGeom prst="line">
              <a:avLst/>
            </a:prstGeom>
            <a:no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315596" y="3820901"/>
              <a:ext cx="6394632" cy="8056"/>
            </a:xfrm>
            <a:prstGeom prst="line">
              <a:avLst/>
            </a:prstGeom>
            <a:no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315596" y="4367131"/>
              <a:ext cx="6394632" cy="6445"/>
            </a:xfrm>
            <a:prstGeom prst="line">
              <a:avLst/>
            </a:prstGeom>
            <a:noFill/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304763" y="2193489"/>
              <a:ext cx="0" cy="2727928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306310" y="4921418"/>
              <a:ext cx="6394632" cy="8057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786321" y="2056528"/>
              <a:ext cx="513799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100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786321" y="2601147"/>
              <a:ext cx="513799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80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786321" y="3140933"/>
              <a:ext cx="513799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60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786321" y="3700053"/>
              <a:ext cx="513799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40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786321" y="4239839"/>
              <a:ext cx="513799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20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786321" y="4789291"/>
              <a:ext cx="513799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0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 rot="16200000">
              <a:off x="1105750" y="3344593"/>
              <a:ext cx="3282216" cy="30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400" b="1" kern="0" dirty="0">
                  <a:solidFill>
                    <a:prstClr val="black"/>
                  </a:solidFill>
                  <a:latin typeface="Arial"/>
                  <a:ea typeface="黑体"/>
                </a:rPr>
                <a:t>Mean Health Score (0–100)</a:t>
              </a:r>
              <a:endParaRPr lang="en-US" altLang="zh-CN" sz="14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3238216" y="2199934"/>
              <a:ext cx="58808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3238216" y="2744553"/>
              <a:ext cx="58808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>
              <a:off x="3238216" y="3287561"/>
              <a:ext cx="58808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3238216" y="3833791"/>
              <a:ext cx="58808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>
              <a:off x="3238216" y="4376799"/>
              <a:ext cx="58808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3241312" y="4921418"/>
              <a:ext cx="58808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rot="5400000" flipH="1">
              <a:off x="3314131" y="4953645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rot="5400000" flipH="1">
              <a:off x="3787692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rot="5400000" flipH="1">
              <a:off x="4320062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rot="5400000" flipH="1">
              <a:off x="4853980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rot="5400000" flipH="1">
              <a:off x="5384803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rot="5400000" flipH="1">
              <a:off x="5918720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rot="5400000" flipH="1">
              <a:off x="6452638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rot="5400000" flipH="1">
              <a:off x="6985008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rot="5400000" flipH="1">
              <a:off x="7517378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rot="5400000" flipH="1">
              <a:off x="8052844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rot="5400000" flipH="1">
              <a:off x="8583666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rot="5400000" flipH="1">
              <a:off x="9116036" y="4961701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rot="5400000" flipH="1">
              <a:off x="9649954" y="4968146"/>
              <a:ext cx="7412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3208813" y="2048472"/>
              <a:ext cx="588083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90.6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3789158" y="2320781"/>
              <a:ext cx="583441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80.3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4330813" y="2307891"/>
              <a:ext cx="583441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79.6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4852351" y="2311114"/>
              <a:ext cx="589630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79.3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5380078" y="2301446"/>
              <a:ext cx="586536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78.9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5949590" y="2499636"/>
              <a:ext cx="583441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72.9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6435532" y="2599537"/>
              <a:ext cx="586536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67.1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7017425" y="2692992"/>
              <a:ext cx="586536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65.8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7511106" y="2609204"/>
              <a:ext cx="591178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65.4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8102285" y="2742942"/>
              <a:ext cx="588083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58.5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8599060" y="2535085"/>
              <a:ext cx="588083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71.8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9145359" y="2934687"/>
              <a:ext cx="586535" cy="28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85763" indent="-385763" algn="ctr">
                <a:spcBef>
                  <a:spcPct val="50000"/>
                </a:spcBef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  <a:ea typeface="黑体"/>
                </a:rPr>
                <a:t>56.1</a:t>
              </a:r>
              <a:endParaRPr lang="en-US" altLang="zh-CN" sz="12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3445593" y="2446463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3445593" y="2462576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4008915" y="2718773"/>
              <a:ext cx="137736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4008915" y="2767112"/>
              <a:ext cx="137736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4559856" y="2715550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4559856" y="2788058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5086036" y="2731663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5086036" y="2791281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5615311" y="2701048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5615311" y="2838009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147681" y="2891181"/>
              <a:ext cx="137736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6147681" y="2979803"/>
              <a:ext cx="137736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6675409" y="3003972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6675409" y="3126431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5683405" y="2699437"/>
              <a:ext cx="0" cy="141794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6745050" y="3003972"/>
              <a:ext cx="0" cy="124071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7249564" y="3095817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7249564" y="3226331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7741696" y="3049088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7741696" y="3206996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8274067" y="3216663"/>
              <a:ext cx="140831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8274067" y="3439023"/>
              <a:ext cx="140831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8842032" y="2928241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8842032" y="2995916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9380592" y="3313341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9380592" y="3422910"/>
              <a:ext cx="139283" cy="0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7319205" y="3095817"/>
              <a:ext cx="0" cy="133737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8343708" y="3211830"/>
              <a:ext cx="0" cy="230415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9448686" y="3316564"/>
              <a:ext cx="3095" cy="109568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3345001" y="2290851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3878918" y="2550271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4453073" y="2521268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4971515" y="2541409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5508528" y="2509988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6563983" y="2835470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7141232" y="2930537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8281805" y="2988544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8869888" y="2700121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9" name="Oval 99"/>
            <p:cNvSpPr>
              <a:spLocks noChangeArrowheads="1"/>
            </p:cNvSpPr>
            <p:nvPr/>
          </p:nvSpPr>
          <p:spPr bwMode="auto">
            <a:xfrm>
              <a:off x="9405354" y="3126310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6053279" y="2725902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7811338" y="3044255"/>
              <a:ext cx="0" cy="159518"/>
            </a:xfrm>
            <a:prstGeom prst="line">
              <a:avLst/>
            </a:prstGeom>
            <a:noFill/>
            <a:ln w="63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7704554" y="2956318"/>
              <a:ext cx="253235" cy="52713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3" name="Line 105"/>
            <p:cNvSpPr>
              <a:spLocks noChangeShapeType="1"/>
            </p:cNvSpPr>
            <p:nvPr/>
          </p:nvSpPr>
          <p:spPr bwMode="auto">
            <a:xfrm flipH="1">
              <a:off x="6221965" y="2116147"/>
              <a:ext cx="0" cy="36415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lg"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5" name="Text Box 107"/>
            <p:cNvSpPr txBox="1">
              <a:spLocks noChangeArrowheads="1"/>
            </p:cNvSpPr>
            <p:nvPr/>
          </p:nvSpPr>
          <p:spPr bwMode="auto">
            <a:xfrm>
              <a:off x="6628981" y="3793508"/>
              <a:ext cx="3005415" cy="109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altLang="zh-CN" sz="1600" b="1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黑体"/>
                </a:rPr>
                <a:t>Депрессия негативно влияет на бремя астмы, стенокардии, артрита и диабета</a:t>
              </a:r>
              <a:r>
                <a:rPr lang="en-GB" altLang="zh-CN" sz="1600" b="1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黑体"/>
                </a:rPr>
                <a:t> </a:t>
              </a:r>
            </a:p>
          </p:txBody>
        </p:sp>
        <p:sp>
          <p:nvSpPr>
            <p:cNvPr id="106" name="Rectangle 108"/>
            <p:cNvSpPr>
              <a:spLocks noChangeArrowheads="1"/>
            </p:cNvSpPr>
            <p:nvPr/>
          </p:nvSpPr>
          <p:spPr bwMode="auto">
            <a:xfrm>
              <a:off x="5965066" y="3739006"/>
              <a:ext cx="523085" cy="374869"/>
            </a:xfrm>
            <a:prstGeom prst="rect">
              <a:avLst/>
            </a:prstGeom>
            <a:solidFill>
              <a:srgbClr val="7F7F7F">
                <a:alpha val="3882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altLang="zh-CN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7" name="Text Box 11"/>
            <p:cNvSpPr txBox="1">
              <a:spLocks noChangeArrowheads="1"/>
            </p:cNvSpPr>
            <p:nvPr/>
          </p:nvSpPr>
          <p:spPr bwMode="auto">
            <a:xfrm rot="19743121">
              <a:off x="1763366" y="5373851"/>
              <a:ext cx="2127932" cy="43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Нет хронического заболевания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8" name="Text Box 12"/>
            <p:cNvSpPr txBox="1">
              <a:spLocks noChangeArrowheads="1"/>
            </p:cNvSpPr>
            <p:nvPr/>
          </p:nvSpPr>
          <p:spPr bwMode="auto">
            <a:xfrm rot="19743121">
              <a:off x="2300378" y="5454119"/>
              <a:ext cx="2124838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Астма только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09" name="Text Box 13"/>
            <p:cNvSpPr txBox="1">
              <a:spLocks noChangeArrowheads="1"/>
            </p:cNvSpPr>
            <p:nvPr/>
          </p:nvSpPr>
          <p:spPr bwMode="auto">
            <a:xfrm rot="19743121">
              <a:off x="2831201" y="5455729"/>
              <a:ext cx="2129481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Только стенокардия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10" name="Text Box 14"/>
            <p:cNvSpPr txBox="1">
              <a:spLocks noChangeArrowheads="1"/>
            </p:cNvSpPr>
            <p:nvPr/>
          </p:nvSpPr>
          <p:spPr bwMode="auto">
            <a:xfrm rot="19743121">
              <a:off x="3355833" y="5455730"/>
              <a:ext cx="2126385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Только артриты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 rot="19743121">
              <a:off x="3897489" y="5454119"/>
              <a:ext cx="2124838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Диабет только 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 rot="19743121">
              <a:off x="4409741" y="5430588"/>
              <a:ext cx="2126385" cy="31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400" b="1" kern="0" dirty="0">
                  <a:solidFill>
                    <a:schemeClr val="accent1">
                      <a:lumMod val="50000"/>
                    </a:schemeClr>
                  </a:solidFill>
                  <a:latin typeface="Arial"/>
                  <a:ea typeface="黑体"/>
                </a:rPr>
                <a:t>Депрессия</a:t>
              </a:r>
              <a:endParaRPr lang="en-US" altLang="zh-CN" sz="1400" b="1" kern="0" dirty="0">
                <a:solidFill>
                  <a:schemeClr val="accent1">
                    <a:lumMod val="50000"/>
                  </a:schemeClr>
                </a:solidFill>
                <a:latin typeface="Arial"/>
                <a:ea typeface="黑体"/>
              </a:endParaRPr>
            </a:p>
          </p:txBody>
        </p:sp>
        <p:sp>
          <p:nvSpPr>
            <p:cNvPr id="113" name="Text Box 17"/>
            <p:cNvSpPr txBox="1">
              <a:spLocks noChangeArrowheads="1"/>
            </p:cNvSpPr>
            <p:nvPr/>
          </p:nvSpPr>
          <p:spPr bwMode="auto">
            <a:xfrm rot="19743121">
              <a:off x="4612474" y="5574161"/>
              <a:ext cx="2494711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Депрессия и артрит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 rot="19743121">
              <a:off x="5149488" y="5572549"/>
              <a:ext cx="2493163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Депрессия и стенокардия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15" name="Text Box 19"/>
            <p:cNvSpPr txBox="1">
              <a:spLocks noChangeArrowheads="1"/>
            </p:cNvSpPr>
            <p:nvPr/>
          </p:nvSpPr>
          <p:spPr bwMode="auto">
            <a:xfrm rot="19743121">
              <a:off x="5763879" y="5549186"/>
              <a:ext cx="2420427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Депрессия астма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116" name="Text Box 20"/>
            <p:cNvSpPr txBox="1">
              <a:spLocks noChangeArrowheads="1"/>
            </p:cNvSpPr>
            <p:nvPr/>
          </p:nvSpPr>
          <p:spPr bwMode="auto">
            <a:xfrm rot="19743121">
              <a:off x="6200299" y="5574161"/>
              <a:ext cx="2496259" cy="2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ru-RU" altLang="zh-CN" sz="1100" b="1" kern="0" dirty="0">
                  <a:solidFill>
                    <a:prstClr val="black"/>
                  </a:solidFill>
                  <a:latin typeface="Arial"/>
                  <a:ea typeface="黑体"/>
                </a:rPr>
                <a:t>Депрессия и диабет </a:t>
              </a:r>
              <a:endParaRPr lang="en-US" altLang="zh-CN" sz="1100" b="1" kern="0" dirty="0">
                <a:solidFill>
                  <a:prstClr val="black"/>
                </a:solidFill>
                <a:latin typeface="Arial"/>
                <a:ea typeface="黑体"/>
              </a:endParaRPr>
            </a:p>
          </p:txBody>
        </p:sp>
        <p:sp>
          <p:nvSpPr>
            <p:cNvPr id="9324" name="Text Box 21"/>
            <p:cNvSpPr txBox="1">
              <a:spLocks noChangeArrowheads="1"/>
            </p:cNvSpPr>
            <p:nvPr/>
          </p:nvSpPr>
          <p:spPr bwMode="auto">
            <a:xfrm rot="19743121">
              <a:off x="7156104" y="5434612"/>
              <a:ext cx="2060575" cy="26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zh-CN" sz="11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≥2 </a:t>
              </a:r>
              <a:r>
                <a:rPr lang="ru-RU" altLang="zh-CN" sz="1100" b="1" dirty="0" err="1">
                  <a:solidFill>
                    <a:srgbClr val="000000"/>
                  </a:solidFill>
                  <a:ea typeface="SimSun" panose="02010600030101010101" pitchFamily="2" charset="-122"/>
                </a:rPr>
                <a:t>хр</a:t>
              </a:r>
              <a:r>
                <a:rPr lang="ru-RU" altLang="zh-CN" sz="11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 заболеваний</a:t>
              </a:r>
              <a:endParaRPr lang="en-US" altLang="zh-CN" sz="1100" b="1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9325" name="Text Box 22"/>
            <p:cNvSpPr txBox="1">
              <a:spLocks noChangeArrowheads="1"/>
            </p:cNvSpPr>
            <p:nvPr/>
          </p:nvSpPr>
          <p:spPr bwMode="auto">
            <a:xfrm rot="19743121">
              <a:off x="7122754" y="5605086"/>
              <a:ext cx="2643187" cy="437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ru-RU" altLang="zh-CN" sz="11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Депрессия и </a:t>
              </a:r>
              <a:br>
                <a:rPr lang="en-GB" altLang="zh-CN" sz="1100" b="1" dirty="0">
                  <a:solidFill>
                    <a:srgbClr val="000000"/>
                  </a:solidFill>
                  <a:ea typeface="SimSun" panose="02010600030101010101" pitchFamily="2" charset="-122"/>
                </a:rPr>
              </a:br>
              <a:r>
                <a:rPr lang="en-GB" altLang="zh-CN" sz="11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≥2</a:t>
              </a:r>
              <a:r>
                <a:rPr lang="ru-RU" altLang="zh-CN" sz="11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 </a:t>
              </a:r>
              <a:r>
                <a:rPr lang="ru-RU" altLang="zh-CN" sz="1100" b="1" dirty="0" err="1">
                  <a:solidFill>
                    <a:srgbClr val="000000"/>
                  </a:solidFill>
                  <a:ea typeface="SimSun" panose="02010600030101010101" pitchFamily="2" charset="-122"/>
                </a:rPr>
                <a:t>хр</a:t>
              </a:r>
              <a:r>
                <a:rPr lang="ru-RU" altLang="zh-CN" sz="11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 заболеваний</a:t>
              </a:r>
              <a:endParaRPr lang="en-US" altLang="zh-CN" sz="1100" b="1" dirty="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56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81681" y="492453"/>
            <a:ext cx="8697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ct val="70000"/>
              </a:spcAft>
              <a:buSzPct val="100000"/>
            </a:pPr>
            <a:r>
              <a:rPr lang="ru-RU" altLang="ru-RU" sz="2000" dirty="0" err="1">
                <a:latin typeface="+mn-lt"/>
              </a:rPr>
              <a:t>Персистирующие</a:t>
            </a:r>
            <a:r>
              <a:rPr lang="ru-RU" altLang="ru-RU" sz="2000" dirty="0">
                <a:latin typeface="+mn-lt"/>
              </a:rPr>
              <a:t> депрессивные симптомы связаны с высокими уровнями болезненности и смертности</a:t>
            </a:r>
            <a:endParaRPr lang="en-US" altLang="ru-RU" sz="2000" dirty="0">
              <a:latin typeface="+mn-lt"/>
            </a:endParaRP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4686174" y="1311653"/>
            <a:ext cx="3174804" cy="4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377D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" tIns="3600" rIns="3600" bIns="36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ru-RU" sz="800" dirty="0">
                <a:latin typeface="Verdana" panose="020B0604030504040204" pitchFamily="34" charset="0"/>
              </a:rPr>
              <a:t> </a:t>
            </a:r>
            <a:r>
              <a:rPr lang="en-US" altLang="ru-RU" sz="800" dirty="0" err="1">
                <a:latin typeface="Verdana" panose="020B0604030504040204" pitchFamily="34" charset="0"/>
              </a:rPr>
              <a:t>Penninx</a:t>
            </a:r>
            <a:r>
              <a:rPr lang="en-US" altLang="ru-RU" sz="800" dirty="0">
                <a:latin typeface="Verdana" panose="020B0604030504040204" pitchFamily="34" charset="0"/>
              </a:rPr>
              <a:t> BW, et</a:t>
            </a:r>
            <a:r>
              <a:rPr lang="ru-RU" altLang="ru-RU" sz="800" dirty="0">
                <a:latin typeface="Verdana" panose="020B0604030504040204" pitchFamily="34" charset="0"/>
              </a:rPr>
              <a:t> </a:t>
            </a:r>
            <a:r>
              <a:rPr lang="en-US" altLang="ru-RU" sz="800" dirty="0">
                <a:latin typeface="Verdana" panose="020B0604030504040204" pitchFamily="34" charset="0"/>
              </a:rPr>
              <a:t>al. Arch Gen Psychiatry. 2001;58(3):221-22</a:t>
            </a:r>
            <a:endParaRPr lang="ru-RU" altLang="ru-RU" sz="8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ru-RU" sz="800" dirty="0" err="1">
                <a:latin typeface="Verdana" panose="020B0604030504040204" pitchFamily="34" charset="0"/>
              </a:rPr>
              <a:t>VaccarinoV</a:t>
            </a:r>
            <a:r>
              <a:rPr lang="en-US" altLang="ru-RU" sz="800" dirty="0">
                <a:latin typeface="Verdana" panose="020B0604030504040204" pitchFamily="34" charset="0"/>
              </a:rPr>
              <a:t>, et al. J Am Coil </a:t>
            </a:r>
            <a:r>
              <a:rPr lang="en-US" altLang="ru-RU" sz="800" dirty="0" err="1">
                <a:latin typeface="Verdana" panose="020B0604030504040204" pitchFamily="34" charset="0"/>
              </a:rPr>
              <a:t>Cardial</a:t>
            </a:r>
            <a:r>
              <a:rPr lang="en-US" altLang="ru-RU" sz="800" dirty="0">
                <a:latin typeface="Verdana" panose="020B0604030504040204" pitchFamily="34" charset="0"/>
              </a:rPr>
              <a:t>. 2001;38(1):</a:t>
            </a:r>
            <a:r>
              <a:rPr lang="ru-RU" altLang="ru-RU" sz="800" dirty="0">
                <a:latin typeface="Verdana" panose="020B0604030504040204" pitchFamily="34" charset="0"/>
              </a:rPr>
              <a:t>1</a:t>
            </a:r>
            <a:r>
              <a:rPr lang="en-US" altLang="ru-RU" sz="800" dirty="0">
                <a:latin typeface="Verdana" panose="020B0604030504040204" pitchFamily="34" charset="0"/>
              </a:rPr>
              <a:t>99-205.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ru-RU" sz="800" dirty="0" err="1">
                <a:latin typeface="Verdana" panose="020B0604030504040204" pitchFamily="34" charset="0"/>
              </a:rPr>
              <a:t>Ickovics</a:t>
            </a:r>
            <a:r>
              <a:rPr lang="en-US" altLang="ru-RU" sz="800" dirty="0">
                <a:latin typeface="Verdana" panose="020B0604030504040204" pitchFamily="34" charset="0"/>
              </a:rPr>
              <a:t> JR, et</a:t>
            </a:r>
            <a:r>
              <a:rPr lang="ru-RU" altLang="ru-RU" sz="800" dirty="0">
                <a:latin typeface="Verdana" panose="020B0604030504040204" pitchFamily="34" charset="0"/>
              </a:rPr>
              <a:t> </a:t>
            </a:r>
            <a:r>
              <a:rPr lang="en-US" altLang="ru-RU" sz="800" dirty="0">
                <a:latin typeface="Verdana" panose="020B0604030504040204" pitchFamily="34" charset="0"/>
              </a:rPr>
              <a:t>al. JAMA. 2001;285(11):14</a:t>
            </a:r>
            <a:r>
              <a:rPr lang="ru-RU" altLang="ru-RU" sz="800" dirty="0">
                <a:latin typeface="Verdana" panose="020B0604030504040204" pitchFamily="34" charset="0"/>
              </a:rPr>
              <a:t>6</a:t>
            </a:r>
            <a:r>
              <a:rPr lang="en-US" altLang="ru-RU" sz="800" dirty="0">
                <a:latin typeface="Verdana" panose="020B0604030504040204" pitchFamily="34" charset="0"/>
              </a:rPr>
              <a:t>6-1474</a:t>
            </a:r>
            <a:r>
              <a:rPr lang="ru-RU" altLang="ru-RU" sz="800" dirty="0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81681" y="3012906"/>
            <a:ext cx="6013450" cy="4133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ru-RU" sz="1800" kern="0" dirty="0"/>
          </a:p>
        </p:txBody>
      </p:sp>
      <p:pic>
        <p:nvPicPr>
          <p:cNvPr id="11272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12" y="658983"/>
            <a:ext cx="1598279" cy="22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686174" y="3622595"/>
            <a:ext cx="4008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600" dirty="0">
                <a:solidFill>
                  <a:srgbClr val="000000"/>
                </a:solidFill>
              </a:rPr>
              <a:t>Morris PL Robinson RG, </a:t>
            </a:r>
            <a:r>
              <a:rPr lang="en-US" altLang="ru-RU" sz="600" dirty="0" err="1">
                <a:solidFill>
                  <a:srgbClr val="000000"/>
                </a:solidFill>
              </a:rPr>
              <a:t>Andrzejewski</a:t>
            </a:r>
            <a:r>
              <a:rPr lang="en-US" altLang="ru-RU" sz="600" dirty="0">
                <a:solidFill>
                  <a:srgbClr val="000000"/>
                </a:solidFill>
              </a:rPr>
              <a:t> P, Samuels J, Price TR.</a:t>
            </a:r>
            <a:r>
              <a:rPr lang="ru-RU" altLang="ru-RU" sz="600" dirty="0">
                <a:solidFill>
                  <a:srgbClr val="000000"/>
                </a:solidFill>
              </a:rPr>
              <a:t> </a:t>
            </a:r>
            <a:r>
              <a:rPr lang="en-US" altLang="ru-RU" sz="600" dirty="0">
                <a:solidFill>
                  <a:srgbClr val="000000"/>
                </a:solidFill>
              </a:rPr>
              <a:t>Am J Psychiatry. 1993 Jan;150(1):124-9.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600" dirty="0">
                <a:solidFill>
                  <a:srgbClr val="000000"/>
                </a:solidFill>
              </a:rPr>
              <a:t>Association of depression with 10-year poststroke mortality.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4D11BA-1CF1-4991-9E0E-DD900B52D359}"/>
              </a:ext>
            </a:extLst>
          </p:cNvPr>
          <p:cNvSpPr/>
          <p:nvPr/>
        </p:nvSpPr>
        <p:spPr>
          <a:xfrm>
            <a:off x="781681" y="2075183"/>
            <a:ext cx="8697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kern="0" dirty="0"/>
              <a:t>У пациентов с диабетом больше число осложнений в форме нарушений микроциркуляции среди пациентов с ассоциированной депрессией.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kern="0" dirty="0"/>
              <a:t>В течение 10 лет</a:t>
            </a:r>
            <a:r>
              <a:rPr lang="en-US" altLang="ru-RU" sz="2000" kern="0" dirty="0"/>
              <a:t> </a:t>
            </a:r>
            <a:r>
              <a:rPr lang="ru-RU" altLang="ru-RU" sz="2000" kern="0" dirty="0"/>
              <a:t>у постинсультных пациентов с депрессией  риск смерти в 3,4 раза выше (</a:t>
            </a:r>
            <a:r>
              <a:rPr lang="en-US" altLang="ru-RU" sz="2000" kern="0" dirty="0"/>
              <a:t>n</a:t>
            </a:r>
            <a:r>
              <a:rPr lang="ru-RU" altLang="ru-RU" sz="2000" kern="0" dirty="0"/>
              <a:t>=103</a:t>
            </a:r>
            <a:r>
              <a:rPr lang="en-US" altLang="ru-RU" sz="2000" kern="0" dirty="0"/>
              <a:t>, p=0.007)</a:t>
            </a:r>
            <a:r>
              <a:rPr lang="ru-RU" altLang="ru-RU" sz="2000" kern="0" dirty="0"/>
              <a:t>, чем у пациентов без депрессии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kern="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altLang="ru-RU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Объект 1">
            <a:extLst>
              <a:ext uri="{FF2B5EF4-FFF2-40B4-BE49-F238E27FC236}">
                <a16:creationId xmlns:a16="http://schemas.microsoft.com/office/drawing/2014/main" id="{5A6C3F0E-5686-458B-8235-36E7F7FC7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69244"/>
              </p:ext>
            </p:extLst>
          </p:nvPr>
        </p:nvGraphicFramePr>
        <p:xfrm>
          <a:off x="963690" y="3899358"/>
          <a:ext cx="2824716" cy="272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r:id="rId5" imgW="5541744" imgH="4712616" progId="Excel.Chart.8">
                  <p:embed/>
                </p:oleObj>
              </mc:Choice>
              <mc:Fallback>
                <p:oleObj r:id="rId5" imgW="5541744" imgH="4712616" progId="Excel.Chart.8">
                  <p:embed/>
                  <p:pic>
                    <p:nvPicPr>
                      <p:cNvPr id="13318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90" y="3899358"/>
                        <a:ext cx="2824716" cy="2727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88BE0C-ECCA-496E-9E31-9D67D4D1BA6F}"/>
              </a:ext>
            </a:extLst>
          </p:cNvPr>
          <p:cNvSpPr/>
          <p:nvPr/>
        </p:nvSpPr>
        <p:spPr>
          <a:xfrm>
            <a:off x="963690" y="3760707"/>
            <a:ext cx="3310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latin typeface="Calibri" panose="020F0502020204030204" pitchFamily="34" charset="0"/>
              </a:rPr>
              <a:t>Достоверный прогностический признак смертности после инфаркта миокарда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EAFF495-6B64-409F-9E62-DC598EF0ED86}"/>
              </a:ext>
            </a:extLst>
          </p:cNvPr>
          <p:cNvSpPr txBox="1">
            <a:spLocks/>
          </p:cNvSpPr>
          <p:nvPr/>
        </p:nvSpPr>
        <p:spPr>
          <a:xfrm>
            <a:off x="4686174" y="4072343"/>
            <a:ext cx="7169128" cy="2609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dirty="0"/>
              <a:t>ИБС, </a:t>
            </a:r>
            <a:r>
              <a:rPr lang="en-US" altLang="ru-RU" sz="2000" dirty="0"/>
              <a:t>n</a:t>
            </a:r>
            <a:r>
              <a:rPr lang="ru-RU" altLang="ru-RU" sz="2000" dirty="0"/>
              <a:t>=79, возраст 61.1±6.0 года (средний риск по </a:t>
            </a:r>
            <a:r>
              <a:rPr lang="en-US" altLang="ru-RU" sz="2000" dirty="0" err="1"/>
              <a:t>EuroSCORE</a:t>
            </a:r>
            <a:r>
              <a:rPr lang="en-US" altLang="ru-RU" sz="2000" dirty="0"/>
              <a:t> II </a:t>
            </a:r>
            <a:r>
              <a:rPr lang="ru-RU" altLang="ru-RU" sz="2000" dirty="0"/>
              <a:t>1.08±0.71%), депрессия - 32%. </a:t>
            </a:r>
          </a:p>
          <a:p>
            <a:r>
              <a:rPr lang="ru-RU" altLang="ru-RU" sz="2000" dirty="0"/>
              <a:t>Коронарное шунтирование: у пациентов с более высокими уровнями тревоги и депрессии выше риск послеоперационных пароксизмов желудочковой тахикардии</a:t>
            </a:r>
          </a:p>
          <a:p>
            <a:pPr marL="285750" indent="-285750"/>
            <a:r>
              <a:rPr lang="ru-RU" sz="2000" dirty="0"/>
              <a:t>ХСН, депрессия 76%. </a:t>
            </a:r>
          </a:p>
          <a:p>
            <a:pPr marL="285750" indent="-285750"/>
            <a:r>
              <a:rPr lang="ru-RU" sz="2000" dirty="0"/>
              <a:t>ТШХ, метры: </a:t>
            </a:r>
            <a:r>
              <a:rPr lang="ru-RU" sz="2000" dirty="0">
                <a:sym typeface="Symbol" pitchFamily="18" charset="2"/>
              </a:rPr>
              <a:t></a:t>
            </a:r>
            <a:r>
              <a:rPr lang="ru-RU" sz="2000" dirty="0"/>
              <a:t> =- 0,1</a:t>
            </a:r>
            <a:r>
              <a:rPr lang="en-US" sz="2000" dirty="0"/>
              <a:t>71</a:t>
            </a:r>
            <a:r>
              <a:rPr lang="ru-RU" sz="2000" dirty="0"/>
              <a:t>, </a:t>
            </a:r>
            <a:r>
              <a:rPr lang="en-US" sz="2000" dirty="0"/>
              <a:t>p</a:t>
            </a:r>
            <a:r>
              <a:rPr lang="ru-RU" sz="2000" dirty="0"/>
              <a:t>=0,</a:t>
            </a:r>
            <a:r>
              <a:rPr lang="en-US" sz="2000" dirty="0"/>
              <a:t> </a:t>
            </a:r>
            <a:r>
              <a:rPr lang="ru-RU" sz="2000" dirty="0"/>
              <a:t>013</a:t>
            </a:r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6859039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7" y="620689"/>
          <a:ext cx="8537575" cy="52565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Патологические изменения при депрессии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Пример воздействий на системы организма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Сниженная экспрессия BDNF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Нервная: снижение дендритного ветвления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Нейрогормональная: измененный </a:t>
                      </a:r>
                      <a:r>
                        <a:rPr lang="ru-RU" sz="1400" dirty="0" err="1">
                          <a:effectLst/>
                        </a:rPr>
                        <a:t>сигналинг</a:t>
                      </a:r>
                      <a:r>
                        <a:rPr lang="ru-RU" sz="1400" dirty="0">
                          <a:effectLst/>
                        </a:rPr>
                        <a:t>, приводящий к воздействию на эндокринную систему</a:t>
                      </a:r>
                    </a:p>
                  </a:txBody>
                  <a:tcPr marL="49555" marR="495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Гиперактивная</a:t>
                      </a:r>
                      <a:r>
                        <a:rPr lang="ru-RU" sz="1400" dirty="0">
                          <a:effectLst/>
                        </a:rPr>
                        <a:t> ось HPA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Эндокринная: измененная активность </a:t>
                      </a:r>
                      <a:r>
                        <a:rPr lang="ru-RU" sz="1400" dirty="0" err="1">
                          <a:effectLst/>
                        </a:rPr>
                        <a:t>глюкокортикоидов</a:t>
                      </a:r>
                      <a:r>
                        <a:rPr lang="ru-RU" sz="1400" dirty="0">
                          <a:effectLst/>
                        </a:rPr>
                        <a:t>, дисфункция глюкокортикоидных рецепторов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Нервная: атрофия гиппокампа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Сердечно-сосудистая: повышенный уровень кортизола, приводящий к повышенной восприимчивости к сердечно-сосудистым заболеваниям</a:t>
                      </a:r>
                    </a:p>
                  </a:txBody>
                  <a:tcPr marL="49555" marR="495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Повышенный уровень </a:t>
                      </a:r>
                      <a:r>
                        <a:rPr lang="ru-RU" sz="1400" dirty="0" err="1">
                          <a:effectLst/>
                        </a:rPr>
                        <a:t>провоспалительных</a:t>
                      </a:r>
                      <a:r>
                        <a:rPr lang="ru-RU" sz="1400" dirty="0">
                          <a:effectLst/>
                        </a:rPr>
                        <a:t> цитокинов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Сердечно-сосудистая: повышенное воспаление, приводящее к ИБС, аритмии, сердечной недостаточности, инфаркту миокарда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Эндокринная: нарушение функции глюкокортикоидных рецепторов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Пищеварительная: нарушение нормальной микрофлоры кишечника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Гипотиреоз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Сердечно-сосудистая: ИБС, аритмия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Нарушение нормальной деятельности тромбоцитов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Сердечно-сосудистая: ИБС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Повышенная активность метаболизма триптофана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Сердечно-сосудистая: ИБС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55" marR="4955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36" name="Прямоугольник 4"/>
          <p:cNvSpPr>
            <a:spLocks noChangeArrowheads="1"/>
          </p:cNvSpPr>
          <p:nvPr/>
        </p:nvSpPr>
        <p:spPr bwMode="auto">
          <a:xfrm>
            <a:off x="5608638" y="6165304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Robyn Thom, MD, David A. </a:t>
            </a:r>
            <a:r>
              <a:rPr lang="en-US" altLang="ru-RU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Silbersweig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MD, and Robert J. Boland, MD. Major Depressive Disorder in Medical Illness: A Review of Assessment, Prevalence, and Treatment Options. Psychosomatic Medicine, V 81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April 2019</a:t>
            </a:r>
            <a:r>
              <a:rPr lang="ru-RU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246-255 </a:t>
            </a:r>
            <a:endParaRPr lang="ru-RU" alt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08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4701</Words>
  <Application>Microsoft Office PowerPoint</Application>
  <PresentationFormat>Широкоэкранный</PresentationFormat>
  <Paragraphs>293</Paragraphs>
  <Slides>22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黑体</vt:lpstr>
      <vt:lpstr>SimSun</vt:lpstr>
      <vt:lpstr>Arial</vt:lpstr>
      <vt:lpstr>Arial Black</vt:lpstr>
      <vt:lpstr>Calibri</vt:lpstr>
      <vt:lpstr>Calibri Light</vt:lpstr>
      <vt:lpstr>PNBJG E+ Garamond C</vt:lpstr>
      <vt:lpstr>PT Serif</vt:lpstr>
      <vt:lpstr>Symbol</vt:lpstr>
      <vt:lpstr>Times New Roman</vt:lpstr>
      <vt:lpstr>Verdana</vt:lpstr>
      <vt:lpstr>Wingdings</vt:lpstr>
      <vt:lpstr>Тема Office</vt:lpstr>
      <vt:lpstr>Microsoft Excel Chart</vt:lpstr>
      <vt:lpstr>Психосоматические расстройства – междисциплинарная проблема современного здравоохранения</vt:lpstr>
      <vt:lpstr>Национальная политика  в области охраны психического здоровья  </vt:lpstr>
      <vt:lpstr>От классики к современности…</vt:lpstr>
      <vt:lpstr>Презентация PowerPoint</vt:lpstr>
      <vt:lpstr>Проблема депрессии</vt:lpstr>
      <vt:lpstr>Депрессия в многопрофильном стационаре</vt:lpstr>
      <vt:lpstr>Негативное влияние депрессии на здоровье</vt:lpstr>
      <vt:lpstr>Презентация PowerPoint</vt:lpstr>
      <vt:lpstr>Презентация PowerPoint</vt:lpstr>
      <vt:lpstr>Слушания в Общественной палате РФ по проблеме тревожно-депрессивных расстройств (14 авг. 2017 г.) </vt:lpstr>
      <vt:lpstr>Целесообразность интеграции  психиатрии в общую медицину </vt:lpstr>
      <vt:lpstr>Проблемы на пути интеграции</vt:lpstr>
      <vt:lpstr>Психосоматическая помощь в Санкт-Петербурге</vt:lpstr>
      <vt:lpstr>Презентация PowerPoint</vt:lpstr>
      <vt:lpstr>Инновации</vt:lpstr>
      <vt:lpstr>Руководство ВОЗ mhGAP Intervention Guide 2.0</vt:lpstr>
      <vt:lpstr>Презентация PowerPoint</vt:lpstr>
      <vt:lpstr> Результаты опроса врачей-терапевтов </vt:lpstr>
      <vt:lpstr>Тактика врачей в отношении психических расстройств </vt:lpstr>
      <vt:lpstr>Наиболее актуальные вопросы  повышения квалификации в области психических расстройств </vt:lpstr>
      <vt:lpstr>Психические расстройства, которые  представляют наибольшую актуальность для поготовки</vt:lpstr>
      <vt:lpstr> Принципы оказания помощи  больным с сочетанными психическими и соматическими расстройствами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Петрова Наталия Николаевна</dc:creator>
  <cp:lastModifiedBy>Петрова Наталия Николаевна</cp:lastModifiedBy>
  <cp:revision>41</cp:revision>
  <dcterms:created xsi:type="dcterms:W3CDTF">2023-09-16T19:16:42Z</dcterms:created>
  <dcterms:modified xsi:type="dcterms:W3CDTF">2023-10-05T06:44:33Z</dcterms:modified>
</cp:coreProperties>
</file>