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4.xml" ContentType="application/vnd.openxmlformats-officedocument.themeOverride+xml"/>
  <Override PartName="/ppt/drawings/drawing5.xml" ContentType="application/vnd.openxmlformats-officedocument.drawingml.chartshapes+xml"/>
  <Override PartName="/ppt/charts/chart17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747" r:id="rId3"/>
    <p:sldId id="792" r:id="rId4"/>
    <p:sldId id="748" r:id="rId5"/>
    <p:sldId id="749" r:id="rId6"/>
    <p:sldId id="745" r:id="rId7"/>
    <p:sldId id="787" r:id="rId8"/>
    <p:sldId id="788" r:id="rId9"/>
    <p:sldId id="789" r:id="rId10"/>
    <p:sldId id="791" r:id="rId11"/>
    <p:sldId id="750" r:id="rId12"/>
    <p:sldId id="751" r:id="rId13"/>
    <p:sldId id="752" r:id="rId14"/>
    <p:sldId id="754" r:id="rId15"/>
    <p:sldId id="790" r:id="rId16"/>
    <p:sldId id="770" r:id="rId17"/>
    <p:sldId id="771" r:id="rId18"/>
    <p:sldId id="772" r:id="rId19"/>
    <p:sldId id="773" r:id="rId20"/>
    <p:sldId id="774" r:id="rId21"/>
    <p:sldId id="775" r:id="rId22"/>
    <p:sldId id="776" r:id="rId23"/>
    <p:sldId id="777" r:id="rId24"/>
    <p:sldId id="778" r:id="rId25"/>
    <p:sldId id="779" r:id="rId26"/>
    <p:sldId id="780" r:id="rId27"/>
    <p:sldId id="782" r:id="rId28"/>
    <p:sldId id="783" r:id="rId29"/>
    <p:sldId id="784" r:id="rId30"/>
    <p:sldId id="785" r:id="rId31"/>
    <p:sldId id="755" r:id="rId32"/>
    <p:sldId id="756" r:id="rId33"/>
    <p:sldId id="758" r:id="rId34"/>
    <p:sldId id="759" r:id="rId35"/>
    <p:sldId id="760" r:id="rId36"/>
    <p:sldId id="761" r:id="rId37"/>
    <p:sldId id="762" r:id="rId38"/>
    <p:sldId id="763" r:id="rId39"/>
    <p:sldId id="764" r:id="rId40"/>
    <p:sldId id="765" r:id="rId41"/>
    <p:sldId id="766" r:id="rId42"/>
    <p:sldId id="767" r:id="rId43"/>
    <p:sldId id="768" r:id="rId44"/>
    <p:sldId id="708" r:id="rId45"/>
    <p:sldId id="723" r:id="rId46"/>
    <p:sldId id="724" r:id="rId47"/>
    <p:sldId id="726" r:id="rId48"/>
    <p:sldId id="727" r:id="rId49"/>
    <p:sldId id="741" r:id="rId50"/>
    <p:sldId id="742" r:id="rId51"/>
    <p:sldId id="740" r:id="rId52"/>
    <p:sldId id="728" r:id="rId53"/>
    <p:sldId id="729" r:id="rId54"/>
    <p:sldId id="731" r:id="rId55"/>
    <p:sldId id="730" r:id="rId56"/>
    <p:sldId id="732" r:id="rId57"/>
    <p:sldId id="733" r:id="rId58"/>
    <p:sldId id="734" r:id="rId59"/>
    <p:sldId id="736" r:id="rId60"/>
    <p:sldId id="737" r:id="rId61"/>
    <p:sldId id="735" r:id="rId62"/>
    <p:sldId id="738" r:id="rId63"/>
    <p:sldId id="739" r:id="rId64"/>
    <p:sldId id="744" r:id="rId65"/>
    <p:sldId id="264" r:id="rId6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VDI" initials="T" lastIdx="1" clrIdx="0"/>
  <p:cmAuthor id="2" name="Usenko Yuri" initials="UY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B1"/>
    <a:srgbClr val="CCFFFF"/>
    <a:srgbClr val="66FFFF"/>
    <a:srgbClr val="000000"/>
    <a:srgbClr val="FF6600"/>
    <a:srgbClr val="F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yinaM\Desktop\&#1052;&#1052;_&#1050;&#1056;&#1054;&#1042;&#1068;%20&#1087;&#1086;%20&#1090;&#1080;&#1087;&#1072;&#1084;%20&#1089;&#1090;&#1072;&#1094;&#1080;&#1086;&#1085;&#1072;&#1088;&#1086;&#1074;%20&#1080;%20&#1087;&#1086;%20&#1086;&#1090;&#1076;&#1077;&#1083;&#1077;&#1085;&#1080;&#1103;&#1084;%202016-202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acshare\DaryinaM\&#1054;&#1052;&#1054;&#1050;&#1069;\&#1057;&#1077;&#1084;&#1080;&#1085;&#1072;&#1088;&#1099;%20&#1054;&#1052;&#1054;&#1050;&#1069;\2022\13.04.2022\&#1072;&#1085;&#1072;&#1083;&#1080;&#1079;%20&#1075;&#1086;&#1076;&#1086;&#1074;&#1086;&#1075;&#1086;%20&#1086;&#1090;&#1095;&#1077;&#1090;&#1072;%20&#1048;&#1050;%20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486663512155796E-2"/>
          <c:y val="6.2166150489589907E-2"/>
          <c:w val="0.83699684529815954"/>
          <c:h val="0.72412059006864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ОКИ!$A$6</c:f>
              <c:strCache>
                <c:ptCount val="1"/>
                <c:pt idx="0">
                  <c:v>заносы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prstDash val="sysDash"/>
              </a:ln>
            </c:spPr>
            <c:trendlineType val="poly"/>
            <c:order val="2"/>
            <c:dispRSqr val="1"/>
            <c:dispEq val="0"/>
            <c:trendlineLbl>
              <c:layout>
                <c:manualLayout>
                  <c:x val="6.873641295108765E-2"/>
                  <c:y val="-9.5757136506110091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trendlineLbl>
          </c:trendline>
          <c:cat>
            <c:numRef>
              <c:f>ОКИ!$B$5:$O$5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ОКИ!$B$6:$O$6</c:f>
              <c:numCache>
                <c:formatCode>General</c:formatCode>
                <c:ptCount val="14"/>
                <c:pt idx="0">
                  <c:v>1.87</c:v>
                </c:pt>
                <c:pt idx="1">
                  <c:v>1.49</c:v>
                </c:pt>
                <c:pt idx="2">
                  <c:v>2.6</c:v>
                </c:pt>
                <c:pt idx="3">
                  <c:v>2.97</c:v>
                </c:pt>
                <c:pt idx="4">
                  <c:v>2.2999999999999998</c:v>
                </c:pt>
                <c:pt idx="5">
                  <c:v>2.81</c:v>
                </c:pt>
                <c:pt idx="6">
                  <c:v>2.23</c:v>
                </c:pt>
                <c:pt idx="7">
                  <c:v>3.37</c:v>
                </c:pt>
                <c:pt idx="8">
                  <c:v>2.0699999999999998</c:v>
                </c:pt>
                <c:pt idx="9">
                  <c:v>3.01</c:v>
                </c:pt>
                <c:pt idx="10">
                  <c:v>3.12</c:v>
                </c:pt>
                <c:pt idx="11">
                  <c:v>6.52</c:v>
                </c:pt>
                <c:pt idx="12">
                  <c:v>7.14</c:v>
                </c:pt>
                <c:pt idx="13">
                  <c:v>3.12</c:v>
                </c:pt>
              </c:numCache>
            </c:numRef>
          </c:val>
        </c:ser>
        <c:ser>
          <c:idx val="1"/>
          <c:order val="1"/>
          <c:tx>
            <c:strRef>
              <c:f>ОКИ!$A$7</c:f>
              <c:strCache>
                <c:ptCount val="1"/>
                <c:pt idx="0">
                  <c:v>ВБИ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1"/>
            <c:dispEq val="0"/>
            <c:trendlineLbl>
              <c:layout>
                <c:manualLayout>
                  <c:x val="0.1119056508681716"/>
                  <c:y val="-0.1348724002794454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trendlineLbl>
          </c:trendline>
          <c:cat>
            <c:numRef>
              <c:f>ОКИ!$B$5:$O$5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ОКИ!$B$7:$O$7</c:f>
              <c:numCache>
                <c:formatCode>General</c:formatCode>
                <c:ptCount val="14"/>
                <c:pt idx="0">
                  <c:v>0.2</c:v>
                </c:pt>
                <c:pt idx="1">
                  <c:v>0.22</c:v>
                </c:pt>
                <c:pt idx="2">
                  <c:v>0.26</c:v>
                </c:pt>
                <c:pt idx="3">
                  <c:v>0.2</c:v>
                </c:pt>
                <c:pt idx="4">
                  <c:v>0.04</c:v>
                </c:pt>
                <c:pt idx="5">
                  <c:v>0.12</c:v>
                </c:pt>
                <c:pt idx="6">
                  <c:v>0.12</c:v>
                </c:pt>
                <c:pt idx="7">
                  <c:v>0.18</c:v>
                </c:pt>
                <c:pt idx="8">
                  <c:v>0.11</c:v>
                </c:pt>
                <c:pt idx="9">
                  <c:v>0.14000000000000001</c:v>
                </c:pt>
                <c:pt idx="10">
                  <c:v>0.12</c:v>
                </c:pt>
                <c:pt idx="11">
                  <c:v>0.05</c:v>
                </c:pt>
                <c:pt idx="12">
                  <c:v>0.14000000000000001</c:v>
                </c:pt>
                <c:pt idx="13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2194864"/>
        <c:axId val="282195248"/>
      </c:barChart>
      <c:catAx>
        <c:axId val="282194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82195248"/>
        <c:crosses val="autoZero"/>
        <c:auto val="1"/>
        <c:lblAlgn val="ctr"/>
        <c:lblOffset val="100"/>
        <c:noMultiLvlLbl val="0"/>
      </c:catAx>
      <c:valAx>
        <c:axId val="28219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82194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7892275170066073E-2"/>
          <c:y val="0.9142038753308136"/>
          <c:w val="0.89999991021316295"/>
          <c:h val="8.5796101960227591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612128033044033E-2"/>
          <c:y val="0.14870206566480229"/>
          <c:w val="0.87902718349628428"/>
          <c:h val="0.636372933754496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'ИОХВ 4'!$C$26:$K$26</c:f>
              <c:strCache>
                <c:ptCount val="9"/>
                <c:pt idx="0">
                  <c:v> E. coli</c:v>
                </c:pt>
                <c:pt idx="1">
                  <c:v> K. pneumoniae</c:v>
                </c:pt>
                <c:pt idx="2">
                  <c:v> S.aureus</c:v>
                </c:pt>
                <c:pt idx="3">
                  <c:v> E. faecalis</c:v>
                </c:pt>
                <c:pt idx="4">
                  <c:v> Другие Грам(+) </c:v>
                </c:pt>
                <c:pt idx="5">
                  <c:v> P. aeruginosa</c:v>
                </c:pt>
                <c:pt idx="6">
                  <c:v>Другие Грамм(-)</c:v>
                </c:pt>
                <c:pt idx="7">
                  <c:v> A. baumannii</c:v>
                </c:pt>
                <c:pt idx="8">
                  <c:v> Candida</c:v>
                </c:pt>
              </c:strCache>
            </c:strRef>
          </c:cat>
          <c:val>
            <c:numRef>
              <c:f>'ИОХВ 4'!$C$27:$K$27</c:f>
              <c:numCache>
                <c:formatCode>0.0</c:formatCode>
                <c:ptCount val="9"/>
                <c:pt idx="0">
                  <c:v>19.194312796208532</c:v>
                </c:pt>
                <c:pt idx="1">
                  <c:v>18.720379146919431</c:v>
                </c:pt>
                <c:pt idx="2">
                  <c:v>15.639810426540285</c:v>
                </c:pt>
                <c:pt idx="3">
                  <c:v>11.848341232227488</c:v>
                </c:pt>
                <c:pt idx="4">
                  <c:v>9.9526066350710902</c:v>
                </c:pt>
                <c:pt idx="5">
                  <c:v>7.5829383886255926</c:v>
                </c:pt>
                <c:pt idx="6">
                  <c:v>7.3459715639810419</c:v>
                </c:pt>
                <c:pt idx="7">
                  <c:v>5.6872037914691944</c:v>
                </c:pt>
                <c:pt idx="8">
                  <c:v>2.6066350710900474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525736"/>
        <c:axId val="284528088"/>
      </c:barChart>
      <c:catAx>
        <c:axId val="284525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 i="1"/>
            </a:pPr>
            <a:endParaRPr lang="ru-RU"/>
          </a:p>
        </c:txPr>
        <c:crossAx val="284528088"/>
        <c:crosses val="autoZero"/>
        <c:auto val="1"/>
        <c:lblAlgn val="ctr"/>
        <c:lblOffset val="100"/>
        <c:noMultiLvlLbl val="0"/>
      </c:catAx>
      <c:valAx>
        <c:axId val="284528088"/>
        <c:scaling>
          <c:orientation val="minMax"/>
          <c:max val="20"/>
          <c:min val="0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ru-RU" sz="1600" dirty="0"/>
                  <a:t>%</a:t>
                </a:r>
              </a:p>
            </c:rich>
          </c:tx>
          <c:layout>
            <c:manualLayout>
              <c:xMode val="edge"/>
              <c:yMode val="edge"/>
              <c:x val="4.5864695720091255E-4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284525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579615048119E-2"/>
          <c:y val="5.1400554097404488E-2"/>
          <c:w val="0.87644203849518809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2.7530621172353456E-2"/>
                  <c:y val="-0.3980336832895888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</c:trendlineLbl>
          </c:trendline>
          <c:cat>
            <c:numRef>
              <c:f>ИСМП!$B$3:$B$16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ИСМП!$C$3:$C$16</c:f>
              <c:numCache>
                <c:formatCode>0.00</c:formatCode>
                <c:ptCount val="14"/>
                <c:pt idx="0">
                  <c:v>0.24</c:v>
                </c:pt>
                <c:pt idx="1">
                  <c:v>0.25</c:v>
                </c:pt>
                <c:pt idx="2">
                  <c:v>0.31</c:v>
                </c:pt>
                <c:pt idx="3">
                  <c:v>0.2</c:v>
                </c:pt>
                <c:pt idx="4">
                  <c:v>0.26</c:v>
                </c:pt>
                <c:pt idx="5">
                  <c:v>0.15</c:v>
                </c:pt>
                <c:pt idx="6">
                  <c:v>0.21</c:v>
                </c:pt>
                <c:pt idx="7">
                  <c:v>0.14000000000000001</c:v>
                </c:pt>
                <c:pt idx="8">
                  <c:v>0.11</c:v>
                </c:pt>
                <c:pt idx="9">
                  <c:v>0.08</c:v>
                </c:pt>
                <c:pt idx="10">
                  <c:v>0.1</c:v>
                </c:pt>
                <c:pt idx="11">
                  <c:v>0.1</c:v>
                </c:pt>
                <c:pt idx="12">
                  <c:v>0.06</c:v>
                </c:pt>
                <c:pt idx="13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524560"/>
        <c:axId val="284526912"/>
      </c:barChart>
      <c:catAx>
        <c:axId val="28452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4526912"/>
        <c:crosses val="autoZero"/>
        <c:auto val="1"/>
        <c:lblAlgn val="ctr"/>
        <c:lblOffset val="100"/>
        <c:noMultiLvlLbl val="0"/>
      </c:catAx>
      <c:valAx>
        <c:axId val="284526912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284524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161916417210774E-2"/>
          <c:y val="0.12113456304007787"/>
          <c:w val="0.96883808358278922"/>
          <c:h val="0.725619873666383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'ИКР 3'!$B$24:$K$24</c:f>
              <c:strCache>
                <c:ptCount val="10"/>
                <c:pt idx="0">
                  <c:v> K. pneumoniae</c:v>
                </c:pt>
                <c:pt idx="1">
                  <c:v> S.aureus</c:v>
                </c:pt>
                <c:pt idx="2">
                  <c:v>Другие Грамм(-)</c:v>
                </c:pt>
                <c:pt idx="3">
                  <c:v> P. aeruginosa</c:v>
                </c:pt>
                <c:pt idx="4">
                  <c:v> Другие Грам(+) </c:v>
                </c:pt>
                <c:pt idx="5">
                  <c:v> A. baumannii</c:v>
                </c:pt>
                <c:pt idx="6">
                  <c:v> E. faecalis</c:v>
                </c:pt>
                <c:pt idx="7">
                  <c:v> E. coli</c:v>
                </c:pt>
                <c:pt idx="8">
                  <c:v> Candida</c:v>
                </c:pt>
                <c:pt idx="9">
                  <c:v> E. faecium</c:v>
                </c:pt>
              </c:strCache>
            </c:strRef>
          </c:cat>
          <c:val>
            <c:numRef>
              <c:f>'ИКР 3'!$B$25:$K$25</c:f>
              <c:numCache>
                <c:formatCode>0.0</c:formatCode>
                <c:ptCount val="10"/>
                <c:pt idx="0">
                  <c:v>33.918128654970758</c:v>
                </c:pt>
                <c:pt idx="1">
                  <c:v>18.71345029239766</c:v>
                </c:pt>
                <c:pt idx="2">
                  <c:v>9.9415204678362574</c:v>
                </c:pt>
                <c:pt idx="3">
                  <c:v>9.3567251461988299</c:v>
                </c:pt>
                <c:pt idx="4">
                  <c:v>8.7719298245614024</c:v>
                </c:pt>
                <c:pt idx="5">
                  <c:v>8.1871345029239766</c:v>
                </c:pt>
                <c:pt idx="6">
                  <c:v>2.9239766081871341</c:v>
                </c:pt>
                <c:pt idx="7">
                  <c:v>2.9239766081871341</c:v>
                </c:pt>
                <c:pt idx="8">
                  <c:v>2.9239766081871341</c:v>
                </c:pt>
                <c:pt idx="9">
                  <c:v>2.3391812865497075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400432"/>
        <c:axId val="321399648"/>
      </c:barChart>
      <c:catAx>
        <c:axId val="321400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900" b="1" i="1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399648"/>
        <c:crosses val="autoZero"/>
        <c:auto val="1"/>
        <c:lblAlgn val="ctr"/>
        <c:lblOffset val="100"/>
        <c:noMultiLvlLbl val="0"/>
      </c:catAx>
      <c:valAx>
        <c:axId val="321399648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3214004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00240594925635E-2"/>
          <c:y val="6.5289442986293383E-2"/>
          <c:w val="0.87644203849518809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1.6419510061242346E-2"/>
                  <c:y val="-0.5137332312627588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trendlineLbl>
          </c:trendline>
          <c:cat>
            <c:numRef>
              <c:f>ИСМП!$B$21:$B$34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ИСМП!$C$21:$C$34</c:f>
              <c:numCache>
                <c:formatCode>0.00</c:formatCode>
                <c:ptCount val="14"/>
                <c:pt idx="0">
                  <c:v>2.36</c:v>
                </c:pt>
                <c:pt idx="1">
                  <c:v>1.31</c:v>
                </c:pt>
                <c:pt idx="2">
                  <c:v>0.78</c:v>
                </c:pt>
                <c:pt idx="3">
                  <c:v>0.83</c:v>
                </c:pt>
                <c:pt idx="4">
                  <c:v>2.66</c:v>
                </c:pt>
                <c:pt idx="5">
                  <c:v>1.29</c:v>
                </c:pt>
                <c:pt idx="6">
                  <c:v>0.15</c:v>
                </c:pt>
                <c:pt idx="7">
                  <c:v>0.09</c:v>
                </c:pt>
                <c:pt idx="8">
                  <c:v>0.31</c:v>
                </c:pt>
                <c:pt idx="9">
                  <c:v>0.49</c:v>
                </c:pt>
                <c:pt idx="10">
                  <c:v>0.38</c:v>
                </c:pt>
                <c:pt idx="11">
                  <c:v>7.0000000000000007E-2</c:v>
                </c:pt>
                <c:pt idx="12">
                  <c:v>0.13</c:v>
                </c:pt>
                <c:pt idx="13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398864"/>
        <c:axId val="321401216"/>
      </c:barChart>
      <c:catAx>
        <c:axId val="32139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1401216"/>
        <c:crosses val="autoZero"/>
        <c:auto val="1"/>
        <c:lblAlgn val="ctr"/>
        <c:lblOffset val="100"/>
        <c:noMultiLvlLbl val="0"/>
      </c:catAx>
      <c:valAx>
        <c:axId val="321401216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321398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982655044487669E-2"/>
          <c:y val="0.21291322984039762"/>
          <c:w val="0.96801734495551228"/>
          <c:h val="0.548318485457729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BACC6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'ИНДП 3'!$C$24:$L$24</c:f>
              <c:strCache>
                <c:ptCount val="10"/>
                <c:pt idx="0">
                  <c:v> Другие Грам(+) </c:v>
                </c:pt>
                <c:pt idx="1">
                  <c:v>Другие Грамм(-)</c:v>
                </c:pt>
                <c:pt idx="2">
                  <c:v> K. pneumoniae</c:v>
                </c:pt>
                <c:pt idx="3">
                  <c:v> Candida</c:v>
                </c:pt>
                <c:pt idx="4">
                  <c:v> S.aureus</c:v>
                </c:pt>
                <c:pt idx="5">
                  <c:v> A. baumannii</c:v>
                </c:pt>
                <c:pt idx="6">
                  <c:v> P. aeruginosa</c:v>
                </c:pt>
                <c:pt idx="7">
                  <c:v> E. coli</c:v>
                </c:pt>
                <c:pt idx="8">
                  <c:v> E. faecalis</c:v>
                </c:pt>
                <c:pt idx="9">
                  <c:v> E. faecium</c:v>
                </c:pt>
              </c:strCache>
            </c:strRef>
          </c:cat>
          <c:val>
            <c:numRef>
              <c:f>'ИНДП 3'!$C$25:$L$25</c:f>
              <c:numCache>
                <c:formatCode>0.0</c:formatCode>
                <c:ptCount val="10"/>
                <c:pt idx="0">
                  <c:v>31.553784860557769</c:v>
                </c:pt>
                <c:pt idx="1">
                  <c:v>19.760956175298805</c:v>
                </c:pt>
                <c:pt idx="2">
                  <c:v>15.0597609561753</c:v>
                </c:pt>
                <c:pt idx="3">
                  <c:v>9.8804780876494025</c:v>
                </c:pt>
                <c:pt idx="4">
                  <c:v>8.8844621513944215</c:v>
                </c:pt>
                <c:pt idx="5">
                  <c:v>7.0119521912350606</c:v>
                </c:pt>
                <c:pt idx="6">
                  <c:v>4.9800796812749004</c:v>
                </c:pt>
                <c:pt idx="7">
                  <c:v>1.5537848605577689</c:v>
                </c:pt>
                <c:pt idx="8">
                  <c:v>0.8366533864541833</c:v>
                </c:pt>
                <c:pt idx="9">
                  <c:v>0.4780876494023904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400824"/>
        <c:axId val="321404352"/>
      </c:barChart>
      <c:catAx>
        <c:axId val="321400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 i="1"/>
            </a:pPr>
            <a:endParaRPr lang="ru-RU"/>
          </a:p>
        </c:txPr>
        <c:crossAx val="321404352"/>
        <c:crosses val="autoZero"/>
        <c:auto val="1"/>
        <c:lblAlgn val="ctr"/>
        <c:lblOffset val="100"/>
        <c:noMultiLvlLbl val="0"/>
      </c:catAx>
      <c:valAx>
        <c:axId val="321404352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3214008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-0.10095144356955381"/>
                  <c:y val="-0.27355460775736368"/>
                </c:manualLayout>
              </c:layout>
              <c:numFmt formatCode="General" sourceLinked="0"/>
            </c:trendlineLbl>
          </c:trendline>
          <c:cat>
            <c:numRef>
              <c:f>ИСМП!$B$37:$B$50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ИСМП!$C$37:$C$50</c:f>
              <c:numCache>
                <c:formatCode>0.00</c:formatCode>
                <c:ptCount val="14"/>
                <c:pt idx="0">
                  <c:v>9.42</c:v>
                </c:pt>
                <c:pt idx="1">
                  <c:v>4.4400000000000004</c:v>
                </c:pt>
                <c:pt idx="2">
                  <c:v>8.7799999999999994</c:v>
                </c:pt>
                <c:pt idx="3">
                  <c:v>6.21</c:v>
                </c:pt>
                <c:pt idx="4">
                  <c:v>3.85</c:v>
                </c:pt>
                <c:pt idx="5">
                  <c:v>3.61</c:v>
                </c:pt>
                <c:pt idx="6">
                  <c:v>2.5</c:v>
                </c:pt>
                <c:pt idx="7">
                  <c:v>3.4</c:v>
                </c:pt>
                <c:pt idx="8">
                  <c:v>5.3</c:v>
                </c:pt>
                <c:pt idx="9">
                  <c:v>3.04</c:v>
                </c:pt>
                <c:pt idx="10">
                  <c:v>5.35</c:v>
                </c:pt>
                <c:pt idx="11">
                  <c:v>5.19</c:v>
                </c:pt>
                <c:pt idx="12">
                  <c:v>3.26</c:v>
                </c:pt>
                <c:pt idx="13">
                  <c:v>2.23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403568"/>
        <c:axId val="321396904"/>
      </c:barChart>
      <c:catAx>
        <c:axId val="32140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1396904"/>
        <c:crosses val="autoZero"/>
        <c:auto val="1"/>
        <c:lblAlgn val="ctr"/>
        <c:lblOffset val="100"/>
        <c:noMultiLvlLbl val="0"/>
      </c:catAx>
      <c:valAx>
        <c:axId val="321396904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321403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751389532190829E-2"/>
          <c:y val="0.19076536538621264"/>
          <c:w val="0.9436556276053728"/>
          <c:h val="0.592786893476490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BACC6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'ИМВП 3'!$C$27:$L$27</c:f>
              <c:strCache>
                <c:ptCount val="10"/>
                <c:pt idx="0">
                  <c:v> K. pneumoniae</c:v>
                </c:pt>
                <c:pt idx="1">
                  <c:v> E. coli</c:v>
                </c:pt>
                <c:pt idx="2">
                  <c:v> E. faecalis</c:v>
                </c:pt>
                <c:pt idx="3">
                  <c:v> P. aeruginosa</c:v>
                </c:pt>
                <c:pt idx="4">
                  <c:v>Другие Грамм(-)</c:v>
                </c:pt>
                <c:pt idx="5">
                  <c:v> Candida</c:v>
                </c:pt>
                <c:pt idx="6">
                  <c:v> E. faecium</c:v>
                </c:pt>
                <c:pt idx="7">
                  <c:v> A. baumannii</c:v>
                </c:pt>
                <c:pt idx="8">
                  <c:v> Другие Грам(+) </c:v>
                </c:pt>
                <c:pt idx="9">
                  <c:v> S.aureus</c:v>
                </c:pt>
              </c:strCache>
            </c:strRef>
          </c:cat>
          <c:val>
            <c:numRef>
              <c:f>'ИМВП 3'!$C$28:$L$28</c:f>
              <c:numCache>
                <c:formatCode>0.0</c:formatCode>
                <c:ptCount val="10"/>
                <c:pt idx="0">
                  <c:v>28.333333333333332</c:v>
                </c:pt>
                <c:pt idx="1">
                  <c:v>27.916666666666668</c:v>
                </c:pt>
                <c:pt idx="2">
                  <c:v>16.25</c:v>
                </c:pt>
                <c:pt idx="3">
                  <c:v>9.1666666666666661</c:v>
                </c:pt>
                <c:pt idx="4">
                  <c:v>6.041666666666667</c:v>
                </c:pt>
                <c:pt idx="5">
                  <c:v>4.1666666666666661</c:v>
                </c:pt>
                <c:pt idx="6">
                  <c:v>3.3333333333333335</c:v>
                </c:pt>
                <c:pt idx="7">
                  <c:v>2.083333333333333</c:v>
                </c:pt>
                <c:pt idx="8">
                  <c:v>1.4583333333333333</c:v>
                </c:pt>
                <c:pt idx="9">
                  <c:v>1.25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399256"/>
        <c:axId val="321402000"/>
      </c:barChart>
      <c:catAx>
        <c:axId val="321399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 i="1"/>
            </a:pPr>
            <a:endParaRPr lang="ru-RU"/>
          </a:p>
        </c:txPr>
        <c:crossAx val="321402000"/>
        <c:crosses val="autoZero"/>
        <c:auto val="1"/>
        <c:lblAlgn val="ctr"/>
        <c:lblOffset val="100"/>
        <c:noMultiLvlLbl val="0"/>
      </c:catAx>
      <c:valAx>
        <c:axId val="32140200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3213992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-8.1825896762904637E-2"/>
                  <c:y val="-0.50807086614173225"/>
                </c:manualLayout>
              </c:layout>
              <c:numFmt formatCode="General" sourceLinked="0"/>
            </c:trendlineLbl>
          </c:trendline>
          <c:cat>
            <c:numRef>
              <c:f>ИСМП!$B$54:$B$67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ИСМП!$C$54:$C$67</c:f>
              <c:numCache>
                <c:formatCode>0.00</c:formatCode>
                <c:ptCount val="14"/>
                <c:pt idx="0">
                  <c:v>4.51</c:v>
                </c:pt>
                <c:pt idx="1">
                  <c:v>7.42</c:v>
                </c:pt>
                <c:pt idx="2">
                  <c:v>8.07</c:v>
                </c:pt>
                <c:pt idx="3">
                  <c:v>3.31</c:v>
                </c:pt>
                <c:pt idx="4">
                  <c:v>2.29</c:v>
                </c:pt>
                <c:pt idx="5">
                  <c:v>2.27</c:v>
                </c:pt>
                <c:pt idx="6">
                  <c:v>0.8</c:v>
                </c:pt>
                <c:pt idx="7">
                  <c:v>0.64</c:v>
                </c:pt>
                <c:pt idx="8">
                  <c:v>0.68</c:v>
                </c:pt>
                <c:pt idx="9">
                  <c:v>0.94</c:v>
                </c:pt>
                <c:pt idx="10">
                  <c:v>1.39</c:v>
                </c:pt>
                <c:pt idx="11">
                  <c:v>2.2000000000000002</c:v>
                </c:pt>
                <c:pt idx="12">
                  <c:v>0.87</c:v>
                </c:pt>
                <c:pt idx="13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397688"/>
        <c:axId val="321403176"/>
      </c:barChart>
      <c:catAx>
        <c:axId val="321397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1403176"/>
        <c:crosses val="autoZero"/>
        <c:auto val="1"/>
        <c:lblAlgn val="ctr"/>
        <c:lblOffset val="100"/>
        <c:noMultiLvlLbl val="0"/>
      </c:catAx>
      <c:valAx>
        <c:axId val="3214031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/>
            </a:pPr>
            <a:endParaRPr lang="ru-RU"/>
          </a:p>
        </c:txPr>
        <c:crossAx val="321397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80927384076991E-2"/>
          <c:y val="2.5428331875182269E-2"/>
          <c:w val="0.90286351706036749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A2B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20.7</c:v>
                </c:pt>
                <c:pt idx="1">
                  <c:v>20.9</c:v>
                </c:pt>
                <c:pt idx="2">
                  <c:v>21.8</c:v>
                </c:pt>
                <c:pt idx="3">
                  <c:v>22.3</c:v>
                </c:pt>
                <c:pt idx="4">
                  <c:v>25.7</c:v>
                </c:pt>
                <c:pt idx="5">
                  <c:v>26.1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398080"/>
        <c:axId val="321398472"/>
      </c:barChart>
      <c:catAx>
        <c:axId val="32139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398472"/>
        <c:crosses val="autoZero"/>
        <c:auto val="1"/>
        <c:lblAlgn val="ctr"/>
        <c:lblOffset val="100"/>
        <c:noMultiLvlLbl val="0"/>
      </c:catAx>
      <c:valAx>
        <c:axId val="321398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39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Лист1!$A$11:$A$16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Лист1!$B$11:$B$16</c:f>
              <c:numCache>
                <c:formatCode>General</c:formatCode>
                <c:ptCount val="6"/>
                <c:pt idx="0">
                  <c:v>5.4</c:v>
                </c:pt>
                <c:pt idx="1">
                  <c:v>6</c:v>
                </c:pt>
                <c:pt idx="2">
                  <c:v>4.5</c:v>
                </c:pt>
                <c:pt idx="3">
                  <c:v>7.4</c:v>
                </c:pt>
                <c:pt idx="4">
                  <c:v>12.8</c:v>
                </c:pt>
                <c:pt idx="5">
                  <c:v>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39912"/>
        <c:axId val="285142264"/>
      </c:barChart>
      <c:catAx>
        <c:axId val="28513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42264"/>
        <c:crosses val="autoZero"/>
        <c:auto val="1"/>
        <c:lblAlgn val="ctr"/>
        <c:lblOffset val="100"/>
        <c:noMultiLvlLbl val="0"/>
      </c:catAx>
      <c:valAx>
        <c:axId val="285142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39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416625139781166E-2"/>
          <c:y val="4.8527052759859544E-2"/>
          <c:w val="0.93570072923663539"/>
          <c:h val="0.73671487525798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ОКИ!$A$16</c:f>
              <c:strCache>
                <c:ptCount val="1"/>
                <c:pt idx="0">
                  <c:v>заносы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2.7238344525735373E-2"/>
                  <c:y val="-0.10254825361874177"/>
                </c:manualLayout>
              </c:layout>
              <c:numFmt formatCode="General" sourceLinked="0"/>
            </c:trendlineLbl>
          </c:trendline>
          <c:cat>
            <c:numRef>
              <c:f>ОКИ!$B$15:$O$15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ОКИ!$B$16:$O$16</c:f>
              <c:numCache>
                <c:formatCode>General</c:formatCode>
                <c:ptCount val="14"/>
                <c:pt idx="0">
                  <c:v>2.44</c:v>
                </c:pt>
                <c:pt idx="1">
                  <c:v>2.74</c:v>
                </c:pt>
                <c:pt idx="2">
                  <c:v>3.49</c:v>
                </c:pt>
                <c:pt idx="3">
                  <c:v>2.0499999999999998</c:v>
                </c:pt>
                <c:pt idx="4">
                  <c:v>0.35</c:v>
                </c:pt>
                <c:pt idx="5">
                  <c:v>2.2799999999999998</c:v>
                </c:pt>
                <c:pt idx="6">
                  <c:v>5.64</c:v>
                </c:pt>
                <c:pt idx="7">
                  <c:v>2.68</c:v>
                </c:pt>
                <c:pt idx="8">
                  <c:v>6.51</c:v>
                </c:pt>
                <c:pt idx="9">
                  <c:v>5.4</c:v>
                </c:pt>
                <c:pt idx="10">
                  <c:v>7.02</c:v>
                </c:pt>
                <c:pt idx="11">
                  <c:v>4.1900000000000004</c:v>
                </c:pt>
                <c:pt idx="12">
                  <c:v>4.91</c:v>
                </c:pt>
                <c:pt idx="13">
                  <c:v>5.42</c:v>
                </c:pt>
              </c:numCache>
            </c:numRef>
          </c:val>
        </c:ser>
        <c:ser>
          <c:idx val="1"/>
          <c:order val="1"/>
          <c:tx>
            <c:strRef>
              <c:f>ОКИ!$A$17</c:f>
              <c:strCache>
                <c:ptCount val="1"/>
                <c:pt idx="0">
                  <c:v>ВБИ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ОКИ!$B$15:$O$15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ОКИ!$B$17:$O$17</c:f>
              <c:numCache>
                <c:formatCode>General</c:formatCode>
                <c:ptCount val="14"/>
                <c:pt idx="0">
                  <c:v>0.28000000000000003</c:v>
                </c:pt>
                <c:pt idx="1">
                  <c:v>0.2</c:v>
                </c:pt>
                <c:pt idx="2">
                  <c:v>0.17</c:v>
                </c:pt>
                <c:pt idx="3">
                  <c:v>0.03</c:v>
                </c:pt>
                <c:pt idx="4">
                  <c:v>0.04</c:v>
                </c:pt>
                <c:pt idx="5">
                  <c:v>0.35</c:v>
                </c:pt>
                <c:pt idx="6">
                  <c:v>0.34</c:v>
                </c:pt>
                <c:pt idx="7">
                  <c:v>0.17</c:v>
                </c:pt>
                <c:pt idx="8">
                  <c:v>0</c:v>
                </c:pt>
                <c:pt idx="9">
                  <c:v>1.91</c:v>
                </c:pt>
                <c:pt idx="10">
                  <c:v>0</c:v>
                </c:pt>
                <c:pt idx="11">
                  <c:v>0</c:v>
                </c:pt>
                <c:pt idx="12">
                  <c:v>0.72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3609376"/>
        <c:axId val="283623064"/>
      </c:barChart>
      <c:catAx>
        <c:axId val="28360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83623064"/>
        <c:crosses val="autoZero"/>
        <c:auto val="1"/>
        <c:lblAlgn val="ctr"/>
        <c:lblOffset val="100"/>
        <c:noMultiLvlLbl val="0"/>
      </c:catAx>
      <c:valAx>
        <c:axId val="283623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836093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Лист1!$A$20:$A$25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Лист1!$B$20:$B$25</c:f>
              <c:numCache>
                <c:formatCode>General</c:formatCode>
                <c:ptCount val="6"/>
                <c:pt idx="0">
                  <c:v>44.9</c:v>
                </c:pt>
                <c:pt idx="1">
                  <c:v>45.4</c:v>
                </c:pt>
                <c:pt idx="2">
                  <c:v>43.8</c:v>
                </c:pt>
                <c:pt idx="3">
                  <c:v>50.6</c:v>
                </c:pt>
                <c:pt idx="4">
                  <c:v>50.9</c:v>
                </c:pt>
                <c:pt idx="5">
                  <c:v>51.1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36384"/>
        <c:axId val="285140304"/>
      </c:barChart>
      <c:catAx>
        <c:axId val="28513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40304"/>
        <c:crosses val="autoZero"/>
        <c:auto val="1"/>
        <c:lblAlgn val="ctr"/>
        <c:lblOffset val="100"/>
        <c:noMultiLvlLbl val="0"/>
      </c:catAx>
      <c:valAx>
        <c:axId val="285140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3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Лист1!$A$29:$A$34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Лист1!$B$29:$B$34</c:f>
              <c:numCache>
                <c:formatCode>General</c:formatCode>
                <c:ptCount val="6"/>
                <c:pt idx="0">
                  <c:v>69.7</c:v>
                </c:pt>
                <c:pt idx="1">
                  <c:v>71.2</c:v>
                </c:pt>
                <c:pt idx="2">
                  <c:v>70.8</c:v>
                </c:pt>
                <c:pt idx="3">
                  <c:v>74</c:v>
                </c:pt>
                <c:pt idx="4">
                  <c:v>82.1</c:v>
                </c:pt>
                <c:pt idx="5">
                  <c:v>83.4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36776"/>
        <c:axId val="285137560"/>
      </c:barChart>
      <c:catAx>
        <c:axId val="285136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37560"/>
        <c:crosses val="autoZero"/>
        <c:auto val="1"/>
        <c:lblAlgn val="ctr"/>
        <c:lblOffset val="100"/>
        <c:noMultiLvlLbl val="0"/>
      </c:catAx>
      <c:valAx>
        <c:axId val="285137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36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Лист1!$A$37:$A$42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Лист1!$B$37:$B$42</c:f>
              <c:numCache>
                <c:formatCode>General</c:formatCode>
                <c:ptCount val="6"/>
                <c:pt idx="0">
                  <c:v>2.8</c:v>
                </c:pt>
                <c:pt idx="1">
                  <c:v>1.9</c:v>
                </c:pt>
                <c:pt idx="2">
                  <c:v>2.2000000000000002</c:v>
                </c:pt>
                <c:pt idx="3">
                  <c:v>4</c:v>
                </c:pt>
                <c:pt idx="4">
                  <c:v>5.6</c:v>
                </c:pt>
                <c:pt idx="5">
                  <c:v>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40696"/>
        <c:axId val="285141872"/>
      </c:barChart>
      <c:catAx>
        <c:axId val="28514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41872"/>
        <c:crosses val="autoZero"/>
        <c:auto val="1"/>
        <c:lblAlgn val="ctr"/>
        <c:lblOffset val="100"/>
        <c:noMultiLvlLbl val="0"/>
      </c:catAx>
      <c:valAx>
        <c:axId val="285141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40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80927384076991E-2"/>
          <c:y val="2.4929826229229315E-2"/>
          <c:w val="0.90286351706036749"/>
          <c:h val="0.892470624226694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Лист1!$A$45:$A$50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Лист1!$B$45:$B$50</c:f>
              <c:numCache>
                <c:formatCode>General</c:formatCode>
                <c:ptCount val="6"/>
                <c:pt idx="0">
                  <c:v>30.6</c:v>
                </c:pt>
                <c:pt idx="1">
                  <c:v>33.299999999999997</c:v>
                </c:pt>
                <c:pt idx="2">
                  <c:v>39.799999999999997</c:v>
                </c:pt>
                <c:pt idx="3">
                  <c:v>45.6</c:v>
                </c:pt>
                <c:pt idx="4">
                  <c:v>46.1</c:v>
                </c:pt>
                <c:pt idx="5">
                  <c:v>48.3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37952"/>
        <c:axId val="285134816"/>
      </c:barChart>
      <c:catAx>
        <c:axId val="28513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34816"/>
        <c:crosses val="autoZero"/>
        <c:auto val="1"/>
        <c:lblAlgn val="ctr"/>
        <c:lblOffset val="100"/>
        <c:noMultiLvlLbl val="0"/>
      </c:catAx>
      <c:valAx>
        <c:axId val="28513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513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S.aureus!$A$63</c:f>
              <c:strCache>
                <c:ptCount val="1"/>
                <c:pt idx="0">
                  <c:v>2016г.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S.aureus!$B$62:$D$62</c:f>
              <c:strCache>
                <c:ptCount val="3"/>
                <c:pt idx="0">
                  <c:v> 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S.aureus!$B$63:$D$63</c:f>
              <c:numCache>
                <c:formatCode>0.0</c:formatCode>
                <c:ptCount val="3"/>
                <c:pt idx="0">
                  <c:v>39.5</c:v>
                </c:pt>
                <c:pt idx="1">
                  <c:v>33.299999999999997</c:v>
                </c:pt>
                <c:pt idx="2">
                  <c:v>39.4</c:v>
                </c:pt>
              </c:numCache>
            </c:numRef>
          </c:val>
        </c:ser>
        <c:ser>
          <c:idx val="1"/>
          <c:order val="1"/>
          <c:tx>
            <c:strRef>
              <c:f>S.aureus!$A$64</c:f>
              <c:strCache>
                <c:ptCount val="1"/>
                <c:pt idx="0">
                  <c:v>2017г.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S.aureus!$B$62:$D$62</c:f>
              <c:strCache>
                <c:ptCount val="3"/>
                <c:pt idx="0">
                  <c:v> 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S.aureus!$B$64:$D$64</c:f>
              <c:numCache>
                <c:formatCode>0.0</c:formatCode>
                <c:ptCount val="3"/>
                <c:pt idx="0">
                  <c:v>43.9</c:v>
                </c:pt>
                <c:pt idx="1">
                  <c:v>21.7</c:v>
                </c:pt>
                <c:pt idx="2">
                  <c:v>42</c:v>
                </c:pt>
              </c:numCache>
            </c:numRef>
          </c:val>
        </c:ser>
        <c:ser>
          <c:idx val="2"/>
          <c:order val="2"/>
          <c:tx>
            <c:strRef>
              <c:f>S.aureus!$A$65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S.aureus!$B$62:$D$62</c:f>
              <c:strCache>
                <c:ptCount val="3"/>
                <c:pt idx="0">
                  <c:v> 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S.aureus!$B$65:$D$65</c:f>
              <c:numCache>
                <c:formatCode>0.0</c:formatCode>
                <c:ptCount val="3"/>
                <c:pt idx="0">
                  <c:v>34.200000000000003</c:v>
                </c:pt>
                <c:pt idx="1">
                  <c:v>26.7</c:v>
                </c:pt>
                <c:pt idx="2">
                  <c:v>34</c:v>
                </c:pt>
              </c:numCache>
            </c:numRef>
          </c:val>
        </c:ser>
        <c:ser>
          <c:idx val="3"/>
          <c:order val="3"/>
          <c:tx>
            <c:strRef>
              <c:f>S.aureus!$A$66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S.aureus!$B$62:$D$62</c:f>
              <c:strCache>
                <c:ptCount val="3"/>
                <c:pt idx="0">
                  <c:v> 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S.aureus!$B$66:$D$66</c:f>
              <c:numCache>
                <c:formatCode>0.0</c:formatCode>
                <c:ptCount val="3"/>
                <c:pt idx="0">
                  <c:v>38.700000000000003</c:v>
                </c:pt>
                <c:pt idx="1">
                  <c:v>16.7</c:v>
                </c:pt>
                <c:pt idx="2">
                  <c:v>38</c:v>
                </c:pt>
              </c:numCache>
            </c:numRef>
          </c:val>
        </c:ser>
        <c:ser>
          <c:idx val="4"/>
          <c:order val="4"/>
          <c:tx>
            <c:strRef>
              <c:f>S.aureus!$A$67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S.aureus!$B$62:$D$62</c:f>
              <c:strCache>
                <c:ptCount val="3"/>
                <c:pt idx="0">
                  <c:v> 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S.aureus!$B$67:$D$67</c:f>
              <c:numCache>
                <c:formatCode>0.0</c:formatCode>
                <c:ptCount val="3"/>
                <c:pt idx="0">
                  <c:v>38.799999999999997</c:v>
                </c:pt>
                <c:pt idx="1">
                  <c:v>27.3</c:v>
                </c:pt>
                <c:pt idx="2">
                  <c:v>38.17</c:v>
                </c:pt>
              </c:numCache>
            </c:numRef>
          </c:val>
        </c:ser>
        <c:ser>
          <c:idx val="5"/>
          <c:order val="5"/>
          <c:tx>
            <c:strRef>
              <c:f>S.aureus!$A$68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S.aureus!$B$62:$D$62</c:f>
              <c:strCache>
                <c:ptCount val="3"/>
                <c:pt idx="0">
                  <c:v> 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S.aureus!$B$68:$D$68</c:f>
              <c:numCache>
                <c:formatCode>0.0</c:formatCode>
                <c:ptCount val="3"/>
                <c:pt idx="0">
                  <c:v>58.96</c:v>
                </c:pt>
                <c:pt idx="1">
                  <c:v>0</c:v>
                </c:pt>
                <c:pt idx="2">
                  <c:v>58.6</c:v>
                </c:pt>
              </c:numCache>
            </c:numRef>
          </c:val>
        </c:ser>
        <c:ser>
          <c:idx val="6"/>
          <c:order val="6"/>
          <c:tx>
            <c:strRef>
              <c:f>S.aureus!$A$69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S.aureus!$B$62:$D$62</c:f>
              <c:strCache>
                <c:ptCount val="3"/>
                <c:pt idx="0">
                  <c:v> 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S.aureus!$B$69:$D$69</c:f>
              <c:numCache>
                <c:formatCode>0.0</c:formatCode>
                <c:ptCount val="3"/>
                <c:pt idx="0">
                  <c:v>25.9</c:v>
                </c:pt>
                <c:pt idx="1">
                  <c:v>0</c:v>
                </c:pt>
                <c:pt idx="2">
                  <c:v>25.9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35992"/>
        <c:axId val="285137168"/>
      </c:barChart>
      <c:catAx>
        <c:axId val="28513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5137168"/>
        <c:crosses val="autoZero"/>
        <c:auto val="1"/>
        <c:lblAlgn val="ctr"/>
        <c:lblOffset val="100"/>
        <c:noMultiLvlLbl val="0"/>
      </c:catAx>
      <c:valAx>
        <c:axId val="2851371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</a:t>
                </a:r>
                <a:r>
                  <a:rPr lang="en-US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штаммов </a:t>
                </a:r>
                <a:r>
                  <a:rPr lang="en-US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MRSA </a:t>
                </a:r>
                <a:endParaRPr lang="ru-RU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5135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E.coli!$A$61</c:f>
              <c:strCache>
                <c:ptCount val="1"/>
                <c:pt idx="0">
                  <c:v>2016г.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E.coli!$B$60:$E$60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 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E.coli!$B$61:$E$61</c:f>
              <c:numCache>
                <c:formatCode>0.0</c:formatCode>
                <c:ptCount val="4"/>
                <c:pt idx="0">
                  <c:v>1.1000000000000001</c:v>
                </c:pt>
                <c:pt idx="1">
                  <c:v>0</c:v>
                </c:pt>
                <c:pt idx="2">
                  <c:v>25</c:v>
                </c:pt>
                <c:pt idx="3">
                  <c:v>1.5</c:v>
                </c:pt>
              </c:numCache>
            </c:numRef>
          </c:val>
        </c:ser>
        <c:ser>
          <c:idx val="1"/>
          <c:order val="1"/>
          <c:tx>
            <c:strRef>
              <c:f>E.coli!$A$62</c:f>
              <c:strCache>
                <c:ptCount val="1"/>
                <c:pt idx="0">
                  <c:v>2017г.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E.coli!$B$60:$E$60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 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E.coli!$B$62:$E$62</c:f>
              <c:numCache>
                <c:formatCode>0.0</c:formatCode>
                <c:ptCount val="4"/>
                <c:pt idx="0">
                  <c:v>3.8</c:v>
                </c:pt>
                <c:pt idx="1">
                  <c:v>0</c:v>
                </c:pt>
                <c:pt idx="2">
                  <c:v>33.299999999999997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E.coli!$A$63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E.coli!$B$60:$E$60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 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E.coli!$B$63:$E$63</c:f>
              <c:numCache>
                <c:formatCode>0.0</c:formatCode>
                <c:ptCount val="4"/>
                <c:pt idx="0">
                  <c:v>2.2999999999999998</c:v>
                </c:pt>
                <c:pt idx="1">
                  <c:v>12.5</c:v>
                </c:pt>
                <c:pt idx="2">
                  <c:v>0</c:v>
                </c:pt>
                <c:pt idx="3">
                  <c:v>2.6</c:v>
                </c:pt>
              </c:numCache>
            </c:numRef>
          </c:val>
        </c:ser>
        <c:ser>
          <c:idx val="3"/>
          <c:order val="3"/>
          <c:tx>
            <c:strRef>
              <c:f>E.coli!$A$64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E.coli!$B$60:$E$60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 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E.coli!$B$64:$E$64</c:f>
              <c:numCache>
                <c:formatCode>0.0</c:formatCode>
                <c:ptCount val="4"/>
                <c:pt idx="0">
                  <c:v>4.9000000000000004</c:v>
                </c:pt>
                <c:pt idx="1">
                  <c:v>0</c:v>
                </c:pt>
                <c:pt idx="2">
                  <c:v>0</c:v>
                </c:pt>
                <c:pt idx="3">
                  <c:v>4.7</c:v>
                </c:pt>
              </c:numCache>
            </c:numRef>
          </c:val>
        </c:ser>
        <c:ser>
          <c:idx val="4"/>
          <c:order val="4"/>
          <c:tx>
            <c:strRef>
              <c:f>E.coli!$A$65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E.coli!$B$60:$E$60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 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E.coli!$B$65:$E$65</c:f>
              <c:numCache>
                <c:formatCode>0.0</c:formatCode>
                <c:ptCount val="4"/>
                <c:pt idx="0">
                  <c:v>16.5</c:v>
                </c:pt>
                <c:pt idx="1">
                  <c:v>0</c:v>
                </c:pt>
                <c:pt idx="2">
                  <c:v>0</c:v>
                </c:pt>
                <c:pt idx="3">
                  <c:v>16.100000000000001</c:v>
                </c:pt>
              </c:numCache>
            </c:numRef>
          </c:val>
        </c:ser>
        <c:ser>
          <c:idx val="5"/>
          <c:order val="5"/>
          <c:tx>
            <c:strRef>
              <c:f>E.coli!$A$66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E.coli!$B$60:$E$60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 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E.coli!$B$66:$E$66</c:f>
              <c:numCache>
                <c:formatCode>General</c:formatCode>
                <c:ptCount val="4"/>
                <c:pt idx="0">
                  <c:v>29.2</c:v>
                </c:pt>
                <c:pt idx="1">
                  <c:v>0</c:v>
                </c:pt>
                <c:pt idx="2">
                  <c:v>100</c:v>
                </c:pt>
                <c:pt idx="3">
                  <c:v>29.1</c:v>
                </c:pt>
              </c:numCache>
            </c:numRef>
          </c:val>
        </c:ser>
        <c:ser>
          <c:idx val="6"/>
          <c:order val="6"/>
          <c:tx>
            <c:strRef>
              <c:f>E.coli!$A$67</c:f>
              <c:strCache>
                <c:ptCount val="1"/>
                <c:pt idx="0">
                  <c:v>2022г.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E.coli!$B$60:$E$60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 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E.coli!$B$67:$E$67</c:f>
              <c:numCache>
                <c:formatCode>0.0</c:formatCode>
                <c:ptCount val="4"/>
                <c:pt idx="0">
                  <c:v>7.4</c:v>
                </c:pt>
                <c:pt idx="1">
                  <c:v>0</c:v>
                </c:pt>
                <c:pt idx="2">
                  <c:v>0</c:v>
                </c:pt>
                <c:pt idx="3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39128"/>
        <c:axId val="323147336"/>
      </c:barChart>
      <c:catAx>
        <c:axId val="28513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7336"/>
        <c:crosses val="autoZero"/>
        <c:auto val="1"/>
        <c:lblAlgn val="ctr"/>
        <c:lblOffset val="100"/>
        <c:noMultiLvlLbl val="0"/>
      </c:catAx>
      <c:valAx>
        <c:axId val="323147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 штаммов, </a:t>
                </a:r>
              </a:p>
              <a:p>
                <a:pPr>
                  <a:defRPr/>
                </a:pP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резистентных к карбапенемам</a:t>
                </a:r>
                <a:endParaRPr lang="ru-RU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5139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K.pneumoniae!$A$61</c:f>
              <c:strCache>
                <c:ptCount val="1"/>
                <c:pt idx="0">
                  <c:v>2016г.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K.pneumoniae!$B$60:$E$60</c:f>
              <c:strCache>
                <c:ptCount val="4"/>
                <c:pt idx="0">
                  <c:v> для взрослых </c:v>
                </c:pt>
                <c:pt idx="1">
                  <c:v> 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K.pneumoniae!$B$61:$E$61</c:f>
              <c:numCache>
                <c:formatCode>0.0</c:formatCode>
                <c:ptCount val="4"/>
                <c:pt idx="0">
                  <c:v>27.2</c:v>
                </c:pt>
                <c:pt idx="1">
                  <c:v>18.2</c:v>
                </c:pt>
                <c:pt idx="2">
                  <c:v>66.7</c:v>
                </c:pt>
                <c:pt idx="3">
                  <c:v>26.6</c:v>
                </c:pt>
              </c:numCache>
            </c:numRef>
          </c:val>
        </c:ser>
        <c:ser>
          <c:idx val="1"/>
          <c:order val="1"/>
          <c:tx>
            <c:strRef>
              <c:f>K.pneumoniae!$A$62</c:f>
              <c:strCache>
                <c:ptCount val="1"/>
                <c:pt idx="0">
                  <c:v>2017г.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K.pneumoniae!$B$60:$E$60</c:f>
              <c:strCache>
                <c:ptCount val="4"/>
                <c:pt idx="0">
                  <c:v> для взрослых </c:v>
                </c:pt>
                <c:pt idx="1">
                  <c:v> 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K.pneumoniae!$B$62:$E$62</c:f>
              <c:numCache>
                <c:formatCode>0.0</c:formatCode>
                <c:ptCount val="4"/>
                <c:pt idx="0">
                  <c:v>40.5</c:v>
                </c:pt>
                <c:pt idx="1">
                  <c:v>29.4</c:v>
                </c:pt>
                <c:pt idx="2">
                  <c:v>0</c:v>
                </c:pt>
                <c:pt idx="3">
                  <c:v>40</c:v>
                </c:pt>
              </c:numCache>
            </c:numRef>
          </c:val>
        </c:ser>
        <c:ser>
          <c:idx val="2"/>
          <c:order val="2"/>
          <c:tx>
            <c:strRef>
              <c:f>K.pneumoniae!$A$63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K.pneumoniae!$B$60:$E$60</c:f>
              <c:strCache>
                <c:ptCount val="4"/>
                <c:pt idx="0">
                  <c:v> для взрослых </c:v>
                </c:pt>
                <c:pt idx="1">
                  <c:v> 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K.pneumoniae!$B$63:$E$63</c:f>
              <c:numCache>
                <c:formatCode>0.0</c:formatCode>
                <c:ptCount val="4"/>
                <c:pt idx="0">
                  <c:v>45.8</c:v>
                </c:pt>
                <c:pt idx="1">
                  <c:v>33.299999999999997</c:v>
                </c:pt>
                <c:pt idx="2">
                  <c:v>54.5</c:v>
                </c:pt>
                <c:pt idx="3">
                  <c:v>45.6</c:v>
                </c:pt>
              </c:numCache>
            </c:numRef>
          </c:val>
        </c:ser>
        <c:ser>
          <c:idx val="3"/>
          <c:order val="3"/>
          <c:tx>
            <c:strRef>
              <c:f>K.pneumoniae!$A$64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K.pneumoniae!$B$60:$E$60</c:f>
              <c:strCache>
                <c:ptCount val="4"/>
                <c:pt idx="0">
                  <c:v> для взрослых </c:v>
                </c:pt>
                <c:pt idx="1">
                  <c:v> 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K.pneumoniae!$B$64:$E$64</c:f>
              <c:numCache>
                <c:formatCode>0.0</c:formatCode>
                <c:ptCount val="4"/>
                <c:pt idx="0">
                  <c:v>52.5</c:v>
                </c:pt>
                <c:pt idx="1">
                  <c:v>16.7</c:v>
                </c:pt>
                <c:pt idx="2">
                  <c:v>0</c:v>
                </c:pt>
                <c:pt idx="3">
                  <c:v>52.2</c:v>
                </c:pt>
              </c:numCache>
            </c:numRef>
          </c:val>
        </c:ser>
        <c:ser>
          <c:idx val="4"/>
          <c:order val="4"/>
          <c:tx>
            <c:strRef>
              <c:f>K.pneumoniae!$A$65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K.pneumoniae!$B$60:$E$60</c:f>
              <c:strCache>
                <c:ptCount val="4"/>
                <c:pt idx="0">
                  <c:v> для взрослых </c:v>
                </c:pt>
                <c:pt idx="1">
                  <c:v> 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K.pneumoniae!$B$65:$E$65</c:f>
              <c:numCache>
                <c:formatCode>0.0</c:formatCode>
                <c:ptCount val="4"/>
                <c:pt idx="0">
                  <c:v>62.8</c:v>
                </c:pt>
                <c:pt idx="1">
                  <c:v>12.5</c:v>
                </c:pt>
                <c:pt idx="2">
                  <c:v>70</c:v>
                </c:pt>
                <c:pt idx="3">
                  <c:v>62.3</c:v>
                </c:pt>
              </c:numCache>
            </c:numRef>
          </c:val>
        </c:ser>
        <c:ser>
          <c:idx val="5"/>
          <c:order val="5"/>
          <c:tx>
            <c:strRef>
              <c:f>K.pneumoniae!$A$66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K.pneumoniae!$B$60:$E$60</c:f>
              <c:strCache>
                <c:ptCount val="4"/>
                <c:pt idx="0">
                  <c:v> для взрослых </c:v>
                </c:pt>
                <c:pt idx="1">
                  <c:v> 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K.pneumoniae!$B$66:$E$66</c:f>
              <c:numCache>
                <c:formatCode>0.0</c:formatCode>
                <c:ptCount val="4"/>
                <c:pt idx="0">
                  <c:v>68.2</c:v>
                </c:pt>
                <c:pt idx="1">
                  <c:v>0</c:v>
                </c:pt>
                <c:pt idx="2">
                  <c:v>83.3</c:v>
                </c:pt>
                <c:pt idx="3">
                  <c:v>68.3</c:v>
                </c:pt>
              </c:numCache>
            </c:numRef>
          </c:val>
        </c:ser>
        <c:ser>
          <c:idx val="6"/>
          <c:order val="6"/>
          <c:tx>
            <c:strRef>
              <c:f>K.pneumoniae!$A$67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K.pneumoniae!$B$60:$E$60</c:f>
              <c:strCache>
                <c:ptCount val="4"/>
                <c:pt idx="0">
                  <c:v> для взрослых </c:v>
                </c:pt>
                <c:pt idx="1">
                  <c:v> 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K.pneumoniae!$B$67:$E$67</c:f>
              <c:numCache>
                <c:formatCode>0.0</c:formatCode>
                <c:ptCount val="4"/>
                <c:pt idx="0">
                  <c:v>68.8</c:v>
                </c:pt>
                <c:pt idx="1">
                  <c:v>0</c:v>
                </c:pt>
                <c:pt idx="2">
                  <c:v>90.9</c:v>
                </c:pt>
                <c:pt idx="3">
                  <c:v>68.7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3142632"/>
        <c:axId val="323141456"/>
      </c:barChart>
      <c:catAx>
        <c:axId val="32314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1456"/>
        <c:crosses val="autoZero"/>
        <c:auto val="1"/>
        <c:lblAlgn val="ctr"/>
        <c:lblOffset val="100"/>
        <c:noMultiLvlLbl val="0"/>
      </c:catAx>
      <c:valAx>
        <c:axId val="3231414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</a:t>
                </a: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штаммов, </a:t>
                </a:r>
              </a:p>
              <a:p>
                <a:pPr>
                  <a:defRPr/>
                </a:pP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резистентных к карбапенемам</a:t>
                </a:r>
                <a:endParaRPr lang="ru-RU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2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P.aeruginosa!$A$61</c:f>
              <c:strCache>
                <c:ptCount val="1"/>
                <c:pt idx="0">
                  <c:v>2016г.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P.aeruginosa!$B$60:$E$60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P.aeruginosa!$B$61:$E$61</c:f>
              <c:numCache>
                <c:formatCode>0.0</c:formatCode>
                <c:ptCount val="4"/>
                <c:pt idx="0">
                  <c:v>57.5</c:v>
                </c:pt>
                <c:pt idx="1">
                  <c:v>75</c:v>
                </c:pt>
                <c:pt idx="2">
                  <c:v>0</c:v>
                </c:pt>
                <c:pt idx="3">
                  <c:v>57.8</c:v>
                </c:pt>
              </c:numCache>
            </c:numRef>
          </c:val>
        </c:ser>
        <c:ser>
          <c:idx val="1"/>
          <c:order val="1"/>
          <c:tx>
            <c:strRef>
              <c:f>P.aeruginosa!$A$62</c:f>
              <c:strCache>
                <c:ptCount val="1"/>
                <c:pt idx="0">
                  <c:v>2017г.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P.aeruginosa!$B$60:$E$60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P.aeruginosa!$B$62:$E$62</c:f>
              <c:numCache>
                <c:formatCode>0.0</c:formatCode>
                <c:ptCount val="4"/>
                <c:pt idx="0">
                  <c:v>50.3</c:v>
                </c:pt>
                <c:pt idx="1">
                  <c:v>71.400000000000006</c:v>
                </c:pt>
                <c:pt idx="2">
                  <c:v>0</c:v>
                </c:pt>
                <c:pt idx="3">
                  <c:v>51.3</c:v>
                </c:pt>
              </c:numCache>
            </c:numRef>
          </c:val>
        </c:ser>
        <c:ser>
          <c:idx val="2"/>
          <c:order val="2"/>
          <c:tx>
            <c:strRef>
              <c:f>P.aeruginosa!$A$63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P.aeruginosa!$B$60:$E$60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P.aeruginosa!$B$63:$E$63</c:f>
              <c:numCache>
                <c:formatCode>0.0</c:formatCode>
                <c:ptCount val="4"/>
                <c:pt idx="0">
                  <c:v>59.1</c:v>
                </c:pt>
                <c:pt idx="1">
                  <c:v>50</c:v>
                </c:pt>
                <c:pt idx="2">
                  <c:v>0</c:v>
                </c:pt>
                <c:pt idx="3">
                  <c:v>58.6</c:v>
                </c:pt>
              </c:numCache>
            </c:numRef>
          </c:val>
        </c:ser>
        <c:ser>
          <c:idx val="3"/>
          <c:order val="3"/>
          <c:tx>
            <c:strRef>
              <c:f>P.aeruginosa!$A$64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P.aeruginosa!$B$60:$E$60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P.aeruginosa!$B$64:$E$64</c:f>
              <c:numCache>
                <c:formatCode>0.0</c:formatCode>
                <c:ptCount val="4"/>
                <c:pt idx="0">
                  <c:v>66.400000000000006</c:v>
                </c:pt>
                <c:pt idx="1">
                  <c:v>66.7</c:v>
                </c:pt>
                <c:pt idx="2">
                  <c:v>0</c:v>
                </c:pt>
                <c:pt idx="3">
                  <c:v>66.400000000000006</c:v>
                </c:pt>
              </c:numCache>
            </c:numRef>
          </c:val>
        </c:ser>
        <c:ser>
          <c:idx val="4"/>
          <c:order val="4"/>
          <c:tx>
            <c:strRef>
              <c:f>P.aeruginosa!$A$65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P.aeruginosa!$B$60:$E$60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P.aeruginosa!$B$65:$E$65</c:f>
              <c:numCache>
                <c:formatCode>0.0</c:formatCode>
                <c:ptCount val="4"/>
                <c:pt idx="0">
                  <c:v>69.400000000000006</c:v>
                </c:pt>
                <c:pt idx="1">
                  <c:v>0</c:v>
                </c:pt>
                <c:pt idx="2">
                  <c:v>0</c:v>
                </c:pt>
                <c:pt idx="3">
                  <c:v>69.400000000000006</c:v>
                </c:pt>
              </c:numCache>
            </c:numRef>
          </c:val>
        </c:ser>
        <c:ser>
          <c:idx val="5"/>
          <c:order val="5"/>
          <c:tx>
            <c:strRef>
              <c:f>P.aeruginosa!$A$66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P.aeruginosa!$B$60:$E$60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P.aeruginosa!$B$66:$E$66</c:f>
              <c:numCache>
                <c:formatCode>0.0</c:formatCode>
                <c:ptCount val="4"/>
                <c:pt idx="0">
                  <c:v>66.2</c:v>
                </c:pt>
                <c:pt idx="1">
                  <c:v>0</c:v>
                </c:pt>
                <c:pt idx="2">
                  <c:v>100</c:v>
                </c:pt>
                <c:pt idx="3">
                  <c:v>66.7</c:v>
                </c:pt>
              </c:numCache>
            </c:numRef>
          </c:val>
        </c:ser>
        <c:ser>
          <c:idx val="6"/>
          <c:order val="6"/>
          <c:tx>
            <c:strRef>
              <c:f>P.aeruginosa!$A$67</c:f>
              <c:strCache>
                <c:ptCount val="1"/>
                <c:pt idx="0">
                  <c:v>2022г.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P.aeruginosa!$B$60:$E$60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P.aeruginosa!$B$67:$E$67</c:f>
              <c:numCache>
                <c:formatCode>0.0</c:formatCode>
                <c:ptCount val="4"/>
                <c:pt idx="0">
                  <c:v>51.6</c:v>
                </c:pt>
                <c:pt idx="1">
                  <c:v>0</c:v>
                </c:pt>
                <c:pt idx="2">
                  <c:v>100</c:v>
                </c:pt>
                <c:pt idx="3">
                  <c:v>51.4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3144592"/>
        <c:axId val="323146552"/>
      </c:barChart>
      <c:catAx>
        <c:axId val="32314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6552"/>
        <c:crosses val="autoZero"/>
        <c:auto val="1"/>
        <c:lblAlgn val="ctr"/>
        <c:lblOffset val="100"/>
        <c:noMultiLvlLbl val="0"/>
      </c:catAx>
      <c:valAx>
        <c:axId val="3231465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</a:t>
                </a: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штаммов, </a:t>
                </a:r>
              </a:p>
              <a:p>
                <a:pPr>
                  <a:defRPr/>
                </a:pP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резистентных к карбапенемам </a:t>
                </a:r>
                <a:endParaRPr lang="ru-RU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A.baumannii!$A$60</c:f>
              <c:strCache>
                <c:ptCount val="1"/>
                <c:pt idx="0">
                  <c:v>2016г.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A.baumannii!$B$59:$E$59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A.baumannii!$B$60:$E$60</c:f>
              <c:numCache>
                <c:formatCode>0.0</c:formatCode>
                <c:ptCount val="4"/>
                <c:pt idx="0">
                  <c:v>69.400000000000006</c:v>
                </c:pt>
                <c:pt idx="1">
                  <c:v>0</c:v>
                </c:pt>
                <c:pt idx="2">
                  <c:v>50</c:v>
                </c:pt>
                <c:pt idx="3">
                  <c:v>69.2</c:v>
                </c:pt>
              </c:numCache>
            </c:numRef>
          </c:val>
        </c:ser>
        <c:ser>
          <c:idx val="1"/>
          <c:order val="1"/>
          <c:tx>
            <c:strRef>
              <c:f>A.baumannii!$A$61</c:f>
              <c:strCache>
                <c:ptCount val="1"/>
                <c:pt idx="0">
                  <c:v>2017г.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A.baumannii!$B$59:$E$59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A.baumannii!$B$61:$E$61</c:f>
              <c:numCache>
                <c:formatCode>0.0</c:formatCode>
                <c:ptCount val="4"/>
                <c:pt idx="0">
                  <c:v>77.099999999999994</c:v>
                </c:pt>
                <c:pt idx="1">
                  <c:v>33.299999999999997</c:v>
                </c:pt>
                <c:pt idx="2">
                  <c:v>0</c:v>
                </c:pt>
                <c:pt idx="3">
                  <c:v>75.2</c:v>
                </c:pt>
              </c:numCache>
            </c:numRef>
          </c:val>
        </c:ser>
        <c:ser>
          <c:idx val="2"/>
          <c:order val="2"/>
          <c:tx>
            <c:strRef>
              <c:f>A.baumannii!$A$62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A.baumannii!$B$59:$E$59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A.baumannii!$B$62:$E$62</c:f>
              <c:numCache>
                <c:formatCode>0.0</c:formatCode>
                <c:ptCount val="4"/>
                <c:pt idx="0">
                  <c:v>75.2</c:v>
                </c:pt>
                <c:pt idx="1">
                  <c:v>0</c:v>
                </c:pt>
                <c:pt idx="2">
                  <c:v>100</c:v>
                </c:pt>
                <c:pt idx="3">
                  <c:v>75.099999999999994</c:v>
                </c:pt>
              </c:numCache>
            </c:numRef>
          </c:val>
        </c:ser>
        <c:ser>
          <c:idx val="3"/>
          <c:order val="3"/>
          <c:tx>
            <c:strRef>
              <c:f>A.baumannii!$A$63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A.baumannii!$B$59:$E$59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A.baumannii!$B$63:$E$63</c:f>
              <c:numCache>
                <c:formatCode>0.0</c:formatCode>
                <c:ptCount val="4"/>
                <c:pt idx="0">
                  <c:v>77</c:v>
                </c:pt>
                <c:pt idx="1">
                  <c:v>71.400000000000006</c:v>
                </c:pt>
                <c:pt idx="2">
                  <c:v>0</c:v>
                </c:pt>
                <c:pt idx="3">
                  <c:v>77</c:v>
                </c:pt>
              </c:numCache>
            </c:numRef>
          </c:val>
        </c:ser>
        <c:ser>
          <c:idx val="4"/>
          <c:order val="4"/>
          <c:tx>
            <c:strRef>
              <c:f>A.baumannii!$A$64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636563702554942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A.baumannii!$B$59:$E$59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A.baumannii!$B$64:$E$64</c:f>
              <c:numCache>
                <c:formatCode>0.0</c:formatCode>
                <c:ptCount val="4"/>
                <c:pt idx="0">
                  <c:v>84.4</c:v>
                </c:pt>
                <c:pt idx="1">
                  <c:v>0</c:v>
                </c:pt>
                <c:pt idx="2">
                  <c:v>100</c:v>
                </c:pt>
                <c:pt idx="3">
                  <c:v>84.2</c:v>
                </c:pt>
              </c:numCache>
            </c:numRef>
          </c:val>
        </c:ser>
        <c:ser>
          <c:idx val="5"/>
          <c:order val="5"/>
          <c:tx>
            <c:strRef>
              <c:f>A.baumannii!$A$65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A.baumannii!$B$59:$E$59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A.baumannii!$B$65:$E$65</c:f>
              <c:numCache>
                <c:formatCode>0.0</c:formatCode>
                <c:ptCount val="4"/>
                <c:pt idx="0">
                  <c:v>91.6</c:v>
                </c:pt>
                <c:pt idx="1">
                  <c:v>0</c:v>
                </c:pt>
                <c:pt idx="2">
                  <c:v>100</c:v>
                </c:pt>
                <c:pt idx="3">
                  <c:v>91.6</c:v>
                </c:pt>
              </c:numCache>
            </c:numRef>
          </c:val>
        </c:ser>
        <c:ser>
          <c:idx val="6"/>
          <c:order val="6"/>
          <c:tx>
            <c:strRef>
              <c:f>A.baumannii!$A$66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848751603406589E-2"/>
                  <c:y val="-2.2373599902932653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A.baumannii!$B$59:$E$59</c:f>
              <c:strCache>
                <c:ptCount val="4"/>
                <c:pt idx="0">
                  <c:v>для взрослых </c:v>
                </c:pt>
                <c:pt idx="1">
                  <c:v>для детей</c:v>
                </c:pt>
                <c:pt idx="2">
                  <c:v>cпециализированные</c:v>
                </c:pt>
                <c:pt idx="3">
                  <c:v>СПб в целом</c:v>
                </c:pt>
              </c:strCache>
            </c:strRef>
          </c:cat>
          <c:val>
            <c:numRef>
              <c:f>A.baumannii!$B$66:$E$66</c:f>
              <c:numCache>
                <c:formatCode>0.0</c:formatCode>
                <c:ptCount val="4"/>
                <c:pt idx="0">
                  <c:v>72.3</c:v>
                </c:pt>
                <c:pt idx="1">
                  <c:v>16.7</c:v>
                </c:pt>
                <c:pt idx="2">
                  <c:v>100</c:v>
                </c:pt>
                <c:pt idx="3">
                  <c:v>71.599999999999994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3147728"/>
        <c:axId val="323148120"/>
      </c:barChart>
      <c:catAx>
        <c:axId val="32314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8120"/>
        <c:crosses val="autoZero"/>
        <c:auto val="1"/>
        <c:lblAlgn val="ctr"/>
        <c:lblOffset val="100"/>
        <c:noMultiLvlLbl val="0"/>
      </c:catAx>
      <c:valAx>
        <c:axId val="323148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</a:t>
                </a: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штаммов, </a:t>
                </a:r>
              </a:p>
              <a:p>
                <a:pPr>
                  <a:defRPr/>
                </a:pP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резистентных к карбапенемам</a:t>
                </a:r>
                <a:endParaRPr lang="ru-RU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7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Enterococcus!$A$60</c:f>
              <c:strCache>
                <c:ptCount val="1"/>
                <c:pt idx="0">
                  <c:v>2016г.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Enterococcus!$B$59:$D$59</c:f>
              <c:strCache>
                <c:ptCount val="3"/>
                <c:pt idx="0">
                  <c:v>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Enterococcus!$B$60:$D$60</c:f>
              <c:numCache>
                <c:formatCode>0.0</c:formatCode>
                <c:ptCount val="3"/>
                <c:pt idx="0">
                  <c:v>13.2</c:v>
                </c:pt>
                <c:pt idx="1">
                  <c:v>25</c:v>
                </c:pt>
                <c:pt idx="2">
                  <c:v>14.2</c:v>
                </c:pt>
              </c:numCache>
            </c:numRef>
          </c:val>
        </c:ser>
        <c:ser>
          <c:idx val="1"/>
          <c:order val="1"/>
          <c:tx>
            <c:strRef>
              <c:f>Enterococcus!$A$61</c:f>
              <c:strCache>
                <c:ptCount val="1"/>
                <c:pt idx="0">
                  <c:v>2017г.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Enterococcus!$B$59:$D$59</c:f>
              <c:strCache>
                <c:ptCount val="3"/>
                <c:pt idx="0">
                  <c:v>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Enterococcus!$B$61:$D$61</c:f>
              <c:numCache>
                <c:formatCode>0.0</c:formatCode>
                <c:ptCount val="3"/>
                <c:pt idx="0">
                  <c:v>14.2</c:v>
                </c:pt>
                <c:pt idx="1">
                  <c:v>8.6999999999999993</c:v>
                </c:pt>
                <c:pt idx="2">
                  <c:v>13.8</c:v>
                </c:pt>
              </c:numCache>
            </c:numRef>
          </c:val>
        </c:ser>
        <c:ser>
          <c:idx val="2"/>
          <c:order val="2"/>
          <c:tx>
            <c:strRef>
              <c:f>Enterococcus!$A$62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Enterococcus!$B$59:$D$59</c:f>
              <c:strCache>
                <c:ptCount val="3"/>
                <c:pt idx="0">
                  <c:v>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Enterococcus!$B$62:$D$62</c:f>
              <c:numCache>
                <c:formatCode>0.0</c:formatCode>
                <c:ptCount val="3"/>
                <c:pt idx="0">
                  <c:v>12.6</c:v>
                </c:pt>
                <c:pt idx="1">
                  <c:v>17.399999999999999</c:v>
                </c:pt>
                <c:pt idx="2">
                  <c:v>12.8</c:v>
                </c:pt>
              </c:numCache>
            </c:numRef>
          </c:val>
        </c:ser>
        <c:ser>
          <c:idx val="3"/>
          <c:order val="3"/>
          <c:tx>
            <c:strRef>
              <c:f>Enterococcus!$A$63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Enterococcus!$B$59:$D$59</c:f>
              <c:strCache>
                <c:ptCount val="3"/>
                <c:pt idx="0">
                  <c:v>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Enterococcus!$B$63:$D$63</c:f>
              <c:numCache>
                <c:formatCode>0.0</c:formatCode>
                <c:ptCount val="3"/>
                <c:pt idx="0">
                  <c:v>11.8</c:v>
                </c:pt>
                <c:pt idx="1">
                  <c:v>0</c:v>
                </c:pt>
                <c:pt idx="2">
                  <c:v>11.2</c:v>
                </c:pt>
              </c:numCache>
            </c:numRef>
          </c:val>
        </c:ser>
        <c:ser>
          <c:idx val="4"/>
          <c:order val="4"/>
          <c:tx>
            <c:strRef>
              <c:f>Enterococcus!$A$64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Enterococcus!$B$59:$D$59</c:f>
              <c:strCache>
                <c:ptCount val="3"/>
                <c:pt idx="0">
                  <c:v>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Enterococcus!$B$64:$D$64</c:f>
              <c:numCache>
                <c:formatCode>0.0</c:formatCode>
                <c:ptCount val="3"/>
                <c:pt idx="0">
                  <c:v>43.4</c:v>
                </c:pt>
                <c:pt idx="1">
                  <c:v>0</c:v>
                </c:pt>
                <c:pt idx="2">
                  <c:v>41.8</c:v>
                </c:pt>
              </c:numCache>
            </c:numRef>
          </c:val>
        </c:ser>
        <c:ser>
          <c:idx val="5"/>
          <c:order val="5"/>
          <c:tx>
            <c:strRef>
              <c:f>Enterococcus!$A$65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Enterococcus!$B$59:$D$59</c:f>
              <c:strCache>
                <c:ptCount val="3"/>
                <c:pt idx="0">
                  <c:v>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Enterococcus!$B$65:$D$65</c:f>
              <c:numCache>
                <c:formatCode>0.0</c:formatCode>
                <c:ptCount val="3"/>
                <c:pt idx="0">
                  <c:v>44.5</c:v>
                </c:pt>
                <c:pt idx="1">
                  <c:v>0</c:v>
                </c:pt>
                <c:pt idx="2">
                  <c:v>44.4</c:v>
                </c:pt>
              </c:numCache>
            </c:numRef>
          </c:val>
        </c:ser>
        <c:ser>
          <c:idx val="6"/>
          <c:order val="6"/>
          <c:tx>
            <c:strRef>
              <c:f>Enterococcus!$A$66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25,1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Enterococcus!$B$59:$D$59</c:f>
              <c:strCache>
                <c:ptCount val="3"/>
                <c:pt idx="0">
                  <c:v>для взрослых </c:v>
                </c:pt>
                <c:pt idx="1">
                  <c:v>для детей</c:v>
                </c:pt>
                <c:pt idx="2">
                  <c:v>СПб в целом</c:v>
                </c:pt>
              </c:strCache>
            </c:strRef>
          </c:cat>
          <c:val>
            <c:numRef>
              <c:f>Enterococcus!$B$66:$D$66</c:f>
              <c:numCache>
                <c:formatCode>0.0</c:formatCode>
                <c:ptCount val="3"/>
                <c:pt idx="0">
                  <c:v>24.5</c:v>
                </c:pt>
                <c:pt idx="1">
                  <c:v>0</c:v>
                </c:pt>
                <c:pt idx="2">
                  <c:v>24.4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3144984"/>
        <c:axId val="323145376"/>
      </c:barChart>
      <c:catAx>
        <c:axId val="32314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5376"/>
        <c:crosses val="autoZero"/>
        <c:auto val="1"/>
        <c:lblAlgn val="ctr"/>
        <c:lblOffset val="100"/>
        <c:noMultiLvlLbl val="0"/>
      </c:catAx>
      <c:valAx>
        <c:axId val="323145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</a:t>
                </a: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штаммов, </a:t>
                </a:r>
              </a:p>
              <a:p>
                <a:pPr>
                  <a:defRPr/>
                </a:pPr>
                <a:r>
                  <a:rPr lang="ru-RU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резистентных к ванкомицину</a:t>
                </a:r>
                <a:endParaRPr lang="ru-RU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3144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905074365704287E-2"/>
          <c:y val="2.8252405949256341E-2"/>
          <c:w val="0.9115393700787402"/>
          <c:h val="0.787700976127129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'ВКИ '!$A$5</c:f>
              <c:strCache>
                <c:ptCount val="1"/>
                <c:pt idx="0">
                  <c:v>заносы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6.1048036151974041E-3"/>
                  <c:y val="-2.1950869620606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786027113980665E-3"/>
                  <c:y val="-1.489181476480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52401807598702E-3"/>
                  <c:y val="-1.4891814764810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786027113980526E-3"/>
                  <c:y val="-8.60581387803336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1572054227961053E-3"/>
                  <c:y val="-1.7261327183047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1572054227961625E-3"/>
                  <c:y val="-1.4505070752234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9.1572054227961625E-3"/>
                  <c:y val="-1.8857549280814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5786027113980526E-3"/>
                  <c:y val="-1.6537538584877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52401807598702E-3"/>
                  <c:y val="-1.9293795015690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6.8106687054083542E-2"/>
                  <c:y val="-7.2104986876640423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trendlineLbl>
          </c:trendline>
          <c:cat>
            <c:numRef>
              <c:f>'ВКИ '!$B$4:$O$4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'ВКИ '!$B$5:$O$5</c:f>
              <c:numCache>
                <c:formatCode>General</c:formatCode>
                <c:ptCount val="14"/>
                <c:pt idx="0">
                  <c:v>2.75</c:v>
                </c:pt>
                <c:pt idx="1">
                  <c:v>1.92</c:v>
                </c:pt>
                <c:pt idx="2">
                  <c:v>3.16</c:v>
                </c:pt>
                <c:pt idx="3">
                  <c:v>3.26</c:v>
                </c:pt>
                <c:pt idx="4">
                  <c:v>2.58</c:v>
                </c:pt>
                <c:pt idx="5">
                  <c:v>2.06</c:v>
                </c:pt>
                <c:pt idx="6">
                  <c:v>3.02</c:v>
                </c:pt>
                <c:pt idx="7">
                  <c:v>5.79</c:v>
                </c:pt>
                <c:pt idx="8">
                  <c:v>3.04</c:v>
                </c:pt>
                <c:pt idx="9">
                  <c:v>2.48</c:v>
                </c:pt>
                <c:pt idx="10">
                  <c:v>3.76</c:v>
                </c:pt>
                <c:pt idx="11">
                  <c:v>12.05</c:v>
                </c:pt>
                <c:pt idx="12">
                  <c:v>124.75</c:v>
                </c:pt>
                <c:pt idx="13">
                  <c:v>40.880000000000003</c:v>
                </c:pt>
              </c:numCache>
            </c:numRef>
          </c:val>
        </c:ser>
        <c:ser>
          <c:idx val="1"/>
          <c:order val="1"/>
          <c:tx>
            <c:strRef>
              <c:f>'ВКИ '!$A$6</c:f>
              <c:strCache>
                <c:ptCount val="1"/>
                <c:pt idx="0">
                  <c:v>ВБИ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dLbls>
            <c:dLbl>
              <c:idx val="10"/>
              <c:layout>
                <c:manualLayout>
                  <c:x val="2.7350427350427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6.4132983794011181E-2"/>
                  <c:y val="-0.1013326092859082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trendlineLbl>
          </c:trendline>
          <c:cat>
            <c:numRef>
              <c:f>'ВКИ '!$B$4:$O$4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'ВКИ '!$B$6:$O$6</c:f>
              <c:numCache>
                <c:formatCode>General</c:formatCode>
                <c:ptCount val="14"/>
                <c:pt idx="0">
                  <c:v>0.09</c:v>
                </c:pt>
                <c:pt idx="1">
                  <c:v>0.08</c:v>
                </c:pt>
                <c:pt idx="2">
                  <c:v>0.17</c:v>
                </c:pt>
                <c:pt idx="3">
                  <c:v>0.32</c:v>
                </c:pt>
                <c:pt idx="4">
                  <c:v>0.1</c:v>
                </c:pt>
                <c:pt idx="5">
                  <c:v>0.14000000000000001</c:v>
                </c:pt>
                <c:pt idx="6">
                  <c:v>0.12</c:v>
                </c:pt>
                <c:pt idx="7">
                  <c:v>0.09</c:v>
                </c:pt>
                <c:pt idx="8">
                  <c:v>0.04</c:v>
                </c:pt>
                <c:pt idx="9">
                  <c:v>0.11</c:v>
                </c:pt>
                <c:pt idx="10">
                  <c:v>0.08</c:v>
                </c:pt>
                <c:pt idx="11">
                  <c:v>0.44</c:v>
                </c:pt>
                <c:pt idx="12">
                  <c:v>1.46</c:v>
                </c:pt>
                <c:pt idx="13">
                  <c:v>2.2999999999999998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3797872"/>
        <c:axId val="283798256"/>
      </c:barChart>
      <c:catAx>
        <c:axId val="28379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3798256"/>
        <c:crosses val="autoZero"/>
        <c:auto val="1"/>
        <c:lblAlgn val="ctr"/>
        <c:lblOffset val="100"/>
        <c:noMultiLvlLbl val="0"/>
      </c:catAx>
      <c:valAx>
        <c:axId val="28379825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28379787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23075240594925E-2"/>
          <c:y val="7.9562190142898795E-2"/>
          <c:w val="0.89052537182852143"/>
          <c:h val="0.721124599008457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туберкулез!$A$5</c:f>
              <c:strCache>
                <c:ptCount val="1"/>
                <c:pt idx="0">
                  <c:v>заносы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туберкулез!$B$4:$O$4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туберкулез!$B$5:$O$5</c:f>
              <c:numCache>
                <c:formatCode>General</c:formatCode>
                <c:ptCount val="14"/>
                <c:pt idx="0">
                  <c:v>1.07</c:v>
                </c:pt>
                <c:pt idx="1">
                  <c:v>0.93</c:v>
                </c:pt>
                <c:pt idx="2">
                  <c:v>0.97</c:v>
                </c:pt>
                <c:pt idx="3">
                  <c:v>0.97</c:v>
                </c:pt>
                <c:pt idx="4">
                  <c:v>0.63</c:v>
                </c:pt>
                <c:pt idx="5">
                  <c:v>0.87</c:v>
                </c:pt>
                <c:pt idx="6">
                  <c:v>0.64</c:v>
                </c:pt>
                <c:pt idx="7">
                  <c:v>0.71</c:v>
                </c:pt>
                <c:pt idx="8">
                  <c:v>0.57999999999999996</c:v>
                </c:pt>
                <c:pt idx="9">
                  <c:v>0.56000000000000005</c:v>
                </c:pt>
                <c:pt idx="10">
                  <c:v>0.41</c:v>
                </c:pt>
                <c:pt idx="11">
                  <c:v>0.43</c:v>
                </c:pt>
                <c:pt idx="12">
                  <c:v>0.33</c:v>
                </c:pt>
                <c:pt idx="13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туберкулез!$A$6</c:f>
              <c:strCache>
                <c:ptCount val="1"/>
                <c:pt idx="0">
                  <c:v>ВБИ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туберкулез!$B$4:$O$4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туберкулез!$B$6:$L$6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2125408"/>
        <c:axId val="282123448"/>
        <c:axId val="0"/>
      </c:bar3DChart>
      <c:catAx>
        <c:axId val="282125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2123448"/>
        <c:crosses val="autoZero"/>
        <c:auto val="1"/>
        <c:lblAlgn val="ctr"/>
        <c:lblOffset val="100"/>
        <c:noMultiLvlLbl val="0"/>
      </c:catAx>
      <c:valAx>
        <c:axId val="282123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821254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827878633226402"/>
          <c:y val="0.88008692958535661"/>
          <c:w val="0.2385531501883747"/>
          <c:h val="8.2360016697723859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34473225391205"/>
          <c:y val="5.0382834653654576E-2"/>
          <c:w val="0.89125733932247397"/>
          <c:h val="0.70150858566356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туберкулез!$A$12</c:f>
              <c:strCache>
                <c:ptCount val="1"/>
                <c:pt idx="0">
                  <c:v>заносы 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b="1"/>
                      <a:t>0,3 </a:t>
                    </a:r>
                  </a:p>
                  <a:p>
                    <a:r>
                      <a:rPr lang="ru-RU" b="1"/>
                      <a:t>(10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b="1"/>
                      <a:t>0,08 </a:t>
                    </a:r>
                  </a:p>
                  <a:p>
                    <a:r>
                      <a:rPr lang="ru-RU" b="1"/>
                      <a:t>(3 сл.)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0,25 </a:t>
                    </a:r>
                  </a:p>
                  <a:p>
                    <a:r>
                      <a:rPr lang="ru-RU"/>
                      <a:t>(9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/>
                      <a:t>0,28 </a:t>
                    </a:r>
                  </a:p>
                  <a:p>
                    <a:r>
                      <a:rPr lang="ru-RU"/>
                      <a:t>(10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/>
                      <a:t>0,78 </a:t>
                    </a:r>
                  </a:p>
                  <a:p>
                    <a:r>
                      <a:rPr lang="ru-RU"/>
                      <a:t>(31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/>
                      <a:t>0,4 </a:t>
                    </a:r>
                  </a:p>
                  <a:p>
                    <a:r>
                      <a:rPr lang="ru-RU"/>
                      <a:t>(15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/>
                      <a:t>0,26 </a:t>
                    </a:r>
                  </a:p>
                  <a:p>
                    <a:r>
                      <a:rPr lang="ru-RU"/>
                      <a:t>(11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ru-RU"/>
                      <a:t>0,33 </a:t>
                    </a:r>
                  </a:p>
                  <a:p>
                    <a:r>
                      <a:rPr lang="ru-RU"/>
                      <a:t>(13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ru-RU"/>
                      <a:t>0,34 </a:t>
                    </a:r>
                  </a:p>
                  <a:p>
                    <a:r>
                      <a:rPr lang="ru-RU"/>
                      <a:t>(15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ru-RU"/>
                      <a:t>0,09 </a:t>
                    </a:r>
                    <a:br>
                      <a:rPr lang="ru-RU"/>
                    </a:br>
                    <a:r>
                      <a:rPr lang="ru-RU"/>
                      <a:t>(4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fld id="{A7ADE1B0-53AE-4195-B42B-6A576196A7DB}" type="VALUE">
                      <a:rPr lang="ru-RU"/>
                      <a:pPr/>
                      <a:t>[ЗНАЧЕНИЕ]</a:t>
                    </a:fld>
                    <a:r>
                      <a:rPr lang="ru-RU"/>
                      <a:t> </a:t>
                    </a:r>
                    <a:br>
                      <a:rPr lang="ru-RU"/>
                    </a:br>
                    <a:r>
                      <a:rPr lang="ru-RU"/>
                      <a:t>(10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layout>
                <c:manualLayout>
                  <c:x val="-1.5363641208788498E-16"/>
                  <c:y val="3.9851438856596325E-3"/>
                </c:manualLayout>
              </c:layout>
              <c:tx>
                <c:rich>
                  <a:bodyPr/>
                  <a:lstStyle/>
                  <a:p>
                    <a:fld id="{B18BEFF9-5DCA-4BC5-8AE4-AB648E4D34FD}" type="VALUE">
                      <a:rPr lang="ru-RU"/>
                      <a:pPr/>
                      <a:t>[ЗНАЧЕНИЕ]</a:t>
                    </a:fld>
                    <a:r>
                      <a:rPr lang="ru-RU"/>
                      <a:t> </a:t>
                    </a:r>
                    <a:br>
                      <a:rPr lang="ru-RU"/>
                    </a:br>
                    <a:r>
                      <a:rPr lang="ru-RU"/>
                      <a:t>(4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38F4C647-71A4-4AC4-9334-825836D8171B}" type="VALUE">
                      <a:rPr lang="ru-RU"/>
                      <a:pPr/>
                      <a:t>[ЗНАЧЕНИЕ]</a:t>
                    </a:fld>
                    <a:r>
                      <a:rPr lang="ru-RU"/>
                      <a:t> </a:t>
                    </a:r>
                  </a:p>
                  <a:p>
                    <a:r>
                      <a:rPr lang="ru-RU"/>
                      <a:t>(5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3"/>
              <c:layout>
                <c:manualLayout>
                  <c:x val="0"/>
                  <c:y val="-1.6219947598074807E-2"/>
                </c:manualLayout>
              </c:layout>
              <c:tx>
                <c:rich>
                  <a:bodyPr/>
                  <a:lstStyle/>
                  <a:p>
                    <a:fld id="{7B6818DE-56FD-485D-A564-7DD63918BF02}" type="VALUE">
                      <a:rPr lang="ru-RU"/>
                      <a:pPr/>
                      <a:t>[ЗНАЧЕНИЕ]</a:t>
                    </a:fld>
                    <a:endParaRPr lang="ru-RU"/>
                  </a:p>
                  <a:p>
                    <a:r>
                      <a:rPr lang="ru-RU"/>
                      <a:t>(6 сл.)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-5.9237970253718283E-2"/>
                  <c:y val="-0.55170603674540686"/>
                </c:manualLayout>
              </c:layout>
              <c:numFmt formatCode="General" sourceLinked="0"/>
            </c:trendlineLbl>
          </c:trendline>
          <c:cat>
            <c:numRef>
              <c:f>туберкулез!$B$11:$O$11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туберкулез!$B$12:$O$12</c:f>
              <c:numCache>
                <c:formatCode>General</c:formatCode>
                <c:ptCount val="14"/>
                <c:pt idx="0">
                  <c:v>0.3</c:v>
                </c:pt>
                <c:pt idx="1">
                  <c:v>0.08</c:v>
                </c:pt>
                <c:pt idx="2">
                  <c:v>0.25</c:v>
                </c:pt>
                <c:pt idx="3">
                  <c:v>0.28000000000000003</c:v>
                </c:pt>
                <c:pt idx="4">
                  <c:v>0.78</c:v>
                </c:pt>
                <c:pt idx="5">
                  <c:v>0.4</c:v>
                </c:pt>
                <c:pt idx="6">
                  <c:v>0.26</c:v>
                </c:pt>
                <c:pt idx="7">
                  <c:v>0.33</c:v>
                </c:pt>
                <c:pt idx="8">
                  <c:v>0.34</c:v>
                </c:pt>
                <c:pt idx="9">
                  <c:v>0.09</c:v>
                </c:pt>
                <c:pt idx="10">
                  <c:v>0.22</c:v>
                </c:pt>
                <c:pt idx="11">
                  <c:v>0.09</c:v>
                </c:pt>
                <c:pt idx="12">
                  <c:v>0.11</c:v>
                </c:pt>
                <c:pt idx="13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туберкулез!$A$13</c:f>
              <c:strCache>
                <c:ptCount val="1"/>
                <c:pt idx="0">
                  <c:v>ВБИ</c:v>
                </c:pt>
              </c:strCache>
            </c:strRef>
          </c:tx>
          <c:invertIfNegative val="0"/>
          <c:cat>
            <c:numRef>
              <c:f>туберкулез!$B$11:$O$11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туберкулез!$B$13:$L$13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2123840"/>
        <c:axId val="282123056"/>
      </c:barChart>
      <c:catAx>
        <c:axId val="28212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82123056"/>
        <c:crosses val="autoZero"/>
        <c:auto val="1"/>
        <c:lblAlgn val="ctr"/>
        <c:lblOffset val="100"/>
        <c:noMultiLvlLbl val="0"/>
      </c:catAx>
      <c:valAx>
        <c:axId val="282123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82123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919035527815595E-2"/>
          <c:y val="0.15044646861816338"/>
          <c:w val="0.89052537182852143"/>
          <c:h val="0.730767716535433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11"/>
              <c:tx>
                <c:rich>
                  <a:bodyPr/>
                  <a:lstStyle/>
                  <a:p>
                    <a:fld id="{8F5F9AC8-8534-4A75-8613-CFC9F93901CE}" type="VALUE">
                      <a:rPr lang="en-US"/>
                      <a:pPr/>
                      <a:t>[ЗНАЧЕНИЕ]</a:t>
                    </a:fld>
                    <a:r>
                      <a:rPr lang="en-US"/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4.7678915135608048E-2"/>
                  <c:y val="-0.2055577427821522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</c:trendlineLbl>
          </c:trendline>
          <c:cat>
            <c:numRef>
              <c:f>'ХВГ и ВИЧ и вакцинация'!$B$21:$B$34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'ХВГ и ВИЧ и вакцинация'!$C$21:$C$34</c:f>
              <c:numCache>
                <c:formatCode>General</c:formatCode>
                <c:ptCount val="14"/>
                <c:pt idx="0">
                  <c:v>1.2</c:v>
                </c:pt>
                <c:pt idx="1">
                  <c:v>1.1399999999999999</c:v>
                </c:pt>
                <c:pt idx="2">
                  <c:v>1.1000000000000001</c:v>
                </c:pt>
                <c:pt idx="3">
                  <c:v>1.51</c:v>
                </c:pt>
                <c:pt idx="4">
                  <c:v>1.29</c:v>
                </c:pt>
                <c:pt idx="5">
                  <c:v>0.73</c:v>
                </c:pt>
                <c:pt idx="6">
                  <c:v>1.2</c:v>
                </c:pt>
                <c:pt idx="7">
                  <c:v>0.84</c:v>
                </c:pt>
                <c:pt idx="8">
                  <c:v>0.89</c:v>
                </c:pt>
                <c:pt idx="9">
                  <c:v>0.86</c:v>
                </c:pt>
                <c:pt idx="10">
                  <c:v>0.74</c:v>
                </c:pt>
                <c:pt idx="11">
                  <c:v>1</c:v>
                </c:pt>
                <c:pt idx="12">
                  <c:v>1.0900000000000001</c:v>
                </c:pt>
                <c:pt idx="13">
                  <c:v>0.74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522992"/>
        <c:axId val="284523384"/>
      </c:barChart>
      <c:catAx>
        <c:axId val="284522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84523384"/>
        <c:crosses val="autoZero"/>
        <c:auto val="1"/>
        <c:lblAlgn val="ctr"/>
        <c:lblOffset val="100"/>
        <c:noMultiLvlLbl val="0"/>
      </c:catAx>
      <c:valAx>
        <c:axId val="284523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84522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434225650039618E-2"/>
          <c:y val="3.3874964714078935E-2"/>
          <c:w val="0.94739539970857167"/>
          <c:h val="0.6918404313221346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7.0951881014873139E-2"/>
                  <c:y val="-0.25125729075532227"/>
                </c:manualLayout>
              </c:layout>
              <c:numFmt formatCode="General" sourceLinked="0"/>
            </c:trendlineLbl>
          </c:trendline>
          <c:cat>
            <c:numRef>
              <c:f>'ХВГ и ВИЧ и вакцинация'!$B$39:$B$52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'ХВГ и ВИЧ и вакцинация'!$C$39:$C$52</c:f>
              <c:numCache>
                <c:formatCode>General</c:formatCode>
                <c:ptCount val="14"/>
                <c:pt idx="0">
                  <c:v>5.08</c:v>
                </c:pt>
                <c:pt idx="1">
                  <c:v>4.72</c:v>
                </c:pt>
                <c:pt idx="2">
                  <c:v>4.0199999999999996</c:v>
                </c:pt>
                <c:pt idx="3">
                  <c:v>5.71</c:v>
                </c:pt>
                <c:pt idx="4">
                  <c:v>3.99</c:v>
                </c:pt>
                <c:pt idx="5">
                  <c:v>2.34</c:v>
                </c:pt>
                <c:pt idx="6">
                  <c:v>2.4700000000000002</c:v>
                </c:pt>
                <c:pt idx="7">
                  <c:v>2.37</c:v>
                </c:pt>
                <c:pt idx="8">
                  <c:v>2.65</c:v>
                </c:pt>
                <c:pt idx="9">
                  <c:v>2.4500000000000002</c:v>
                </c:pt>
                <c:pt idx="10">
                  <c:v>2.37</c:v>
                </c:pt>
                <c:pt idx="11">
                  <c:v>2.98</c:v>
                </c:pt>
                <c:pt idx="12">
                  <c:v>2.95</c:v>
                </c:pt>
                <c:pt idx="13">
                  <c:v>2.4300000000000002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523776"/>
        <c:axId val="284528872"/>
      </c:barChart>
      <c:catAx>
        <c:axId val="28452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84528872"/>
        <c:crosses val="autoZero"/>
        <c:auto val="1"/>
        <c:lblAlgn val="ctr"/>
        <c:lblOffset val="100"/>
        <c:noMultiLvlLbl val="0"/>
      </c:catAx>
      <c:valAx>
        <c:axId val="284528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84523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24411535203567E-2"/>
          <c:y val="0.21433627386834525"/>
          <c:w val="0.91645815338265546"/>
          <c:h val="0.68995540313907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poly"/>
            <c:order val="2"/>
            <c:dispRSqr val="1"/>
            <c:dispEq val="0"/>
            <c:trendlineLbl>
              <c:layout>
                <c:manualLayout>
                  <c:x val="7.1408792650918637E-2"/>
                  <c:y val="-0.24319006999125109"/>
                </c:manualLayout>
              </c:layout>
              <c:numFmt formatCode="General" sourceLinked="0"/>
            </c:trendlineLbl>
          </c:trendline>
          <c:cat>
            <c:numRef>
              <c:f>'ХВГ и ВИЧ и вакцинация'!$B$2:$B$15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'ХВГ и ВИЧ и вакцинация'!$C$2:$C$15</c:f>
              <c:numCache>
                <c:formatCode>General</c:formatCode>
                <c:ptCount val="14"/>
                <c:pt idx="0">
                  <c:v>2.92</c:v>
                </c:pt>
                <c:pt idx="1">
                  <c:v>2.44</c:v>
                </c:pt>
                <c:pt idx="2">
                  <c:v>3.13</c:v>
                </c:pt>
                <c:pt idx="3">
                  <c:v>3.41</c:v>
                </c:pt>
                <c:pt idx="4">
                  <c:v>2.59</c:v>
                </c:pt>
                <c:pt idx="5">
                  <c:v>2.25</c:v>
                </c:pt>
                <c:pt idx="6">
                  <c:v>2.0099999999999998</c:v>
                </c:pt>
                <c:pt idx="7">
                  <c:v>1.7</c:v>
                </c:pt>
                <c:pt idx="8">
                  <c:v>3.7</c:v>
                </c:pt>
                <c:pt idx="9">
                  <c:v>1.8</c:v>
                </c:pt>
                <c:pt idx="10">
                  <c:v>3.21</c:v>
                </c:pt>
                <c:pt idx="11">
                  <c:v>3.53</c:v>
                </c:pt>
                <c:pt idx="12">
                  <c:v>1.94</c:v>
                </c:pt>
                <c:pt idx="13">
                  <c:v>2.2799999999999998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526128"/>
        <c:axId val="284528480"/>
      </c:barChart>
      <c:catAx>
        <c:axId val="28452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4528480"/>
        <c:crosses val="autoZero"/>
        <c:auto val="1"/>
        <c:lblAlgn val="ctr"/>
        <c:lblOffset val="100"/>
        <c:noMultiLvlLbl val="0"/>
      </c:catAx>
      <c:valAx>
        <c:axId val="284528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84526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221566054243239E-2"/>
          <c:y val="0.22002299987358354"/>
          <c:w val="0.8932228783902012"/>
          <c:h val="0.555233371642445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'ХВГ и ВИЧ и вакцинация'!$A$61</c:f>
              <c:strCache>
                <c:ptCount val="1"/>
                <c:pt idx="0">
                  <c:v>гепатит В</c:v>
                </c:pt>
              </c:strCache>
            </c:strRef>
          </c:tx>
          <c:invertIfNegative val="0"/>
          <c:cat>
            <c:numRef>
              <c:f>'ХВГ и ВИЧ и вакцинация'!$B$60:$N$60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'ХВГ и ВИЧ и вакцинация'!$B$61:$N$61</c:f>
              <c:numCache>
                <c:formatCode>0.0</c:formatCode>
                <c:ptCount val="13"/>
                <c:pt idx="0">
                  <c:v>90</c:v>
                </c:pt>
                <c:pt idx="1">
                  <c:v>89.8</c:v>
                </c:pt>
                <c:pt idx="2">
                  <c:v>89</c:v>
                </c:pt>
                <c:pt idx="3">
                  <c:v>90</c:v>
                </c:pt>
                <c:pt idx="4">
                  <c:v>88.3</c:v>
                </c:pt>
                <c:pt idx="5">
                  <c:v>88.5</c:v>
                </c:pt>
                <c:pt idx="6">
                  <c:v>88.5</c:v>
                </c:pt>
                <c:pt idx="7" formatCode="General">
                  <c:v>95</c:v>
                </c:pt>
                <c:pt idx="8">
                  <c:v>93.3</c:v>
                </c:pt>
                <c:pt idx="9">
                  <c:v>94.6</c:v>
                </c:pt>
                <c:pt idx="10">
                  <c:v>98.2</c:v>
                </c:pt>
                <c:pt idx="11" formatCode="General">
                  <c:v>98.3</c:v>
                </c:pt>
                <c:pt idx="12">
                  <c:v>92.9</c:v>
                </c:pt>
              </c:numCache>
            </c:numRef>
          </c:val>
        </c:ser>
        <c:ser>
          <c:idx val="1"/>
          <c:order val="1"/>
          <c:tx>
            <c:strRef>
              <c:f>'ХВГ и ВИЧ и вакцинация'!$A$62</c:f>
              <c:strCache>
                <c:ptCount val="1"/>
                <c:pt idx="0">
                  <c:v>дифтерия</c:v>
                </c:pt>
              </c:strCache>
            </c:strRef>
          </c:tx>
          <c:invertIfNegative val="0"/>
          <c:cat>
            <c:numRef>
              <c:f>'ХВГ и ВИЧ и вакцинация'!$B$60:$N$60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'ХВГ и ВИЧ и вакцинация'!$B$62:$N$62</c:f>
              <c:numCache>
                <c:formatCode>0.0</c:formatCode>
                <c:ptCount val="13"/>
                <c:pt idx="0">
                  <c:v>92.2</c:v>
                </c:pt>
                <c:pt idx="1">
                  <c:v>88.7</c:v>
                </c:pt>
                <c:pt idx="2">
                  <c:v>93.4</c:v>
                </c:pt>
                <c:pt idx="3">
                  <c:v>95</c:v>
                </c:pt>
                <c:pt idx="4">
                  <c:v>93.2</c:v>
                </c:pt>
                <c:pt idx="5">
                  <c:v>91.6</c:v>
                </c:pt>
                <c:pt idx="6">
                  <c:v>95.13</c:v>
                </c:pt>
                <c:pt idx="7" formatCode="General">
                  <c:v>93.9</c:v>
                </c:pt>
                <c:pt idx="8">
                  <c:v>83.6</c:v>
                </c:pt>
                <c:pt idx="9">
                  <c:v>90.3</c:v>
                </c:pt>
                <c:pt idx="10">
                  <c:v>92.5</c:v>
                </c:pt>
                <c:pt idx="11" formatCode="General">
                  <c:v>93.2</c:v>
                </c:pt>
                <c:pt idx="12">
                  <c:v>92.3</c:v>
                </c:pt>
              </c:numCache>
            </c:numRef>
          </c:val>
        </c:ser>
        <c:ser>
          <c:idx val="2"/>
          <c:order val="2"/>
          <c:tx>
            <c:strRef>
              <c:f>'ХВГ и ВИЧ и вакцинация'!$A$63</c:f>
              <c:strCache>
                <c:ptCount val="1"/>
                <c:pt idx="0">
                  <c:v>корь</c:v>
                </c:pt>
              </c:strCache>
            </c:strRef>
          </c:tx>
          <c:invertIfNegative val="0"/>
          <c:cat>
            <c:numRef>
              <c:f>'ХВГ и ВИЧ и вакцинация'!$B$60:$N$60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'ХВГ и ВИЧ и вакцинация'!$B$63:$N$63</c:f>
              <c:numCache>
                <c:formatCode>0.0</c:formatCode>
                <c:ptCount val="13"/>
                <c:pt idx="0">
                  <c:v>83.8</c:v>
                </c:pt>
                <c:pt idx="1">
                  <c:v>79.400000000000006</c:v>
                </c:pt>
                <c:pt idx="2">
                  <c:v>89.2</c:v>
                </c:pt>
                <c:pt idx="3">
                  <c:v>89.3</c:v>
                </c:pt>
                <c:pt idx="4">
                  <c:v>96.2</c:v>
                </c:pt>
                <c:pt idx="5">
                  <c:v>85.1</c:v>
                </c:pt>
                <c:pt idx="6">
                  <c:v>90.23</c:v>
                </c:pt>
                <c:pt idx="7" formatCode="General">
                  <c:v>93.8</c:v>
                </c:pt>
                <c:pt idx="8">
                  <c:v>85.6</c:v>
                </c:pt>
                <c:pt idx="9">
                  <c:v>80.400000000000006</c:v>
                </c:pt>
                <c:pt idx="10">
                  <c:v>93.4</c:v>
                </c:pt>
                <c:pt idx="11" formatCode="General">
                  <c:v>90.5</c:v>
                </c:pt>
                <c:pt idx="12">
                  <c:v>96.6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524952"/>
        <c:axId val="284525344"/>
      </c:barChart>
      <c:catAx>
        <c:axId val="284524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4525344"/>
        <c:crosses val="autoZero"/>
        <c:auto val="1"/>
        <c:lblAlgn val="ctr"/>
        <c:lblOffset val="100"/>
        <c:noMultiLvlLbl val="0"/>
      </c:catAx>
      <c:valAx>
        <c:axId val="284525344"/>
        <c:scaling>
          <c:orientation val="minMax"/>
          <c:max val="100"/>
        </c:scaling>
        <c:delete val="0"/>
        <c:axPos val="l"/>
        <c:numFmt formatCode="0.0" sourceLinked="1"/>
        <c:majorTickMark val="out"/>
        <c:minorTickMark val="none"/>
        <c:tickLblPos val="nextTo"/>
        <c:crossAx val="2845249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0.30983</cdr:x>
      <cdr:y>0.0816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-266700" y="-1512252"/>
          <a:ext cx="269979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На 1000 пациентов</a:t>
          </a:r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0.68313</cdr:x>
      <cdr:y>0.1174</cdr:y>
    </cdr:from>
    <cdr:to>
      <cdr:x>1</cdr:x>
      <cdr:y>0.24034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6377804" y="264533"/>
          <a:ext cx="295835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smtClean="0">
              <a:cs typeface="Arial" pitchFamily="34" charset="0"/>
            </a:rPr>
            <a:t>n</a:t>
          </a:r>
          <a:r>
            <a:rPr lang="ru-RU" sz="1200" b="1" dirty="0" smtClean="0">
              <a:cs typeface="Arial" pitchFamily="34" charset="0"/>
            </a:rPr>
            <a:t> </a:t>
          </a:r>
          <a:r>
            <a:rPr lang="en-US" sz="1200" b="1" dirty="0" smtClean="0">
              <a:cs typeface="Arial" pitchFamily="34" charset="0"/>
            </a:rPr>
            <a:t>=</a:t>
          </a:r>
          <a:r>
            <a:rPr lang="ru-RU" sz="1200" b="1" dirty="0" smtClean="0">
              <a:cs typeface="Arial" pitchFamily="34" charset="0"/>
            </a:rPr>
            <a:t> 422 штамма</a:t>
          </a:r>
          <a:endParaRPr lang="ru-RU" sz="1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0.01145</cdr:x>
      <cdr:y>0.01712</cdr:y>
    </cdr:from>
    <cdr:to>
      <cdr:x>0.19803</cdr:x>
      <cdr:y>0.0967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7828" y="82129"/>
          <a:ext cx="1919335" cy="381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На 100 штаммов</a:t>
          </a:r>
          <a:endParaRPr lang="ru-RU" sz="11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0.13651</cdr:x>
      <cdr:y>0.1497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1292170" cy="3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На 100 штаммов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0.66662</cdr:x>
      <cdr:y>0.23655</cdr:y>
    </cdr:from>
    <cdr:to>
      <cdr:x>1</cdr:x>
      <cdr:y>0.37265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6309872" y="481456"/>
          <a:ext cx="315557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rPr>
            <a:t>n – </a:t>
          </a:r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rPr>
            <a:t>2 510 штаммов</a:t>
          </a:r>
          <a:endParaRPr lang="ru-RU" sz="12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0.14169</cdr:x>
      <cdr:y>0.14298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1223648" cy="313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На 100 штаммов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0.70226</cdr:x>
      <cdr:y>0.22544</cdr:y>
    </cdr:from>
    <cdr:to>
      <cdr:x>1</cdr:x>
      <cdr:y>0.33873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6406727" y="551195"/>
          <a:ext cx="271630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rPr>
            <a:t>n= </a:t>
          </a:r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rPr>
            <a:t> </a:t>
          </a:r>
          <a:r>
            <a:rPr lang="ru-RU" sz="1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rPr>
            <a:t>480 штаммов</a:t>
          </a:r>
          <a:endParaRPr lang="ru-RU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DBBE4-BFCB-427F-A162-6E227ABD293A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4C5EC-3573-4688-A332-7377CCFB7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7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F95E21-100C-4951-BEE4-D6E32B03C489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578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3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05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16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420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22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737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43249" y="9460413"/>
            <a:ext cx="2940156" cy="49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2" tIns="45456" rIns="90912" bIns="45456" anchor="b"/>
          <a:lstStyle>
            <a:lvl1pPr defTabSz="908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AB076E6-948D-4327-B26D-9B47CCCC323F}" type="slidenum">
              <a:rPr lang="ru-RU" altLang="ru-RU" sz="1200"/>
              <a:pPr algn="r" eaLnBrk="1" hangingPunct="1"/>
              <a:t>37</a:t>
            </a:fld>
            <a:endParaRPr lang="ru-RU" altLang="ru-RU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929" y="4729343"/>
            <a:ext cx="5431121" cy="44837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2" tIns="45456" rIns="90912" bIns="45456"/>
          <a:lstStyle/>
          <a:p>
            <a:pPr defTabSz="819150"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81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43249" y="9460413"/>
            <a:ext cx="2940156" cy="49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2" tIns="45456" rIns="90912" bIns="45456" anchor="b"/>
          <a:lstStyle>
            <a:lvl1pPr defTabSz="908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AB076E6-948D-4327-B26D-9B47CCCC323F}" type="slidenum">
              <a:rPr lang="ru-RU" altLang="ru-RU" sz="1200"/>
              <a:pPr algn="r" eaLnBrk="1" hangingPunct="1"/>
              <a:t>38</a:t>
            </a:fld>
            <a:endParaRPr lang="ru-RU" altLang="ru-RU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929" y="4729343"/>
            <a:ext cx="5431121" cy="44837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2" tIns="45456" rIns="90912" bIns="45456"/>
          <a:lstStyle/>
          <a:p>
            <a:pPr defTabSz="819150"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94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43249" y="9460413"/>
            <a:ext cx="2940156" cy="49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2" tIns="45456" rIns="90912" bIns="45456" anchor="b"/>
          <a:lstStyle>
            <a:lvl1pPr defTabSz="908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4801F9F-9EA2-4BB2-89D9-F4C6A781FB48}" type="slidenum">
              <a:rPr lang="ru-RU" altLang="ru-RU" sz="1200"/>
              <a:pPr algn="r" eaLnBrk="1" hangingPunct="1"/>
              <a:t>42</a:t>
            </a:fld>
            <a:endParaRPr lang="ru-RU" altLang="ru-RU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929" y="4729343"/>
            <a:ext cx="5431121" cy="44837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12" tIns="45456" rIns="90912" bIns="45456"/>
          <a:lstStyle/>
          <a:p>
            <a:pPr defTabSz="819150"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32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A6EBF-F24B-4E9D-BC4C-79BA968A9064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39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9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07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233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3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930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80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00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82AB-6673-4767-8882-7FB5291F908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8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A8EC12-B1B0-4BDC-9F16-3CA41643C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D208F92-B4CD-4567-AFEE-AD3FB0F8E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692841-3BC4-4F9C-BEE9-12AB8D3C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145A6E-729D-4CD5-B55E-0B2FB040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1F19FC-D431-4051-98D2-3959C59E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5CA48F-D282-43C2-B253-16B0DFA5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7472E98-FB9A-4ABF-A698-BDD8F90C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78F8B8-43B0-4B3D-9802-1197BBC2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9A1617-9A45-4CA3-8327-BCC08C91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3353C7-C59F-45F6-80F3-647CCF5B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2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4EDAE58-ED05-4921-BF28-9C83AA490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2F44970-F358-4B8F-84FC-8005DFB2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E64535-6766-4BA8-976D-23746F46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21DA07-87C2-4EEA-B0B0-C860DC27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4C1001-C710-4176-88FA-6645D4C3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E5669B-D2C1-4E5B-8032-10A76A31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B375D0-C784-4CAB-8DAC-38381AC25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F217DF-2A39-450E-9C8E-29EC3F8C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97B1AEE-41DF-40B1-818C-6131017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B0A471-2965-4128-9162-959C5486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4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A660BA-7391-4229-84C5-92F90E99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E15490A-371E-4D53-9042-BC2C4362C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CE8227-F454-458C-9EB1-920CD02C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C2EFF1-A2AF-4FBA-9022-42B973D3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84C19E2-35B3-4722-B8D0-014B7C8B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9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FDF203-B5EB-434F-99E4-4E37F907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741F4E-C24B-4D77-A0A5-1EAC6BCE2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B87AF55-C6C7-426D-BD7E-2F773B6BC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1E8BE2-F54E-4176-A0ED-9F355A09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961016F-73D1-49AC-AB09-8A7AC93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05233B2-E771-408C-A59C-DA9B02DC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54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CDB23E-315F-4D4D-B399-87F95DA9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7AF29CD-B183-4021-AB32-BDADB0420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4C56BFA-065A-43BD-9E8E-414318D72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56307CD-6C3A-4268-894E-46954789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DA55B09-6C6E-495D-96D2-DF8503A5F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D429041-8758-48DE-915B-9F46D519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B039F2A-8AF2-4DAB-B75E-6678F337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FEBFD1A-6A76-410F-8012-0037430C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26C586-11AD-4232-862B-D97EC589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DAE7370-DD74-43DC-8CF4-4984F702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084B178-4CA7-432A-B220-57176307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908E5D9-98B1-4622-A76A-E58130D6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5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AA24CF9-44C4-4C07-ACBE-C7BD4948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FEBAD8F-7C32-4218-92C7-8EB6CB60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963FBE5-52B8-4D20-A44D-06DDB4FE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3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F73F76-3F55-49F0-A9C3-1A29B37E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68EF32-7FC6-4106-ADB4-9022AD86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4A275E1-53E5-4289-850C-7FC37B01D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C36B030-D9DC-4457-93C2-5C4FF7FE2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BCE2CA2-C541-48E0-8E55-B0CCE0CD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A92BD01-8226-489A-8BAD-11F10B7A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6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790E68-A9D2-4B99-8D0D-9FE81BEC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2D15C65-0049-4B47-8E01-562139B4B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4CD41B-E0F3-4590-A676-24765E5D2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131014B-EC36-4CFB-8E9A-31CC07B9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8E83B3-05F0-4069-9E69-62F84660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6FFBA86-F4DB-45F2-9990-45631A13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9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D55E2D-A611-41E5-A48A-92F36468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429657-02CF-448D-B916-F1DA2F19B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D12C59-197A-46F1-9D21-4C00CF833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53F35-A73D-43AB-9EC4-0E6A87459A4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BE8E93-2C7B-415D-B056-14BE4722E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5B9E09-2426-4F5F-BC7E-2D295BD57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6987-EA0F-4B1A-A671-409CA29CD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8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6C352F-5947-4020-ACFA-42023CF2A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5" y="412566"/>
            <a:ext cx="3415590" cy="17210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276174-F1B6-411E-B1DA-B838B385A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115"/>
            <a:ext cx="2286000" cy="22908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4ECBCF9-FEE2-4A52-95F1-F74301632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73" y="0"/>
            <a:ext cx="4882828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9776C03-D7DB-447D-9EAD-266210145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86" y="0"/>
            <a:ext cx="3304115" cy="1333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E8A4AAE-1A40-4395-BDCB-CC6AE9A32A4B}"/>
              </a:ext>
            </a:extLst>
          </p:cNvPr>
          <p:cNvSpPr/>
          <p:nvPr/>
        </p:nvSpPr>
        <p:spPr>
          <a:xfrm>
            <a:off x="447835" y="2133599"/>
            <a:ext cx="734208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Обеспечение качества медицинской помощи и создание безопасной среды пребывания для пациентов и медицинских работников в организациях, осуществляющих медицинскую деятельность</a:t>
            </a:r>
          </a:p>
          <a:p>
            <a:pPr algn="ctr"/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10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07067" y="199273"/>
            <a:ext cx="6366933" cy="787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Ведущие профилактические и противоэпидемические мероприятия</a:t>
            </a:r>
            <a:endParaRPr lang="ru-RU" sz="2400" b="1" dirty="0">
              <a:solidFill>
                <a:srgbClr val="00A2B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8992" y="1366232"/>
            <a:ext cx="3757742" cy="707886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Гигиена рук </a:t>
            </a:r>
            <a:r>
              <a:rPr lang="ru-RU" altLang="ru-RU" sz="2000" b="1" dirty="0">
                <a:solidFill>
                  <a:schemeClr val="bg1"/>
                </a:solidFill>
                <a:cs typeface="Times New Roman" pitchFamily="18" charset="0"/>
              </a:rPr>
              <a:t>медицинских работников</a:t>
            </a:r>
          </a:p>
        </p:txBody>
      </p:sp>
      <p:sp>
        <p:nvSpPr>
          <p:cNvPr id="17" name="Объект 1"/>
          <p:cNvSpPr>
            <a:spLocks noGrp="1"/>
          </p:cNvSpPr>
          <p:nvPr>
            <p:ph idx="1"/>
          </p:nvPr>
        </p:nvSpPr>
        <p:spPr>
          <a:xfrm>
            <a:off x="196185" y="3032818"/>
            <a:ext cx="4223416" cy="646331"/>
          </a:xfrm>
          <a:solidFill>
            <a:srgbClr val="00A2B1"/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Дезинфекция и стерилизация медицинских изделий</a:t>
            </a:r>
            <a:endParaRPr lang="ru-RU" alt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08" y="194631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1"/>
          <p:cNvSpPr txBox="1">
            <a:spLocks/>
          </p:cNvSpPr>
          <p:nvPr/>
        </p:nvSpPr>
        <p:spPr>
          <a:xfrm>
            <a:off x="7511382" y="2628987"/>
            <a:ext cx="4079480" cy="646331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 sz="2000" b="1">
                <a:solidFill>
                  <a:schemeClr val="bg1"/>
                </a:solidFill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 algn="ctr">
              <a:buNone/>
            </a:pPr>
            <a:r>
              <a:rPr lang="ru-RU" altLang="ru-RU" dirty="0" smtClean="0"/>
              <a:t>Дезинфекция предметов </a:t>
            </a:r>
            <a:r>
              <a:rPr lang="ru-RU" altLang="ru-RU" dirty="0"/>
              <a:t>ухода за </a:t>
            </a:r>
            <a:r>
              <a:rPr lang="ru-RU" altLang="ru-RU" dirty="0" smtClean="0"/>
              <a:t>пациентами и воздуха</a:t>
            </a:r>
            <a:endParaRPr lang="ru-RU" altLang="ru-RU" dirty="0"/>
          </a:p>
        </p:txBody>
      </p:sp>
      <p:sp>
        <p:nvSpPr>
          <p:cNvPr id="28" name="Объект 1"/>
          <p:cNvSpPr txBox="1">
            <a:spLocks/>
          </p:cNvSpPr>
          <p:nvPr/>
        </p:nvSpPr>
        <p:spPr>
          <a:xfrm>
            <a:off x="4653083" y="5433805"/>
            <a:ext cx="4308081" cy="923330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altLang="ru-RU" dirty="0" smtClean="0"/>
              <a:t>Обеззараживание / обезвреживание медицинских отходов классов </a:t>
            </a:r>
            <a:r>
              <a:rPr lang="ru-RU" altLang="ru-RU" dirty="0"/>
              <a:t>Б и </a:t>
            </a:r>
            <a:r>
              <a:rPr lang="ru-RU" altLang="ru-RU" dirty="0" smtClean="0"/>
              <a:t>В</a:t>
            </a:r>
            <a:endParaRPr lang="ru-RU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898" y="3522641"/>
            <a:ext cx="2903266" cy="1387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61" y="3810827"/>
            <a:ext cx="2980795" cy="2010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561" y="1183886"/>
            <a:ext cx="2228675" cy="1503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7141" y="5073739"/>
            <a:ext cx="2918354" cy="16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пациенты с ВБИ (ИСМП):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находятся в стационаре в 2-3 раза дольше, чем  аналогичные пациенты без признаков инфекции (в среднем на 10 дней задерживается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выписка)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3-4 раза возрастает стоимость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лечения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5-7 раз возрастает риск летального исхода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Система Инфекционного контроля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(Система ИК) – одна из самых экономически эффективных систем в современном здравоохранении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Актуальность ВБИ (ИСМП)</a:t>
            </a:r>
            <a:endParaRPr lang="ru-RU" sz="28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just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Создание эффективной системы эпидемиологического наблюдения за ИСМП</a:t>
            </a:r>
          </a:p>
          <a:p>
            <a:pPr lvl="1" indent="-457200" algn="just">
              <a:buFont typeface="Arial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Использование метода эпидемиологической диагностики для изучения проблемы</a:t>
            </a:r>
          </a:p>
          <a:p>
            <a:pPr lvl="1" indent="-457200" algn="just">
              <a:buFont typeface="Arial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Разработка принципов использования АМП на основе анализа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чувствительности/резистентности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ним основных патогенов, выделенных от пациентов</a:t>
            </a:r>
          </a:p>
          <a:p>
            <a:pPr lvl="1" indent="-457200" algn="just">
              <a:buFont typeface="Arial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Охрана здоровья сотрудников</a:t>
            </a:r>
          </a:p>
          <a:p>
            <a:pPr lvl="1" indent="-457200" algn="just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Разработка и введение правил, письменных руководств, способствующих снижению риска возникновения ВБИ (совместно с врачами и медицинскими сестрами)</a:t>
            </a:r>
          </a:p>
          <a:p>
            <a:pPr lvl="1" indent="-457200" algn="just">
              <a:buFont typeface="Arial" pitchFamily="34" charset="0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Разработка программы непрерывного обучения медицинских работников учреждения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Основные принципы организации </a:t>
            </a:r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системы ИК</a:t>
            </a:r>
            <a:endParaRPr lang="ru-RU" sz="2000" b="1" dirty="0">
              <a:solidFill>
                <a:srgbClr val="00A2B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61950" algn="just">
              <a:spcAft>
                <a:spcPts val="1200"/>
              </a:spcAft>
              <a:buAutoNum type="romanU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управления системой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Учет и регистрация ГИ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Микробиологическое обеспечение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Эпидемиологическая диагностика ГИ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Профилактические и противоэпидемические мероприятия в системе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Обучение персонала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Охрана здоровья персонала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Стандарты  Инфекционного контроля в СПб </a:t>
            </a:r>
            <a:b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приказ КЗ и ЦГСЭН от 10.03.1998 №86/80</a:t>
            </a:r>
            <a:endParaRPr lang="ru-RU" sz="2800" b="1" dirty="0">
              <a:solidFill>
                <a:srgbClr val="00A2B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059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A2B1"/>
                </a:solidFill>
              </a:rPr>
              <a:t>Эпидемиологический надзор за ГИ</a:t>
            </a:r>
            <a:endParaRPr lang="ru-RU" sz="3600" b="1" dirty="0">
              <a:solidFill>
                <a:srgbClr val="00A2B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48844"/>
              </p:ext>
            </p:extLst>
          </p:nvPr>
        </p:nvGraphicFramePr>
        <p:xfrm>
          <a:off x="169333" y="1413655"/>
          <a:ext cx="11878735" cy="520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710"/>
                <a:gridCol w="3745494"/>
                <a:gridCol w="7524531"/>
              </a:tblGrid>
              <a:tr h="5667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 п/п</a:t>
                      </a:r>
                      <a:endParaRPr lang="ru-RU" sz="1400" dirty="0"/>
                    </a:p>
                  </a:txBody>
                  <a:tcPr>
                    <a:solidFill>
                      <a:srgbClr val="00A2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</a:t>
                      </a:r>
                      <a:r>
                        <a:rPr lang="ru-RU" sz="1400" baseline="0" dirty="0" smtClean="0"/>
                        <a:t> документа</a:t>
                      </a:r>
                      <a:endParaRPr lang="ru-RU" sz="1400" dirty="0"/>
                    </a:p>
                  </a:txBody>
                  <a:tcPr>
                    <a:solidFill>
                      <a:srgbClr val="00A2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 документа</a:t>
                      </a:r>
                      <a:endParaRPr lang="ru-RU" sz="1400" dirty="0"/>
                    </a:p>
                  </a:txBody>
                  <a:tcPr>
                    <a:solidFill>
                      <a:srgbClr val="00A2B1"/>
                    </a:solidFill>
                  </a:tcPr>
                </a:tc>
              </a:tr>
              <a:tr h="50239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СанПиН  3.3686-21</a:t>
                      </a:r>
                      <a:endParaRPr lang="ru-RU" sz="14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Санитарно-эпидемиологические требования по профилактике инфекционных болезней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0556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Приказ Минздрава России от 29.11.2021 №1108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Об утверждении порядка проведения профилактических мероприятий, выявления и регистрации в медицинской организации случаев возникновения инфекционных болезней, связанных с оказанием медицинской помощи, номенклатуры инфекционных болезней, связанных с оказанием медицинской помощи, подлежащих выявлению и регистрации в медицинской организации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735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Приказ КЗ и </a:t>
                      </a:r>
                      <a:r>
                        <a:rPr lang="ru-RU" sz="1400" b="1" dirty="0" err="1" smtClean="0"/>
                        <a:t>ЦГСЭНв</a:t>
                      </a:r>
                      <a:r>
                        <a:rPr lang="ru-RU" sz="1400" b="1" dirty="0" smtClean="0"/>
                        <a:t> Санкт-Петербурге от 10.03.1998 №86/80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/>
                        <a:t>О совершенствовании системы профилактики внутрибольничных инфекций в стационарах Санкт-Петербурга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81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Распоряжение КЗ от 31.12.2014 №948-р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Об усилении контроля за внутрибольничными инфекциями в стационарах Санкт-Петербурга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4596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b="1" dirty="0" smtClean="0"/>
                        <a:t>Распоряжение КЗ от 20.07.2015 №292-р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/>
                        <a:t>О Регламенте взаимодействия участников Мониторинга распространения резистентных к антимикробным препаратам возбудителей госпитальных инфекций в Санкт-Петербурге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484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Методические рекомендации для врачей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КЗ СПб от 2008г.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эпидемиологического наблюдения за исходами хирургических вмешательств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656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Клинические рекомендации МЗ РФ от 2018г.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Профилактика инфекций области хирургического вмешательства </a:t>
                      </a:r>
                      <a:endParaRPr lang="ru-RU" sz="1400" b="1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5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8</a:t>
                      </a:r>
                      <a:endParaRPr lang="ru-RU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Административно-территориальный стандарт  (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98-91500-2009 СПб)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Протокол ведения больных.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Периоперационная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антимикробная профилактика инфекций в области хирургического вмешательства.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3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3082" y="1669755"/>
            <a:ext cx="10289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61950" algn="just">
              <a:spcAft>
                <a:spcPts val="1200"/>
              </a:spcAft>
              <a:buAutoNum type="romanUcPeriod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057039"/>
              </p:ext>
            </p:extLst>
          </p:nvPr>
        </p:nvGraphicFramePr>
        <p:xfrm>
          <a:off x="2179108" y="660640"/>
          <a:ext cx="771525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ocument" r:id="rId4" imgW="10366248" imgH="7373112" progId="Word.Document.8">
                  <p:embed/>
                </p:oleObj>
              </mc:Choice>
              <mc:Fallback>
                <p:oleObj name="Document" r:id="rId4" imgW="10366248" imgH="7373112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108" y="660640"/>
                        <a:ext cx="771525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23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61950" algn="just">
              <a:spcAft>
                <a:spcPts val="1200"/>
              </a:spcAft>
              <a:buAutoNum type="romanU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управления системой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Учет и регистрация ГИ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Микробиологическое обеспечение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Эпидемиологическая диагностика ГИ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Профилактические и противоэпидемические мероприятия в системе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Обучение персонала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Охрана здоровья персонала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Стандарты  Инфекционного контроля в СПб </a:t>
            </a:r>
            <a:b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приказ КЗ и ЦГСЭН от 10.03.1998 №86/80</a:t>
            </a:r>
            <a:endParaRPr lang="ru-RU" sz="2800" b="1" dirty="0">
              <a:solidFill>
                <a:srgbClr val="00A2B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17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62668" y="260806"/>
            <a:ext cx="685799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00A2B1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Мониторинг госпитальных инфекций 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00A2B1"/>
                </a:solidFill>
                <a:ea typeface="Roboto" panose="02000000000000000000" pitchFamily="2" charset="0"/>
                <a:cs typeface="Roboto" panose="02000000000000000000" pitchFamily="2" charset="0"/>
              </a:rPr>
              <a:t>(заносы и ВБИ</a:t>
            </a:r>
            <a:r>
              <a:rPr lang="ru-RU" sz="2800" b="1" dirty="0" smtClean="0">
                <a:solidFill>
                  <a:srgbClr val="00A2B1"/>
                </a:solidFill>
                <a:ea typeface="Roboto" panose="02000000000000000000" pitchFamily="2" charset="0"/>
                <a:cs typeface="Roboto" panose="02000000000000000000" pitchFamily="2" charset="0"/>
              </a:rPr>
              <a:t>) в стационарах СПб</a:t>
            </a:r>
            <a:endParaRPr lang="ru-RU" sz="2800" b="1" dirty="0">
              <a:solidFill>
                <a:srgbClr val="00A2B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2668" y="1376127"/>
            <a:ext cx="8015378" cy="749007"/>
          </a:xfrm>
          <a:prstGeom prst="rect">
            <a:avLst/>
          </a:prstGeom>
          <a:solidFill>
            <a:srgbClr val="00A2B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важнейший элемент в системе обеспечения эпидемиологической безопасности условий оказания медицинской помощи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862668" y="2360462"/>
            <a:ext cx="8015378" cy="555901"/>
          </a:xfrm>
          <a:prstGeom prst="rect">
            <a:avLst/>
          </a:prstGeom>
          <a:solidFill>
            <a:srgbClr val="00A2B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эффективность мониторинга определяется</a:t>
            </a:r>
            <a:r>
              <a:rPr lang="ru-RU" sz="2000" dirty="0"/>
              <a:t>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496753" y="3161169"/>
            <a:ext cx="7381293" cy="450035"/>
          </a:xfrm>
          <a:prstGeom prst="rect">
            <a:avLst/>
          </a:prstGeom>
          <a:solidFill>
            <a:srgbClr val="B4C7D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</a:rPr>
              <a:t>снижением заболеваемости ВБИ среди пациентов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496753" y="3848782"/>
            <a:ext cx="7381292" cy="542311"/>
          </a:xfrm>
          <a:prstGeom prst="rect">
            <a:avLst/>
          </a:prstGeom>
          <a:solidFill>
            <a:srgbClr val="B4C7D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отсутствием внутрибольничных вспышек с 5 и более очагами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96752" y="4645770"/>
            <a:ext cx="7381292" cy="649254"/>
          </a:xfrm>
          <a:prstGeom prst="rect">
            <a:avLst/>
          </a:prstGeom>
          <a:solidFill>
            <a:srgbClr val="B4C7D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</a:rPr>
              <a:t>снижением инфекционной заболеваемости медицинских работников, связанной с профессиональной деятельностью</a:t>
            </a:r>
          </a:p>
        </p:txBody>
      </p:sp>
      <p:pic>
        <p:nvPicPr>
          <p:cNvPr id="17" name="Picture 9" descr="C:\Users\OSorokina\Desktop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7" y="131216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872" y="213829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9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18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9639" y="8867"/>
            <a:ext cx="7490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Многолетняя динамика </a:t>
            </a:r>
            <a:r>
              <a:rPr lang="ru-RU" sz="2400" b="1" dirty="0" smtClean="0">
                <a:solidFill>
                  <a:srgbClr val="00A2B1"/>
                </a:solidFill>
                <a:ea typeface="Roboto" panose="02000000000000000000" pitchFamily="2" charset="0"/>
                <a:cs typeface="Roboto" panose="02000000000000000000" pitchFamily="2" charset="0"/>
              </a:rPr>
              <a:t>частоты заносов </a:t>
            </a:r>
            <a:r>
              <a:rPr lang="ru-RU" sz="2400" b="1" dirty="0">
                <a:solidFill>
                  <a:srgbClr val="00A2B1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внутрибольничных случаев ОКИ в стационарах СПб</a:t>
            </a: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/>
          </p:nvPr>
        </p:nvGraphicFramePr>
        <p:xfrm>
          <a:off x="1771117" y="1361595"/>
          <a:ext cx="8680450" cy="3108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70159" y="4535008"/>
            <a:ext cx="87014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ea typeface="Times New Roman" panose="02020603050405020304" pitchFamily="18" charset="0"/>
              </a:rPr>
              <a:t>В 2022 году в стационарах СПб зарегистрированы </a:t>
            </a:r>
            <a:r>
              <a:rPr lang="ru-RU" sz="1100" b="1" dirty="0">
                <a:ea typeface="Times New Roman" panose="02020603050405020304" pitchFamily="18" charset="0"/>
              </a:rPr>
              <a:t>3675 случаев ОКИ</a:t>
            </a:r>
            <a:r>
              <a:rPr lang="ru-RU" sz="1100" dirty="0">
                <a:ea typeface="Times New Roman" panose="02020603050405020304" pitchFamily="18" charset="0"/>
              </a:rPr>
              <a:t>, из них </a:t>
            </a:r>
            <a:r>
              <a:rPr lang="ru-RU" sz="1100" b="1" dirty="0">
                <a:ea typeface="Times New Roman" panose="02020603050405020304" pitchFamily="18" charset="0"/>
              </a:rPr>
              <a:t>3572 (</a:t>
            </a:r>
            <a:r>
              <a:rPr lang="ru-RU" sz="1100" dirty="0">
                <a:ea typeface="Times New Roman" panose="02020603050405020304" pitchFamily="18" charset="0"/>
              </a:rPr>
              <a:t>97,2%) </a:t>
            </a:r>
            <a:r>
              <a:rPr lang="ru-RU" sz="1100" b="1" dirty="0">
                <a:ea typeface="Times New Roman" panose="02020603050405020304" pitchFamily="18" charset="0"/>
              </a:rPr>
              <a:t>случая заноса</a:t>
            </a:r>
            <a:r>
              <a:rPr lang="ru-RU" sz="1100" dirty="0">
                <a:ea typeface="Times New Roman" panose="02020603050405020304" pitchFamily="18" charset="0"/>
              </a:rPr>
              <a:t> ОКИ и </a:t>
            </a:r>
            <a:r>
              <a:rPr lang="ru-RU" sz="1100" b="1" dirty="0">
                <a:ea typeface="Times New Roman" panose="02020603050405020304" pitchFamily="18" charset="0"/>
              </a:rPr>
              <a:t>103 (</a:t>
            </a:r>
            <a:r>
              <a:rPr lang="ru-RU" sz="1100" dirty="0">
                <a:ea typeface="Times New Roman" panose="02020603050405020304" pitchFamily="18" charset="0"/>
              </a:rPr>
              <a:t>2,8%)</a:t>
            </a:r>
            <a:r>
              <a:rPr lang="ru-RU" sz="1100" b="1" dirty="0">
                <a:ea typeface="Times New Roman" panose="02020603050405020304" pitchFamily="18" charset="0"/>
              </a:rPr>
              <a:t> случая ВБИ.</a:t>
            </a:r>
          </a:p>
          <a:p>
            <a:pPr algn="just"/>
            <a:r>
              <a:rPr lang="ru-RU" sz="1100" dirty="0">
                <a:ea typeface="Times New Roman" panose="02020603050405020304" pitchFamily="18" charset="0"/>
              </a:rPr>
              <a:t>Наибольшее количество случаев ОКИ регистрировалось среди пациентов: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dirty="0">
                <a:ea typeface="Times New Roman" panose="02020603050405020304" pitchFamily="18" charset="0"/>
              </a:rPr>
              <a:t>многопрофильных стационаров для детей и подростков до 18 лет – 3 346 (93,8%) случаев,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dirty="0">
                <a:ea typeface="Times New Roman" panose="02020603050405020304" pitchFamily="18" charset="0"/>
              </a:rPr>
              <a:t>психиатрических стационаров - 111 (3,02%) случаев,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dirty="0">
                <a:ea typeface="Times New Roman" panose="02020603050405020304" pitchFamily="18" charset="0"/>
              </a:rPr>
              <a:t>многопрофильных стационаров для взрослых </a:t>
            </a:r>
            <a:r>
              <a:rPr lang="ru-RU" sz="1100" dirty="0"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100" dirty="0">
                <a:ea typeface="Times New Roman" panose="02020603050405020304" pitchFamily="18" charset="0"/>
              </a:rPr>
              <a:t> 91 (2,50%) случая,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dirty="0">
                <a:ea typeface="Times New Roman" panose="02020603050405020304" pitchFamily="18" charset="0"/>
              </a:rPr>
              <a:t>учреждений родовспоможения </a:t>
            </a:r>
            <a:r>
              <a:rPr lang="ru-RU" sz="1100" dirty="0"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100" dirty="0">
                <a:ea typeface="Times New Roman" panose="02020603050405020304" pitchFamily="18" charset="0"/>
              </a:rPr>
              <a:t> 21 (0,60%) случая,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100" dirty="0">
                <a:ea typeface="Times New Roman" panose="02020603050405020304" pitchFamily="18" charset="0"/>
              </a:rPr>
              <a:t>наркологических стационаров </a:t>
            </a:r>
            <a:r>
              <a:rPr lang="ru-RU" sz="1100" dirty="0"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100" dirty="0">
                <a:ea typeface="Times New Roman" panose="02020603050405020304" pitchFamily="18" charset="0"/>
              </a:rPr>
              <a:t> 2 (0,05%) случая.</a:t>
            </a:r>
          </a:p>
          <a:p>
            <a:pPr algn="just"/>
            <a:r>
              <a:rPr lang="ru-RU" sz="1100" dirty="0"/>
              <a:t>В структуре ОКИ: ОКИУЭ </a:t>
            </a:r>
            <a:r>
              <a:rPr lang="ru-RU" sz="1100" dirty="0">
                <a:sym typeface="Symbol" panose="05050102010706020507" pitchFamily="18" charset="2"/>
              </a:rPr>
              <a:t></a:t>
            </a:r>
            <a:r>
              <a:rPr lang="ru-RU" sz="1100" dirty="0"/>
              <a:t> 2008 (54,7%) случаев, ОКИНУЭ - 1346 (36,6%) случаев, сальмонеллез </a:t>
            </a:r>
            <a:r>
              <a:rPr lang="ru-RU" sz="1100" dirty="0">
                <a:sym typeface="Symbol" panose="05050102010706020507" pitchFamily="18" charset="2"/>
              </a:rPr>
              <a:t></a:t>
            </a:r>
            <a:r>
              <a:rPr lang="ru-RU" sz="1100" dirty="0"/>
              <a:t> 147 (4,0%) случаев, ОКИ, вызванные </a:t>
            </a:r>
            <a:r>
              <a:rPr lang="ru-RU" sz="1100" dirty="0" err="1"/>
              <a:t>энтеропатогенными</a:t>
            </a:r>
            <a:r>
              <a:rPr lang="ru-RU" sz="1100" dirty="0"/>
              <a:t> кишечными палочками </a:t>
            </a:r>
            <a:r>
              <a:rPr lang="ru-RU" sz="1100" dirty="0">
                <a:sym typeface="Symbol" panose="05050102010706020507" pitchFamily="18" charset="2"/>
              </a:rPr>
              <a:t></a:t>
            </a:r>
            <a:r>
              <a:rPr lang="ru-RU" sz="1100" dirty="0"/>
              <a:t> 110 (3,0%) случаев, бактериальная дизентерия </a:t>
            </a:r>
            <a:r>
              <a:rPr lang="ru-RU" sz="1100" dirty="0">
                <a:sym typeface="Symbol" panose="05050102010706020507" pitchFamily="18" charset="2"/>
              </a:rPr>
              <a:t></a:t>
            </a:r>
            <a:r>
              <a:rPr lang="ru-RU" sz="1100" dirty="0"/>
              <a:t> 12 (0,3%),  энтеровирусные инфекции </a:t>
            </a:r>
            <a:r>
              <a:rPr lang="ru-RU" sz="1100" dirty="0">
                <a:sym typeface="Symbol" panose="05050102010706020507" pitchFamily="18" charset="2"/>
              </a:rPr>
              <a:t></a:t>
            </a:r>
            <a:r>
              <a:rPr lang="ru-RU" sz="1100" dirty="0"/>
              <a:t> 8 (0,2%) случаев. В структуре возбудителей ОКИ, выделенных от пациентов стационаров и расцененных как носительство, преобладали случаи носительства возбудителей сальмонеллеза </a:t>
            </a:r>
            <a:r>
              <a:rPr lang="ru-RU" sz="1100" dirty="0">
                <a:sym typeface="Symbol" panose="05050102010706020507" pitchFamily="18" charset="2"/>
              </a:rPr>
              <a:t></a:t>
            </a:r>
            <a:r>
              <a:rPr lang="ru-RU" sz="1100" dirty="0"/>
              <a:t> 42 (1,1%) случая.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ru-RU" sz="1100" dirty="0"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0158" y="1182277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1000 пациентов</a:t>
            </a:r>
          </a:p>
        </p:txBody>
      </p:sp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362" y="17604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19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86968" y="80304"/>
            <a:ext cx="8602134" cy="1158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00A2B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Многолетняя динамика частоты заносов и внутрибольничных случаев ОКИ  в стационарах для пациентов с заболеваниями  психиатрического профиля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Объект 25"/>
          <p:cNvGraphicFramePr>
            <a:graphicFrameLocks noGrp="1"/>
          </p:cNvGraphicFramePr>
          <p:nvPr>
            <p:ph idx="1"/>
            <p:extLst/>
          </p:nvPr>
        </p:nvGraphicFramePr>
        <p:xfrm>
          <a:off x="1790700" y="1512252"/>
          <a:ext cx="871366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1" y="8030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 fontAlgn="auto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ru-RU" sz="2400" dirty="0"/>
              <a:t>состояние, характеризующееся совокупностью условий, при которых отсутствует недопустимый риск  возникновения у пациентов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медицинских работников </a:t>
            </a:r>
            <a:r>
              <a:rPr lang="ru-RU" sz="2400" b="1" dirty="0" smtClean="0">
                <a:solidFill>
                  <a:srgbClr val="FF0000"/>
                </a:solidFill>
              </a:rPr>
              <a:t>инфекций, связанных с оказанием медицинской помощи </a:t>
            </a:r>
            <a:r>
              <a:rPr lang="ru-RU" sz="2400" dirty="0" smtClean="0">
                <a:solidFill>
                  <a:srgbClr val="FF0000"/>
                </a:solidFill>
              </a:rPr>
              <a:t>(ИСМП)</a:t>
            </a:r>
            <a:r>
              <a:rPr lang="ru-RU" sz="2400" dirty="0" smtClean="0"/>
              <a:t>, </a:t>
            </a:r>
            <a:r>
              <a:rPr lang="ru-RU" sz="2400" dirty="0"/>
              <a:t>состояния носительства, интоксикации, сенсибилизации организма, травм, вызванных микроорганизмами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продуктами их жизнедеятельности, а также культурами клеток и тканей.</a:t>
            </a:r>
          </a:p>
          <a:p>
            <a:pPr algn="just" fontAlgn="auto">
              <a:spcAft>
                <a:spcPts val="1200"/>
              </a:spcAft>
              <a:buFont typeface="Wingdings 2" pitchFamily="18" charset="2"/>
              <a:buNone/>
              <a:defRPr/>
            </a:pPr>
            <a:r>
              <a:rPr lang="ru-RU" sz="2400" b="1" dirty="0"/>
              <a:t>		Две составляющих ЭБМП:</a:t>
            </a:r>
          </a:p>
          <a:p>
            <a:pPr marL="342900" indent="-342900" algn="just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ru-RU" sz="2400" dirty="0"/>
              <a:t>Эпидемиологическая безопасность </a:t>
            </a:r>
            <a:r>
              <a:rPr lang="ru-RU" sz="2400" dirty="0" smtClean="0"/>
              <a:t>пациентов</a:t>
            </a:r>
          </a:p>
          <a:p>
            <a:pPr marL="342900" indent="-342900" algn="just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ru-RU" sz="2400" dirty="0" smtClean="0"/>
              <a:t>Эпидемиологическая </a:t>
            </a:r>
            <a:r>
              <a:rPr lang="ru-RU" sz="2400" dirty="0"/>
              <a:t>безопасность медицинских работников</a:t>
            </a:r>
          </a:p>
          <a:p>
            <a:pPr indent="19050" algn="r">
              <a:spcAft>
                <a:spcPts val="1200"/>
              </a:spcAft>
              <a:buNone/>
            </a:pPr>
            <a:endParaRPr lang="ru-RU" sz="1600" b="1" i="1" dirty="0"/>
          </a:p>
          <a:p>
            <a:pPr indent="19050" algn="r">
              <a:spcAft>
                <a:spcPts val="1200"/>
              </a:spcAft>
              <a:buNone/>
            </a:pPr>
            <a:r>
              <a:rPr lang="ru-RU" sz="2400" b="1" i="1" dirty="0"/>
              <a:t>Всемирная организация здравоохранения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Эпидемиологическая безопасность </a:t>
            </a:r>
            <a:endParaRPr lang="ru-RU" sz="2800" b="1" dirty="0" smtClean="0">
              <a:solidFill>
                <a:srgbClr val="00A2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  <a:endParaRPr lang="ru-RU" sz="28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20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23994" y="254739"/>
            <a:ext cx="9271005" cy="845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2B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Многолетняя динамика частоты заносов и внутрибольничных случаев заболевания </a:t>
            </a:r>
            <a:r>
              <a:rPr lang="ru-RU" sz="2400" b="1" dirty="0" smtClean="0">
                <a:solidFill>
                  <a:srgbClr val="00A2B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ВКИ </a:t>
            </a:r>
            <a:r>
              <a:rPr lang="ru-RU" sz="2400" b="1" dirty="0">
                <a:solidFill>
                  <a:srgbClr val="00A2B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стационарах Санкт-Петербурга</a:t>
            </a: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21967" y="1532530"/>
            <a:ext cx="8229600" cy="296138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1670159" y="1512253"/>
          <a:ext cx="8629009" cy="2940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70158" y="4783976"/>
            <a:ext cx="883420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2022 году в стационарах СПб зарегистрированы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49 520 случаев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заболевания ВКИ, из них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46 877 (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94,7%)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случаев заноса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ВКИ и </a:t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2 643 (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5,3%)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случая ВБИ.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Наибольшее количество случаев ВКИ регистрировалось среди пациентов многопрофильных стационаров для взрослых – 34 922 (70,5%) случая, детских стационаров – 11 533 (23,3%) случая, психиатрических стационаров – 1 478 (3,0%) случаев, в учреждениях родовспоможения – </a:t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1260 (2,5%) случаев, что в сумме составило 99,3% от общего числа ВКИ, зарегистрированных в 2022 году.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структуре ВКИ ведущее место принадлежало </a:t>
            </a:r>
            <a:r>
              <a:rPr lang="en-US" sz="1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Covid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-19 – 39 697 (80,2%) случаев, ОРЗ – 8 127 (16,4%) случаев, гриппу – 1 236 (2,5%) случаев, инфекционному мононуклеозу – 247 (0,5%) случаев, ветряной оспе – 154 (0,3%) случая. 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Кроме того, в 2022 году регистрировались другие формы ВКИ, такие как: менингококковая инфекция – 27 (0,1%) случаев, коклюш – 14 (0,03%) случаев, скарлатина – 12 (0,024%) случаев.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3512" y="1426786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1000 пациентов</a:t>
            </a:r>
          </a:p>
        </p:txBody>
      </p:sp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67" y="260280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21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222500" y="582666"/>
            <a:ext cx="7354239" cy="470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Многолетняя динамика частоты заносов туберкулеза органов дыхания в стационары СПб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/>
          </p:nvPr>
        </p:nvGraphicFramePr>
        <p:xfrm>
          <a:off x="2222500" y="1531938"/>
          <a:ext cx="8229600" cy="349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65300" y="5159615"/>
            <a:ext cx="85338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ea typeface="Times New Roman" panose="02020603050405020304" pitchFamily="18" charset="0"/>
              </a:rPr>
              <a:t>В 2022 году зарегистрированы 334 случая заноса всех форм туберкулеза, из них 308 (92,2%) случаев заноса туберкулеза органов дыхания </a:t>
            </a:r>
            <a:r>
              <a:rPr lang="ru-RU" sz="1100" dirty="0"/>
              <a:t>Доля бациллярных форм составила 34,4% (106 случаев).</a:t>
            </a:r>
          </a:p>
          <a:p>
            <a:pPr algn="just"/>
            <a:r>
              <a:rPr lang="ru-RU" sz="1100" dirty="0"/>
              <a:t>Наибольшее число случаев заноса туберкулеза органов дыхания в 2022 году отмечалось в многопрофильных стационарах для взрослых: всего зарегистрировано 260 (77,8%)  случаев. В психиатрические стационары – 64 случая заноса, в наркологический – 4 случая. в детские стационары и учреждения родовспоможения – по 2 случая.</a:t>
            </a:r>
            <a:endParaRPr lang="ru-RU" sz="1100" dirty="0"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3512" y="1426786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1000 пациентов</a:t>
            </a:r>
          </a:p>
        </p:txBody>
      </p:sp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67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22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60634" y="493699"/>
            <a:ext cx="8670732" cy="470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Многолетняя </a:t>
            </a:r>
            <a:r>
              <a:rPr lang="ru-RU" sz="2400" b="1" dirty="0" smtClean="0">
                <a:solidFill>
                  <a:srgbClr val="00A2B1"/>
                </a:solidFill>
                <a:latin typeface="+mn-lt"/>
                <a:cs typeface="Arial" pitchFamily="34" charset="0"/>
              </a:rPr>
              <a:t>динамика регистрации </a:t>
            </a:r>
            <a:r>
              <a:rPr lang="ru-RU" sz="24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туберкулеза среди медицинских работников стационаров СПб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5300" y="5074977"/>
            <a:ext cx="853386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 </a:t>
            </a:r>
            <a:r>
              <a:rPr lang="x-none" sz="1100" dirty="0"/>
              <a:t>2022 году </a:t>
            </a:r>
            <a:r>
              <a:rPr lang="ru-RU" sz="1100" dirty="0"/>
              <a:t>было зарегистрированы 6 случаев, из них:</a:t>
            </a:r>
          </a:p>
          <a:p>
            <a:r>
              <a:rPr lang="ru-RU" sz="1100" dirty="0"/>
              <a:t>1 (0,09) случай </a:t>
            </a:r>
            <a:r>
              <a:rPr lang="x-none" sz="1100" dirty="0"/>
              <a:t>туберкулеза среди врачей, </a:t>
            </a:r>
            <a:endParaRPr lang="ru-RU" sz="1100" dirty="0"/>
          </a:p>
          <a:p>
            <a:r>
              <a:rPr lang="ru-RU" sz="1100" dirty="0"/>
              <a:t>3 (0,17) случая туберкулеза среди среднего </a:t>
            </a:r>
            <a:r>
              <a:rPr lang="x-none" sz="1100" dirty="0"/>
              <a:t>медицинского персонала</a:t>
            </a:r>
            <a:r>
              <a:rPr lang="ru-RU" sz="1100" dirty="0"/>
              <a:t> </a:t>
            </a:r>
          </a:p>
          <a:p>
            <a:r>
              <a:rPr lang="ru-RU" sz="1100" dirty="0"/>
              <a:t>2 (0,36)  случая среди младшего </a:t>
            </a:r>
            <a:r>
              <a:rPr lang="x-none" sz="1100" dirty="0"/>
              <a:t>медицинского персонала</a:t>
            </a:r>
            <a:r>
              <a:rPr lang="ru-RU" sz="1100" dirty="0"/>
              <a:t> </a:t>
            </a:r>
          </a:p>
          <a:p>
            <a:r>
              <a:rPr lang="x-none" sz="1100" dirty="0"/>
              <a:t>В структуре заболеваемости медработников туберкулезом </a:t>
            </a:r>
            <a:r>
              <a:rPr lang="ru-RU" sz="1100" dirty="0"/>
              <a:t>50,0</a:t>
            </a:r>
            <a:r>
              <a:rPr lang="x-none" sz="1100" dirty="0"/>
              <a:t>% составляют люди в возрасте </a:t>
            </a:r>
            <a:r>
              <a:rPr lang="ru-RU" sz="1100" dirty="0"/>
              <a:t>до </a:t>
            </a:r>
            <a:r>
              <a:rPr lang="x-none" sz="1100" dirty="0"/>
              <a:t>40 лет.</a:t>
            </a:r>
            <a:endParaRPr lang="ru-RU" sz="1100" dirty="0"/>
          </a:p>
          <a:p>
            <a:r>
              <a:rPr lang="ru-RU" sz="1100" dirty="0"/>
              <a:t>Необходимо отметить, что в стационарах проводится раннее выявление туберкулёза среди сотрудников: в 2022 году больных из числа зарегистрированных случаев туберкулеза, выявлены активно по результатам флюорографического обследования 100% случаев</a:t>
            </a:r>
            <a:endParaRPr lang="ru-RU" sz="1100" dirty="0">
              <a:ea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021496"/>
          </a:xfrm>
        </p:spPr>
        <p:txBody>
          <a:bodyPr/>
          <a:lstStyle/>
          <a:p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1765299" y="1524547"/>
          <a:ext cx="8346110" cy="3171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03512" y="1426786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1000 МР</a:t>
            </a:r>
          </a:p>
        </p:txBody>
      </p:sp>
      <p:pic>
        <p:nvPicPr>
          <p:cNvPr id="2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23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08289" y="440870"/>
            <a:ext cx="9018826" cy="470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Многолетняя динамика частоты заносов ХГВ в стационары СПб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A2B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/>
          </p:nvPr>
        </p:nvGraphicFramePr>
        <p:xfrm>
          <a:off x="1876426" y="1531939"/>
          <a:ext cx="8575675" cy="33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70159" y="5164348"/>
            <a:ext cx="87814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2022 году в стационарах города зарегистрированы </a:t>
            </a:r>
            <a:r>
              <a:rPr lang="ru-RU" sz="1100" b="1" dirty="0"/>
              <a:t>854 случая заноса </a:t>
            </a:r>
            <a:r>
              <a:rPr lang="ru-RU" sz="1100" dirty="0"/>
              <a:t>ХГВ. </a:t>
            </a:r>
          </a:p>
          <a:p>
            <a:r>
              <a:rPr lang="ru-RU" sz="1100" dirty="0"/>
              <a:t>Случаи заносов ХГВ регистрировались среди пациентов стационаров разных профилей медицинской помощи. Наибольшее количество случаев ХГВ регистрировалось среди пациентов многопрофильных стационаров – 58,5% (502 случая), психиатрических стационаров – 22,5% (192 случая) и учреждений родовспоможения- 17,6% (150 случаев), что в сумме составило 98,8% от общего числа заносов ХГВ. Кроме того, заносы ХГВ регистрировались в туберкулезных (4 случая), наркологических (6 случаев) стационарах, в кожно-венерологических и в детских стационарах случаев заноса ХГВ в 2022 году не было. </a:t>
            </a:r>
          </a:p>
          <a:p>
            <a:r>
              <a:rPr lang="ru-RU" sz="1100" dirty="0"/>
              <a:t>Внутрибольничные случаи инфицирования пациентов ХГВ в стационарных условиях в 2022 году не регистрировались.</a:t>
            </a:r>
          </a:p>
          <a:p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1703512" y="1426786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1000 пациентов</a:t>
            </a:r>
          </a:p>
        </p:txBody>
      </p:sp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68" y="206835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24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76675" y="374158"/>
            <a:ext cx="8874892" cy="470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Многолетняя динамика частоты заносов ХГС в стационары СПб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A2B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21967" y="1532530"/>
            <a:ext cx="8229600" cy="3367462"/>
          </a:xfrm>
        </p:spPr>
        <p:txBody>
          <a:bodyPr/>
          <a:lstStyle/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2221968" y="2057400"/>
          <a:ext cx="7688339" cy="3081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70159" y="5378829"/>
            <a:ext cx="878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2022 году в стационарах города зарегистрированы </a:t>
            </a:r>
            <a:r>
              <a:rPr lang="ru-RU" sz="1100" b="1" dirty="0"/>
              <a:t>2 781 случай </a:t>
            </a:r>
            <a:r>
              <a:rPr lang="ru-RU" sz="1100" dirty="0"/>
              <a:t>заноса ХГС среди пациентов стационаров различной специализации. Наибольшее количество случаев ХГС регистрировалось среди пациентов многопрофильных стационаров – 51,9% (1 442 случаев), психиатрических – 26,1%  (725 случаев), учреждений родовспоможения – 8,6% (307 случаев), наркологических – 9,0% (251 случай), туберкулезных – 4,5% (125 случаев), в детских стационарах случаи заноса ХГС не регистрировались. </a:t>
            </a:r>
          </a:p>
          <a:p>
            <a:r>
              <a:rPr lang="ru-RU" sz="1100" dirty="0"/>
              <a:t>Внутрибольничные случаи инфицирования ХГС в стационарах Санкт-Петербурга в 2022 году не регистрировались.</a:t>
            </a:r>
          </a:p>
          <a:p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1703512" y="1426786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1000 пациентов</a:t>
            </a:r>
          </a:p>
        </p:txBody>
      </p:sp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175" y="254661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25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419641" y="316200"/>
            <a:ext cx="7879527" cy="470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Многолетняя динамика частоты заносов ВИЧ-инфекции в стационары СПб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A2B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21967" y="1532530"/>
            <a:ext cx="8229600" cy="3109045"/>
          </a:xfrm>
        </p:spPr>
        <p:txBody>
          <a:bodyPr/>
          <a:lstStyle/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2489215" y="1241582"/>
          <a:ext cx="7490666" cy="369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2357" y="5193579"/>
            <a:ext cx="8659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2022 году в стационарах Санкт-Петербурга зарегистрированы 2 613 случаев заноса ВИЧ-инфекции и носительства вируса иммунодефицита человека.</a:t>
            </a:r>
          </a:p>
          <a:p>
            <a:r>
              <a:rPr lang="ru-RU" sz="1100" dirty="0"/>
              <a:t> Случаи заноса ВИЧ-инфекции и выявление носительства ВИЧ при поступлении на лечение регистрировались среди пациентов многопрофильных стационаров для взрослых (1 557 случаев), психиатрических (388 случаев), учреждений родовспоможения </a:t>
            </a:r>
            <a:br>
              <a:rPr lang="ru-RU" sz="1100" dirty="0"/>
            </a:br>
            <a:r>
              <a:rPr lang="ru-RU" sz="1100" dirty="0"/>
              <a:t>(133 случая), наркологических (44 случая), туберкулезных (19 случаев), а также детских (38 случаев) и кожно-венерологических стационаров (434 случая).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3512" y="1426786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1000 пациентов</a:t>
            </a:r>
          </a:p>
        </p:txBody>
      </p:sp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401" y="206835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7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784227" y="2470815"/>
            <a:ext cx="66950" cy="8587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26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229460" y="116928"/>
            <a:ext cx="8274902" cy="1224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Охват прививками против ВГВ, дифтерии и кори МР стационаров Санкт-Петербурга (%) 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2357" y="5193580"/>
            <a:ext cx="86592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100" dirty="0"/>
              <a:t>Охват прививками медицинских работников стационаров Санкт-Петербурга 202</a:t>
            </a:r>
            <a:r>
              <a:rPr lang="ru-RU" sz="1100" dirty="0"/>
              <a:t>2</a:t>
            </a:r>
            <a:r>
              <a:rPr lang="x-none" sz="1100" dirty="0"/>
              <a:t> году составил</a:t>
            </a:r>
            <a:r>
              <a:rPr lang="ru-RU" sz="1100" dirty="0"/>
              <a:t>:</a:t>
            </a:r>
          </a:p>
          <a:p>
            <a:pPr lvl="0"/>
            <a:r>
              <a:rPr lang="x-none" sz="1100" dirty="0"/>
              <a:t>против вирусного гепатита В – </a:t>
            </a:r>
            <a:r>
              <a:rPr lang="ru-RU" sz="1100" dirty="0"/>
              <a:t>92,9% </a:t>
            </a:r>
          </a:p>
          <a:p>
            <a:pPr lvl="0"/>
            <a:r>
              <a:rPr lang="x-none" sz="1100" dirty="0"/>
              <a:t>против дифтерии </a:t>
            </a:r>
            <a:r>
              <a:rPr lang="ru-RU" sz="1100" dirty="0"/>
              <a:t>– 92,3% </a:t>
            </a:r>
          </a:p>
          <a:p>
            <a:pPr lvl="0"/>
            <a:r>
              <a:rPr lang="x-none" sz="1100" dirty="0"/>
              <a:t>против кори </a:t>
            </a:r>
            <a:r>
              <a:rPr lang="ru-RU" sz="1100" dirty="0"/>
              <a:t>– 96,6% </a:t>
            </a:r>
          </a:p>
          <a:p>
            <a:pPr lvl="0"/>
            <a:r>
              <a:rPr lang="x-none" sz="1100" dirty="0"/>
              <a:t>против краснухи – </a:t>
            </a:r>
            <a:r>
              <a:rPr lang="ru-RU" sz="1100" dirty="0"/>
              <a:t>96,2%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/>
          </p:nvPr>
        </p:nvGraphicFramePr>
        <p:xfrm>
          <a:off x="1792358" y="1531938"/>
          <a:ext cx="8659743" cy="310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788" y="206835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 txBox="1">
            <a:spLocks/>
          </p:cNvSpPr>
          <p:nvPr/>
        </p:nvSpPr>
        <p:spPr>
          <a:xfrm>
            <a:off x="9268135" y="5693439"/>
            <a:ext cx="25686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CE5746-D012-430F-B1D8-0F1BCF72480F}" type="slidenum">
              <a:rPr lang="ru-RU" sz="900" b="1">
                <a:solidFill>
                  <a:schemeClr val="bg1"/>
                </a:solidFill>
              </a:rPr>
              <a:pPr/>
              <a:t>27</a:t>
            </a:fld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773044" y="240768"/>
            <a:ext cx="8437757" cy="2887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ru-RU"/>
            </a:defPPr>
            <a:lvl1pPr marL="342900" lvl="0" indent="-342900">
              <a:spcBef>
                <a:spcPct val="20000"/>
              </a:spcBef>
              <a:defRPr sz="3200"/>
            </a:lvl1pPr>
          </a:lstStyle>
          <a:p>
            <a:pPr marL="0" indent="0" algn="ctr"/>
            <a:r>
              <a:rPr lang="ru-RU" sz="1500" b="1" dirty="0">
                <a:solidFill>
                  <a:srgbClr val="00A2B1"/>
                </a:solidFill>
                <a:cs typeface="Arial" pitchFamily="34" charset="0"/>
              </a:rPr>
              <a:t>Показатели частоты случаев инфекций в области хирургического вмешательства (ИОХВ) в МО СПб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2C52-D971-43E7-9A8B-BCA039841103}" type="slidenum">
              <a:rPr lang="ru-RU" smtClean="0"/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76622" y="3179842"/>
            <a:ext cx="876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В частности, средние параметры частоты ИОХВ, составляя </a:t>
            </a:r>
            <a:r>
              <a:rPr lang="ru-RU" sz="1200" b="1" dirty="0">
                <a:solidFill>
                  <a:srgbClr val="FF0000"/>
                </a:solidFill>
              </a:rPr>
              <a:t>10-12 случаев на 100 операций</a:t>
            </a:r>
            <a:r>
              <a:rPr lang="ru-RU" sz="1200" dirty="0"/>
              <a:t>, не могут считаться оптимальными ниже 4-5 наблюдений ИОХВ на 100 операций (ВОЗ) (при проведении операций с минимальным количеством факторов риска частота ИОХВ не  должна превышать 1-2 случая на 100 вмешательств)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7127" y="678558"/>
            <a:ext cx="1119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cs typeface="Arial" pitchFamily="34" charset="0"/>
              </a:rPr>
              <a:t>на 100 операций</a:t>
            </a:r>
            <a:endParaRPr lang="ru-RU" sz="9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1888067" y="4486455"/>
          <a:ext cx="8133538" cy="1689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73043" y="6349338"/>
            <a:ext cx="86325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25" dirty="0"/>
              <a:t>Ведущими возбудителями ИОХВ среди пациентов стационаров в</a:t>
            </a:r>
            <a:r>
              <a:rPr lang="en-US" sz="825" dirty="0"/>
              <a:t> 202</a:t>
            </a:r>
            <a:r>
              <a:rPr lang="ru-RU" sz="825" dirty="0"/>
              <a:t>1 году - штаммы</a:t>
            </a:r>
            <a:r>
              <a:rPr lang="en-US" sz="825" dirty="0"/>
              <a:t> </a:t>
            </a:r>
            <a:r>
              <a:rPr lang="en-US" sz="825" i="1" dirty="0"/>
              <a:t>E.coli, </a:t>
            </a:r>
            <a:r>
              <a:rPr lang="en-US" sz="825" i="1" dirty="0" err="1"/>
              <a:t>K.pneumoniae</a:t>
            </a:r>
            <a:r>
              <a:rPr lang="en-US" sz="825" i="1" dirty="0"/>
              <a:t> </a:t>
            </a:r>
            <a:r>
              <a:rPr lang="ru-RU" sz="825" i="1" dirty="0"/>
              <a:t>и </a:t>
            </a:r>
            <a:r>
              <a:rPr lang="en-US" sz="825" i="1" dirty="0" err="1"/>
              <a:t>S.aureus</a:t>
            </a:r>
            <a:r>
              <a:rPr lang="ru-RU" sz="825" dirty="0"/>
              <a:t>, что составило 53,5% от совокупности всех микроорганизмов, выделенных из проб биологического материала пациентов с ГСИ в области хирургического вмешательства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2094418" y="4024697"/>
            <a:ext cx="7927187" cy="2887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ru-RU"/>
            </a:defPPr>
            <a:lvl1pPr marL="342900" lvl="0" indent="-342900">
              <a:spcBef>
                <a:spcPct val="20000"/>
              </a:spcBef>
              <a:defRPr sz="3200"/>
            </a:lvl1pPr>
          </a:lstStyle>
          <a:p>
            <a:pPr marL="0" indent="0" algn="ctr"/>
            <a:r>
              <a:rPr lang="ru-RU" sz="1500" b="1" dirty="0">
                <a:solidFill>
                  <a:srgbClr val="00A2B1"/>
                </a:solidFill>
                <a:cs typeface="Arial" pitchFamily="34" charset="0"/>
              </a:rPr>
              <a:t>Рейтинговое распределение возбудителей, выделенных из очагов ИОХВ в МО СПб в 2022 г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1888067" y="916403"/>
          <a:ext cx="7789333" cy="216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17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 txBox="1">
            <a:spLocks/>
          </p:cNvSpPr>
          <p:nvPr/>
        </p:nvSpPr>
        <p:spPr>
          <a:xfrm>
            <a:off x="9268135" y="5693439"/>
            <a:ext cx="25686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CE5746-D012-430F-B1D8-0F1BCF72480F}" type="slidenum">
              <a:rPr lang="ru-RU" sz="900" b="1">
                <a:solidFill>
                  <a:schemeClr val="bg1"/>
                </a:solidFill>
              </a:rPr>
              <a:pPr/>
              <a:t>28</a:t>
            </a:fld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858152" y="229394"/>
            <a:ext cx="8576164" cy="2562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ru-RU"/>
            </a:defPPr>
            <a:lvl1pPr marL="342900" lvl="0" indent="-342900">
              <a:spcBef>
                <a:spcPct val="20000"/>
              </a:spcBef>
              <a:defRPr sz="3200"/>
            </a:lvl1pPr>
          </a:lstStyle>
          <a:p>
            <a:pPr marL="0" indent="0" algn="ctr"/>
            <a:r>
              <a:rPr lang="ru-RU" sz="1500" b="1" dirty="0">
                <a:solidFill>
                  <a:srgbClr val="00A2B1"/>
                </a:solidFill>
                <a:cs typeface="Arial" pitchFamily="34" charset="0"/>
              </a:rPr>
              <a:t>Параметры частоты случаев катетер-ассоциированных инфекций кровотока (КАИК) в МО СПб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2C52-D971-43E7-9A8B-BCA039841103}" type="slidenum">
              <a:rPr lang="ru-RU" smtClean="0"/>
              <a:t>28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63745" y="3118185"/>
            <a:ext cx="834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Средняя частота случаев КАИК составляет от </a:t>
            </a:r>
            <a:r>
              <a:rPr lang="ru-RU" sz="1200" b="1" dirty="0">
                <a:solidFill>
                  <a:srgbClr val="FF0000"/>
                </a:solidFill>
              </a:rPr>
              <a:t>2,9</a:t>
            </a:r>
            <a:r>
              <a:rPr lang="ru-RU" sz="1200" dirty="0"/>
              <a:t> (специализированные ОРИТ) до </a:t>
            </a:r>
            <a:r>
              <a:rPr lang="ru-RU" sz="1200" b="1" dirty="0">
                <a:solidFill>
                  <a:srgbClr val="FF0000"/>
                </a:solidFill>
              </a:rPr>
              <a:t>7,7</a:t>
            </a:r>
            <a:r>
              <a:rPr lang="ru-RU" sz="1200" dirty="0"/>
              <a:t> (общая реанимация) случаев на 1000 дней катетеризации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3745" y="534342"/>
            <a:ext cx="1643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cs typeface="Arial" pitchFamily="34" charset="0"/>
              </a:rPr>
              <a:t>на 1000 </a:t>
            </a:r>
            <a:r>
              <a:rPr lang="ru-RU" sz="900" b="1" dirty="0" err="1">
                <a:cs typeface="Arial" pitchFamily="34" charset="0"/>
              </a:rPr>
              <a:t>катетеро</a:t>
            </a:r>
            <a:r>
              <a:rPr lang="ru-RU" sz="900" b="1" dirty="0">
                <a:cs typeface="Arial" pitchFamily="34" charset="0"/>
              </a:rPr>
              <a:t>-дней</a:t>
            </a:r>
            <a:endParaRPr lang="ru-RU" sz="9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55593" y="3515534"/>
            <a:ext cx="69568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00A2B1"/>
                </a:solidFill>
                <a:cs typeface="Arial" pitchFamily="34" charset="0"/>
              </a:rPr>
              <a:t>Рейтинговое распределение возбудителей КАИК у пациентов в МО СПб в 2022г. </a:t>
            </a:r>
            <a:endParaRPr lang="ru-RU" sz="1500" dirty="0">
              <a:solidFill>
                <a:srgbClr val="00A2B1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910098" y="3743300"/>
          <a:ext cx="8524219" cy="241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75965" y="6369793"/>
            <a:ext cx="834053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25" dirty="0"/>
              <a:t>Ведущими возбудителями КАИК среди пациентов стационаров в</a:t>
            </a:r>
            <a:r>
              <a:rPr lang="en-US" sz="825" dirty="0"/>
              <a:t> 202</a:t>
            </a:r>
            <a:r>
              <a:rPr lang="ru-RU" sz="825" dirty="0"/>
              <a:t>1 году - штаммы</a:t>
            </a:r>
            <a:r>
              <a:rPr lang="en-US" sz="825" dirty="0"/>
              <a:t> </a:t>
            </a:r>
            <a:r>
              <a:rPr lang="en-US" sz="825" i="1" dirty="0" err="1"/>
              <a:t>K.pneumoniae</a:t>
            </a:r>
            <a:r>
              <a:rPr lang="en-US" sz="825" i="1" dirty="0"/>
              <a:t> </a:t>
            </a:r>
            <a:r>
              <a:rPr lang="ru-RU" sz="825" i="1" dirty="0"/>
              <a:t>и </a:t>
            </a:r>
            <a:r>
              <a:rPr lang="en-US" sz="825" i="1" dirty="0" err="1"/>
              <a:t>S.aureus</a:t>
            </a:r>
            <a:r>
              <a:rPr lang="ru-RU" sz="825" i="1" dirty="0"/>
              <a:t> </a:t>
            </a:r>
            <a:r>
              <a:rPr lang="ru-RU" sz="825" dirty="0"/>
              <a:t>(52,6% от совокупности всех микроорганизмов, выделенных из проб биологического материала пациентов с инфекциями кровотока)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2045547" y="712804"/>
          <a:ext cx="7889028" cy="2178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81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 txBox="1">
            <a:spLocks/>
          </p:cNvSpPr>
          <p:nvPr/>
        </p:nvSpPr>
        <p:spPr>
          <a:xfrm>
            <a:off x="9268135" y="5693439"/>
            <a:ext cx="25686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CE5746-D012-430F-B1D8-0F1BCF72480F}" type="slidenum">
              <a:rPr lang="ru-RU" sz="900" b="1">
                <a:solidFill>
                  <a:schemeClr val="bg1"/>
                </a:solidFill>
              </a:rPr>
              <a:pPr/>
              <a:t>29</a:t>
            </a:fld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81304" y="101787"/>
            <a:ext cx="9143999" cy="2121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ru-RU"/>
            </a:defPPr>
            <a:lvl1pPr marL="342900" lvl="0" indent="-342900">
              <a:spcBef>
                <a:spcPct val="20000"/>
              </a:spcBef>
              <a:defRPr sz="3200"/>
            </a:lvl1pPr>
          </a:lstStyle>
          <a:p>
            <a:pPr marL="0" indent="0" algn="ctr"/>
            <a:r>
              <a:rPr lang="ru-RU" sz="1600" b="1" dirty="0">
                <a:solidFill>
                  <a:srgbClr val="00A2B1"/>
                </a:solidFill>
                <a:cs typeface="Arial" pitchFamily="34" charset="0"/>
              </a:rPr>
              <a:t>Частота случаев инфекций нижних дыхательных путей (ИНДП) при применении ИВЛ в МО СПб</a:t>
            </a:r>
          </a:p>
          <a:p>
            <a:pPr marL="0" indent="0" algn="ctr"/>
            <a:endParaRPr lang="ru-RU" sz="1600" b="1" dirty="0">
              <a:solidFill>
                <a:srgbClr val="00A2B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2C52-D971-43E7-9A8B-BCA039841103}" type="slidenum">
              <a:rPr lang="ru-RU" smtClean="0"/>
              <a:t>29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81303" y="392713"/>
            <a:ext cx="11698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cs typeface="Arial" pitchFamily="34" charset="0"/>
              </a:rPr>
              <a:t>на 1000 ИВЛ-дней</a:t>
            </a:r>
            <a:endParaRPr lang="ru-RU" sz="900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473200" y="3881199"/>
            <a:ext cx="9880600" cy="228514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Рейтинговое распределение возбудителей </a:t>
            </a:r>
            <a:r>
              <a:rPr lang="ru-RU" sz="1600" b="1" dirty="0">
                <a:solidFill>
                  <a:srgbClr val="00A2B1"/>
                </a:solidFill>
                <a:latin typeface="+mn-lt"/>
                <a:ea typeface="+mn-ea"/>
                <a:cs typeface="Arial" pitchFamily="34" charset="0"/>
              </a:rPr>
              <a:t>ИНДП</a:t>
            </a:r>
            <a:r>
              <a:rPr lang="ru-RU" sz="16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, ассоциированных с применением ИВЛ,</a:t>
            </a:r>
            <a:r>
              <a:rPr lang="ru-RU" sz="1600" b="1" dirty="0">
                <a:solidFill>
                  <a:srgbClr val="00A2B1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в МО СПб в 2022 г</a:t>
            </a:r>
            <a:r>
              <a:rPr lang="ru-RU" sz="1600" b="1" dirty="0">
                <a:solidFill>
                  <a:srgbClr val="00A2B1"/>
                </a:solidFill>
                <a:latin typeface="+mn-lt"/>
                <a:ea typeface="+mn-ea"/>
                <a:cs typeface="Arial" pitchFamily="34" charset="0"/>
              </a:rPr>
              <a:t>. 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1879600" y="4222069"/>
          <a:ext cx="7975600" cy="213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79600" y="3319008"/>
            <a:ext cx="833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 данным экспертов </a:t>
            </a:r>
            <a:r>
              <a:rPr lang="en-US" sz="1200" dirty="0"/>
              <a:t>International Nosocomial Infection Control Consortium (INICC)</a:t>
            </a:r>
            <a:r>
              <a:rPr lang="ru-RU" sz="1200" dirty="0"/>
              <a:t> средняя частота случаев </a:t>
            </a:r>
            <a:br>
              <a:rPr lang="ru-RU" sz="1200" dirty="0"/>
            </a:br>
            <a:r>
              <a:rPr lang="ru-RU" sz="1200" dirty="0"/>
              <a:t>ИВЛ-ассоциированных пневмоний составляет не менее  </a:t>
            </a:r>
            <a:r>
              <a:rPr lang="ru-RU" sz="1200" b="1" dirty="0">
                <a:solidFill>
                  <a:srgbClr val="FF0000"/>
                </a:solidFill>
              </a:rPr>
              <a:t>13,6 случаев на 1000 ИВЛ-дней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6749" y="6360364"/>
            <a:ext cx="834053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25" dirty="0"/>
              <a:t>Возбудители ИНДП в 2021 году  среди пациентов, которым применялась ИВЛ, разнообразные, как Гр+, так  и Гр- микроорганизмы 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1655017" y="751906"/>
          <a:ext cx="8346233" cy="242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47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9549" y="1856022"/>
            <a:ext cx="1028975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" algn="just">
              <a:buFont typeface="Wingdings 2" pitchFamily="18" charset="2"/>
              <a:buNone/>
            </a:pPr>
            <a:r>
              <a:rPr lang="ru-RU" sz="2800" dirty="0"/>
              <a:t>Современный научно-обоснованный </a:t>
            </a:r>
            <a:r>
              <a:rPr lang="ru-RU" sz="2800" dirty="0" smtClean="0"/>
              <a:t>подход к </a:t>
            </a:r>
            <a:r>
              <a:rPr lang="ru-RU" sz="2800" dirty="0"/>
              <a:t>профилактике и контролю инфекций четко демонстрирует, что ни один тип учреждения здравоохранения ни в одной стране не может претендовать на то, чтобы быть свободным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от </a:t>
            </a:r>
            <a:r>
              <a:rPr lang="ru-RU" sz="2800" dirty="0"/>
              <a:t>риска возникновения </a:t>
            </a:r>
            <a:r>
              <a:rPr lang="ru-RU" sz="2800" b="1" dirty="0">
                <a:solidFill>
                  <a:srgbClr val="FF0000"/>
                </a:solidFill>
              </a:rPr>
              <a:t>инфекций, </a:t>
            </a:r>
            <a:r>
              <a:rPr lang="ru-RU" sz="2800" b="1" dirty="0" smtClean="0">
                <a:solidFill>
                  <a:srgbClr val="FF0000"/>
                </a:solidFill>
              </a:rPr>
              <a:t>связанных с </a:t>
            </a:r>
            <a:r>
              <a:rPr lang="ru-RU" sz="2800" b="1" dirty="0">
                <a:solidFill>
                  <a:srgbClr val="FF0000"/>
                </a:solidFill>
              </a:rPr>
              <a:t>оказанием медицинской </a:t>
            </a:r>
            <a:r>
              <a:rPr lang="ru-RU" sz="2800" b="1" dirty="0" smtClean="0">
                <a:solidFill>
                  <a:srgbClr val="FF0000"/>
                </a:solidFill>
              </a:rPr>
              <a:t>помощи </a:t>
            </a:r>
            <a:r>
              <a:rPr lang="ru-RU" sz="2800" dirty="0" smtClean="0">
                <a:solidFill>
                  <a:srgbClr val="FF0000"/>
                </a:solidFill>
              </a:rPr>
              <a:t>(ИСМП)</a:t>
            </a:r>
            <a:endParaRPr lang="ru-RU" sz="2800" dirty="0">
              <a:solidFill>
                <a:srgbClr val="FF0000"/>
              </a:solidFill>
            </a:endParaRPr>
          </a:p>
          <a:p>
            <a:pPr indent="19050" algn="r">
              <a:buNone/>
            </a:pPr>
            <a:endParaRPr lang="ru-RU" sz="1600" b="1" i="1" dirty="0"/>
          </a:p>
          <a:p>
            <a:pPr indent="19050" algn="r">
              <a:buNone/>
            </a:pPr>
            <a:r>
              <a:rPr lang="ru-RU" sz="2400" b="1" i="1" dirty="0"/>
              <a:t>Всемирная организация здравоохранения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Эпидемиологическая безопасность </a:t>
            </a:r>
            <a:endParaRPr lang="ru-RU" sz="2800" b="1" dirty="0" smtClean="0">
              <a:solidFill>
                <a:srgbClr val="00A2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помощи</a:t>
            </a:r>
            <a:endParaRPr lang="ru-RU" sz="28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 txBox="1">
            <a:spLocks/>
          </p:cNvSpPr>
          <p:nvPr/>
        </p:nvSpPr>
        <p:spPr>
          <a:xfrm>
            <a:off x="9268135" y="5693439"/>
            <a:ext cx="25686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CE5746-D012-430F-B1D8-0F1BCF72480F}" type="slidenum">
              <a:rPr lang="ru-RU" sz="900" b="1">
                <a:solidFill>
                  <a:schemeClr val="bg1"/>
                </a:solidFill>
              </a:rPr>
              <a:pPr/>
              <a:t>30</a:t>
            </a:fld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23999" y="134111"/>
            <a:ext cx="9719733" cy="2691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ru-RU"/>
            </a:defPPr>
            <a:lvl1pPr marL="342900" lvl="0" indent="-342900">
              <a:spcBef>
                <a:spcPct val="20000"/>
              </a:spcBef>
              <a:defRPr sz="3200"/>
            </a:lvl1pPr>
          </a:lstStyle>
          <a:p>
            <a:pPr marL="0" indent="0" algn="ctr"/>
            <a:r>
              <a:rPr lang="ru-RU" sz="1600" b="1" dirty="0">
                <a:solidFill>
                  <a:srgbClr val="00A2B1"/>
                </a:solidFill>
                <a:cs typeface="Arial" pitchFamily="34" charset="0"/>
              </a:rPr>
              <a:t>Частота случаев инфекций мочевыводящих путей (ИМВП), ассоциированных с их катетеризацией в МО СПб</a:t>
            </a:r>
          </a:p>
          <a:p>
            <a:pPr marL="0" indent="0" algn="ctr"/>
            <a:endParaRPr lang="ru-RU" sz="1600" b="1" dirty="0">
              <a:solidFill>
                <a:srgbClr val="00A2B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2C52-D971-43E7-9A8B-BCA039841103}" type="slidenum">
              <a:rPr lang="ru-RU" smtClean="0"/>
              <a:t>30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646688"/>
            <a:ext cx="2006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cs typeface="Arial" pitchFamily="34" charset="0"/>
              </a:rPr>
              <a:t>на 1000 </a:t>
            </a:r>
            <a:r>
              <a:rPr lang="ru-RU" sz="900" b="1" dirty="0" err="1">
                <a:cs typeface="Arial" pitchFamily="34" charset="0"/>
              </a:rPr>
              <a:t>катетеро</a:t>
            </a:r>
            <a:r>
              <a:rPr lang="ru-RU" sz="900" b="1" dirty="0">
                <a:cs typeface="Arial" pitchFamily="34" charset="0"/>
              </a:rPr>
              <a:t>-дней</a:t>
            </a:r>
            <a:endParaRPr lang="ru-RU" sz="900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912660" y="3483083"/>
            <a:ext cx="9966073" cy="256953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Рейтинговое распределение возбудителей </a:t>
            </a:r>
            <a:r>
              <a:rPr lang="ru-RU" sz="1600" b="1" dirty="0">
                <a:solidFill>
                  <a:srgbClr val="00A2B1"/>
                </a:solidFill>
                <a:latin typeface="+mn-lt"/>
                <a:ea typeface="+mn-ea"/>
                <a:cs typeface="Arial" pitchFamily="34" charset="0"/>
              </a:rPr>
              <a:t>ИМВП, </a:t>
            </a:r>
            <a:r>
              <a:rPr lang="ru-RU" sz="1600" b="1" dirty="0">
                <a:solidFill>
                  <a:srgbClr val="00A2B1"/>
                </a:solidFill>
                <a:latin typeface="+mn-lt"/>
                <a:cs typeface="Arial" pitchFamily="34" charset="0"/>
              </a:rPr>
              <a:t>ассоциированных с их катетеризацией в МО СПб в 2022г.</a:t>
            </a:r>
            <a:endParaRPr lang="ru-RU" sz="1600" b="1" dirty="0">
              <a:solidFill>
                <a:srgbClr val="00A2B1"/>
              </a:solidFill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659467" y="3970867"/>
          <a:ext cx="8636000" cy="21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58751" y="6356351"/>
            <a:ext cx="84010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25" dirty="0"/>
              <a:t>Ведущими возбудителями ИМВП среди пациентов стационаров в</a:t>
            </a:r>
            <a:r>
              <a:rPr lang="en-US" sz="825" dirty="0"/>
              <a:t> 202</a:t>
            </a:r>
            <a:r>
              <a:rPr lang="ru-RU" sz="825" dirty="0"/>
              <a:t>1 году установлены</a:t>
            </a:r>
            <a:r>
              <a:rPr lang="en-US" sz="825" dirty="0"/>
              <a:t> </a:t>
            </a:r>
            <a:r>
              <a:rPr lang="ru-RU" sz="825" dirty="0"/>
              <a:t>штаммы</a:t>
            </a:r>
            <a:r>
              <a:rPr lang="en-US" sz="825" dirty="0"/>
              <a:t> </a:t>
            </a:r>
            <a:r>
              <a:rPr lang="en-US" sz="825" i="1" dirty="0"/>
              <a:t>E.coli</a:t>
            </a:r>
            <a:r>
              <a:rPr lang="ru-RU" sz="825" i="1" dirty="0"/>
              <a:t> и </a:t>
            </a:r>
            <a:r>
              <a:rPr lang="en-US" sz="825" i="1" dirty="0" err="1"/>
              <a:t>K.pneumoniae</a:t>
            </a:r>
            <a:r>
              <a:rPr lang="ru-RU" sz="825" i="1" dirty="0"/>
              <a:t> </a:t>
            </a:r>
            <a:r>
              <a:rPr lang="ru-RU" sz="825" dirty="0"/>
              <a:t>- 56,2% от совокупности всех микроорганизмов, выделенных из проб биологического материала пациентов с мочевыми катетерами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1912661" y="1072053"/>
          <a:ext cx="8126689" cy="218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60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61950" algn="just">
              <a:spcAft>
                <a:spcPts val="1200"/>
              </a:spcAft>
              <a:buAutoNum type="romanU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управления системой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Учет и регистрация ГИ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Микробиологическое обеспечение ИК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Эпидемиологическая диагностика ГИ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Профилактические и противоэпидемические мероприятия в системе ИК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Обучение персонала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Aft>
                <a:spcPts val="1200"/>
              </a:spcAft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VII.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Охрана здоровья персонала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Стандарты  Инфекционного контроля в СПб </a:t>
            </a:r>
            <a:b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приказ КЗ и ЦГСЭН от 10.03.1998 №86/80</a:t>
            </a:r>
            <a:endParaRPr lang="ru-RU" sz="2800" b="1" dirty="0">
              <a:solidFill>
                <a:srgbClr val="00A2B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основной способ наблюдения за циркуляцией возбудителей инфекционных заболеваний в МО</a:t>
            </a: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необходим для:</a:t>
            </a:r>
          </a:p>
          <a:p>
            <a:pPr marL="800100" lvl="1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целенаправленного разбора случаев ВБИ </a:t>
            </a:r>
            <a:br>
              <a:rPr lang="ru-RU" sz="2000" dirty="0">
                <a:cs typeface="Times New Roman" pitchFamily="18" charset="0"/>
              </a:rPr>
            </a:br>
            <a:r>
              <a:rPr lang="ru-RU" sz="2000" dirty="0">
                <a:cs typeface="Times New Roman" pitchFamily="18" charset="0"/>
              </a:rPr>
              <a:t>с целью выявления причинно-следственных связей </a:t>
            </a:r>
            <a:br>
              <a:rPr lang="ru-RU" sz="2000" dirty="0">
                <a:cs typeface="Times New Roman" pitchFamily="18" charset="0"/>
              </a:rPr>
            </a:br>
            <a:r>
              <a:rPr lang="ru-RU" sz="2000" dirty="0">
                <a:cs typeface="Times New Roman" pitchFamily="18" charset="0"/>
              </a:rPr>
              <a:t>и постановки эпидемиологического диагноза</a:t>
            </a:r>
          </a:p>
          <a:p>
            <a:pPr marL="800100" lvl="1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разработки программы по сдерживанию роста антимикробной резистентности</a:t>
            </a: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может использоваться для прогноза тенденций развития резистентности к АМП у возбудителей инфекционных заболеваний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spcAft>
                <a:spcPts val="1200"/>
              </a:spcAft>
              <a:buNone/>
            </a:pPr>
            <a:r>
              <a:rPr lang="ru-RU" sz="32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Микробиологическое обеспечение ИК</a:t>
            </a:r>
            <a:endParaRPr lang="en-US" sz="3200" b="1" dirty="0">
              <a:solidFill>
                <a:srgbClr val="00A2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2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 smtClean="0"/>
              <a:t>XLIV. ПРОФИЛАКТИКА ИНФЕКЦИЙ, СВЯЗАННЫХ С ОКАЗАНИЕМ МЕДИЦИНСКОЙ ПОМОЩИ</a:t>
            </a:r>
          </a:p>
          <a:p>
            <a:pPr algn="just">
              <a:spcAft>
                <a:spcPts val="600"/>
              </a:spcAft>
            </a:pPr>
            <a:r>
              <a:rPr lang="ru-RU" sz="2400" dirty="0" smtClean="0"/>
              <a:t>Обеспечение </a:t>
            </a:r>
            <a:r>
              <a:rPr lang="ru-RU" sz="2400" dirty="0"/>
              <a:t>санитарно-эпидемиологического благополучия в целях предупреждения возникновения и распространения ИСМП</a:t>
            </a:r>
          </a:p>
          <a:p>
            <a:pPr algn="just">
              <a:spcAft>
                <a:spcPts val="600"/>
              </a:spcAft>
            </a:pPr>
            <a:r>
              <a:rPr lang="ru-RU" b="1" dirty="0"/>
              <a:t>3515. </a:t>
            </a:r>
            <a:r>
              <a:rPr lang="ru-RU" dirty="0"/>
              <a:t>В целях предупреждения возникновения и распространения ИСМП в МО проводятся следующие санитарно-противоэпидемические (профилактические) мероприятия: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осуществление </a:t>
            </a:r>
            <a:r>
              <a:rPr lang="ru-RU" b="1" dirty="0">
                <a:solidFill>
                  <a:srgbClr val="FF0000"/>
                </a:solidFill>
              </a:rPr>
              <a:t>микробиологического мониторинга </a:t>
            </a:r>
            <a:r>
              <a:rPr lang="ru-RU" dirty="0"/>
              <a:t>за возбудителями ИСМП с видовой идентификацией (типирование) возбудителей ИСМП, выделенных от пациентов, персонала, из объектов внешней среды, определение спектра устойчивости выделенных штаммов к антибиотикам и дезинфицирующим средствам с целью разработки рациональной стратегии и тактики их применения;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b="1" dirty="0"/>
          </a:p>
          <a:p>
            <a:pPr algn="just">
              <a:spcAft>
                <a:spcPts val="600"/>
              </a:spcAft>
            </a:pPr>
            <a:r>
              <a:rPr lang="ru-RU" b="1" dirty="0"/>
              <a:t>3517. </a:t>
            </a:r>
            <a:r>
              <a:rPr lang="ru-RU" dirty="0"/>
              <a:t>Руководитель/заместитель руководителя МО по санитарно-эпидемиологическим вопросам/заместитель руководителя по лечебной работе/врач-эпидемиолог совместно с руководителями структурных подразделений в рамках эпидемиологического надзора организует: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проведение </a:t>
            </a:r>
            <a:r>
              <a:rPr lang="ru-RU" b="1" dirty="0">
                <a:solidFill>
                  <a:srgbClr val="FF0000"/>
                </a:solidFill>
              </a:rPr>
              <a:t>микробиологического мониторинга </a:t>
            </a:r>
            <a:r>
              <a:rPr lang="ru-RU" dirty="0"/>
              <a:t>в подразделениях МО;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60475"/>
            <a:ext cx="9059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СанПиН 3.3686-21 </a:t>
            </a:r>
          </a:p>
          <a:p>
            <a:pPr algn="ctr"/>
            <a:r>
              <a:rPr 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Санитарно-эпидемиологические требования по профилактике инфекционных болезней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681" y="1443743"/>
            <a:ext cx="1109398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 smtClean="0"/>
              <a:t>XLIV. ПРОФИЛАКТИКА ИНФЕКЦИЙ, СВЯЗАННЫХ С ОКАЗАНИЕМ МЕДИЦИНСКОЙ ПОМОЩИ</a:t>
            </a:r>
          </a:p>
          <a:p>
            <a:pPr algn="just">
              <a:spcAft>
                <a:spcPts val="600"/>
              </a:spcAft>
            </a:pPr>
            <a:r>
              <a:rPr lang="ru-RU" sz="2400" dirty="0" smtClean="0"/>
              <a:t>Обеспечение </a:t>
            </a:r>
            <a:r>
              <a:rPr lang="ru-RU" sz="2400" dirty="0"/>
              <a:t>санитарно-эпидемиологического благополучия в целях предупреждения возникновения и распространения ИСМП</a:t>
            </a:r>
          </a:p>
          <a:p>
            <a:pPr marL="541338" indent="-541338" algn="just"/>
            <a:r>
              <a:rPr lang="ru-RU" sz="1600" b="1" dirty="0"/>
              <a:t>3529. </a:t>
            </a:r>
            <a:r>
              <a:rPr lang="ru-RU" sz="1600" b="1" dirty="0">
                <a:solidFill>
                  <a:srgbClr val="FF0000"/>
                </a:solidFill>
              </a:rPr>
              <a:t>Микробиологический мониторинг </a:t>
            </a:r>
            <a:r>
              <a:rPr lang="ru-RU" sz="1600" dirty="0"/>
              <a:t>позволяет определить этиологическую структуру ИСМП, обнаружить циркуляцию госпитальных штаммов, оценить качество дезинфекционных мероприятий, а также выявить предвестники эпидемиологического неблагополучия, своевременно и целенаправленно провести профилактические мероприятия. В каждой МО должен быть разработан и внедрен в работу протокол микробиологического мониторинга (в виде СОП).</a:t>
            </a:r>
          </a:p>
          <a:p>
            <a:pPr marL="449263" indent="-449263" algn="just"/>
            <a:r>
              <a:rPr lang="ru-RU" sz="1600" b="1" dirty="0"/>
              <a:t>3530. </a:t>
            </a:r>
            <a:r>
              <a:rPr lang="ru-RU" sz="1600" b="1" dirty="0">
                <a:solidFill>
                  <a:srgbClr val="FF0000"/>
                </a:solidFill>
              </a:rPr>
              <a:t>Микробиологический мониторинг </a:t>
            </a:r>
            <a:r>
              <a:rPr lang="ru-RU" sz="1600" dirty="0"/>
              <a:t>осуществляет микробиологическая лаборатория МО, при ее отсутствии могут привлекаться аккредитованные организации.</a:t>
            </a:r>
          </a:p>
          <a:p>
            <a:pPr marL="449263" indent="-449263" algn="just"/>
            <a:r>
              <a:rPr lang="ru-RU" sz="1600" b="1" dirty="0"/>
              <a:t>3531. </a:t>
            </a:r>
            <a:r>
              <a:rPr lang="ru-RU" sz="1600" dirty="0"/>
              <a:t>В рамках </a:t>
            </a:r>
            <a:r>
              <a:rPr lang="ru-RU" sz="1600" b="1" dirty="0"/>
              <a:t>микробиологического мониторинга </a:t>
            </a:r>
            <a:r>
              <a:rPr lang="ru-RU" sz="1600" dirty="0"/>
              <a:t>приоритетным в части выявления эпидемических рисков является анализ результатов исследований материала, взятого из патологических локусов пациентов после "чистых" и "условно - чистых" оперативных вмешательств при подозрении и/ или возникновении ИСМП. Микроорганизмы одного вида, выделенные в одном отделении, или после схожих операций (манипуляций), при ранжировании, занимающие первые или вторые места по частоте высева, будут свидетельствовать с большой долей вероятности о госпитальном характере данной микрофлоры и необходимости принятия целенаправленных профилактических и противоэпидемических мероприятий.</a:t>
            </a:r>
          </a:p>
          <a:p>
            <a:pPr marL="449263" indent="-449263" algn="just"/>
            <a:r>
              <a:rPr lang="ru-RU" sz="1600" b="1" dirty="0"/>
              <a:t>3532. </a:t>
            </a:r>
            <a:r>
              <a:rPr lang="ru-RU" sz="1600" dirty="0"/>
              <a:t>Для выявления </a:t>
            </a:r>
            <a:r>
              <a:rPr lang="ru-RU" sz="1600" b="1" dirty="0">
                <a:solidFill>
                  <a:srgbClr val="FF0000"/>
                </a:solidFill>
              </a:rPr>
              <a:t>госпитальных штаммов </a:t>
            </a:r>
            <a:r>
              <a:rPr lang="ru-RU" sz="1600" dirty="0"/>
              <a:t>и их циркуляции на объектах больничной среды (факторы передачи инфекции экзогенного генеза) проводят тестирование выделенных штаммов от больных и из внешней среды на чувствительность/резистентность к антимикробным средствам (антибиотикам, дезинфицирующим средствам).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60475"/>
            <a:ext cx="9059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СанПиН 3.3686-21 </a:t>
            </a:r>
          </a:p>
          <a:p>
            <a:pPr algn="ctr"/>
            <a:r>
              <a:rPr 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Санитарно-эпидемиологические требования по профилактике инфекционных болезней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8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800" y="1443743"/>
            <a:ext cx="9372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000" dirty="0">
                <a:cs typeface="Times New Roman" pitchFamily="18" charset="0"/>
              </a:rPr>
              <a:t>Определение </a:t>
            </a:r>
            <a:r>
              <a:rPr lang="ru-RU" altLang="ru-RU" sz="2000" b="1" i="1" dirty="0">
                <a:cs typeface="Times New Roman" pitchFamily="18" charset="0"/>
              </a:rPr>
              <a:t>стандартных критериев отбора пациентов</a:t>
            </a:r>
            <a:r>
              <a:rPr lang="ru-RU" altLang="ru-RU" sz="2000" dirty="0">
                <a:cs typeface="Times New Roman" pitchFamily="18" charset="0"/>
              </a:rPr>
              <a:t> 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на бактериологическое исследование (показания, сроки 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и кратность проведения обследования)</a:t>
            </a: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000" dirty="0">
                <a:cs typeface="Times New Roman" pitchFamily="18" charset="0"/>
              </a:rPr>
              <a:t>Отображение </a:t>
            </a:r>
            <a:r>
              <a:rPr lang="ru-RU" altLang="ru-RU" sz="2000" b="1" i="1" dirty="0">
                <a:cs typeface="Times New Roman" pitchFamily="18" charset="0"/>
              </a:rPr>
              <a:t>стандартного набора сведений о пациенте </a:t>
            </a:r>
            <a:br>
              <a:rPr lang="ru-RU" altLang="ru-RU" sz="2000" b="1" i="1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в направлении на бактериологическое исследование</a:t>
            </a: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000" dirty="0">
                <a:cs typeface="Times New Roman" pitchFamily="18" charset="0"/>
              </a:rPr>
              <a:t>Осуществление забора, хранения и доставки в лабораторию проб биологического материала пациентов в строгом соответствии </a:t>
            </a:r>
            <a:r>
              <a:rPr lang="ru-RU" altLang="ru-RU" sz="2000" b="1" i="1" dirty="0">
                <a:cs typeface="Times New Roman" pitchFamily="18" charset="0"/>
              </a:rPr>
              <a:t>со стандартами проведения этих процедур</a:t>
            </a: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000" dirty="0">
                <a:cs typeface="Times New Roman" pitchFamily="18" charset="0"/>
              </a:rPr>
              <a:t>Использование</a:t>
            </a:r>
            <a:r>
              <a:rPr lang="ru-RU" altLang="ru-RU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altLang="ru-RU" sz="2000" b="1" i="1" dirty="0">
                <a:cs typeface="Times New Roman" pitchFamily="18" charset="0"/>
              </a:rPr>
              <a:t>стандартных</a:t>
            </a:r>
            <a:r>
              <a:rPr lang="ru-RU" altLang="ru-RU" sz="2000" dirty="0">
                <a:cs typeface="Times New Roman" pitchFamily="18" charset="0"/>
              </a:rPr>
              <a:t> </a:t>
            </a:r>
            <a:r>
              <a:rPr lang="ru-RU" altLang="ru-RU" sz="2000" b="1" i="1" dirty="0">
                <a:cs typeface="Times New Roman" pitchFamily="18" charset="0"/>
              </a:rPr>
              <a:t>наборов АМП </a:t>
            </a:r>
            <a:br>
              <a:rPr lang="ru-RU" altLang="ru-RU" sz="2000" b="1" i="1" dirty="0">
                <a:cs typeface="Times New Roman" pitchFamily="18" charset="0"/>
              </a:rPr>
            </a:br>
            <a:r>
              <a:rPr lang="ru-RU" altLang="ru-RU" sz="2000" b="1" i="1" dirty="0">
                <a:cs typeface="Times New Roman" pitchFamily="18" charset="0"/>
              </a:rPr>
              <a:t>для тестирования микроорганизмов, </a:t>
            </a:r>
            <a:r>
              <a:rPr lang="ru-RU" altLang="ru-RU" sz="2000" dirty="0">
                <a:cs typeface="Times New Roman" pitchFamily="18" charset="0"/>
              </a:rPr>
              <a:t>согласованных 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с бактериологом, клиницистами и клиническим фармакологом, 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а также с госпитальным эпидемиологом</a:t>
            </a: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000" dirty="0">
                <a:cs typeface="Times New Roman" pitchFamily="18" charset="0"/>
              </a:rPr>
              <a:t>Проведение анализа результатов бактериологических исследований с </a:t>
            </a:r>
            <a:r>
              <a:rPr lang="ru-RU" altLang="ru-RU" sz="2000" b="1" dirty="0">
                <a:cs typeface="Times New Roman" pitchFamily="18" charset="0"/>
              </a:rPr>
              <a:t>использованием информационных технологий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12334" y="368252"/>
            <a:ext cx="9059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A2B1"/>
                </a:solidFill>
              </a:rPr>
              <a:t>Принципы организации ММ в МО СПб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6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000" y="1443743"/>
            <a:ext cx="107442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ru-RU" sz="2400" dirty="0">
                <a:cs typeface="Times New Roman" pitchFamily="18" charset="0"/>
              </a:rPr>
              <a:t>ПО анализа результатов бактериологических исследований на популяционном уровне </a:t>
            </a:r>
          </a:p>
          <a:p>
            <a:pPr marL="285750" indent="-28575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ru-RU" sz="2400" dirty="0">
                <a:cs typeface="Times New Roman" pitchFamily="18" charset="0"/>
              </a:rPr>
              <a:t>рекомендована ВОЗ </a:t>
            </a:r>
          </a:p>
          <a:p>
            <a:pPr marL="285750" indent="-28575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ru-RU" sz="2400" dirty="0">
                <a:cs typeface="Times New Roman" pitchFamily="18" charset="0"/>
              </a:rPr>
              <a:t>программа общественного достояния – бесплатная!</a:t>
            </a:r>
          </a:p>
          <a:p>
            <a:pPr marL="285750" indent="-28575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ru-RU" sz="2400" dirty="0">
                <a:cs typeface="Times New Roman" pitchFamily="18" charset="0"/>
              </a:rPr>
              <a:t>дистрибутив программы WHONET 5.8  размещен на сайте ВОЗ </a:t>
            </a:r>
            <a:r>
              <a:rPr lang="en-US" sz="2400" dirty="0">
                <a:cs typeface="Times New Roman" pitchFamily="18" charset="0"/>
              </a:rPr>
              <a:t>www.who.int/emc/WHONET</a:t>
            </a:r>
            <a:r>
              <a:rPr lang="ru-RU" sz="2400" dirty="0"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12334" y="368252"/>
            <a:ext cx="9059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A2B1"/>
                </a:solidFill>
                <a:cs typeface="Arial" panose="020B0604020202020204" pitchFamily="34" charset="0"/>
              </a:rPr>
              <a:t>Программное обеспечение ММ в МО СПб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9" y="4057459"/>
            <a:ext cx="3847741" cy="280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3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49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1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050"/>
            <a:ext cx="925671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5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489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800" dirty="0"/>
              <a:t>Обеспечение качества медицинской помощи и </a:t>
            </a:r>
            <a:r>
              <a:rPr lang="ru-RU" sz="2800" b="1" dirty="0">
                <a:solidFill>
                  <a:srgbClr val="FF0000"/>
                </a:solidFill>
              </a:rPr>
              <a:t>создание безопасной среды пребывания </a:t>
            </a:r>
            <a:r>
              <a:rPr lang="ru-RU" sz="2800" dirty="0"/>
              <a:t>для пациентов и медицинских работников в организациях, осуществляющих медицинскую </a:t>
            </a:r>
            <a:r>
              <a:rPr lang="ru-RU" sz="2800" dirty="0" smtClean="0"/>
              <a:t>деятельность</a:t>
            </a:r>
          </a:p>
          <a:p>
            <a:pPr marL="457200" indent="-457200" algn="just" fontAlgn="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800" b="1" dirty="0" smtClean="0"/>
              <a:t>Внутрибольничные </a:t>
            </a:r>
            <a:r>
              <a:rPr lang="ru-RU" sz="2800" b="1" dirty="0"/>
              <a:t>инфекции </a:t>
            </a:r>
            <a:r>
              <a:rPr lang="ru-RU" sz="2800" dirty="0"/>
              <a:t>(</a:t>
            </a:r>
            <a:r>
              <a:rPr lang="ru-RU" sz="2800" b="1" dirty="0">
                <a:solidFill>
                  <a:srgbClr val="FF0000"/>
                </a:solidFill>
              </a:rPr>
              <a:t>ВБИ</a:t>
            </a:r>
            <a:r>
              <a:rPr lang="ru-RU" sz="2800" dirty="0"/>
              <a:t>) или </a:t>
            </a:r>
            <a:r>
              <a:rPr lang="ru-RU" sz="2800" b="1" dirty="0"/>
              <a:t>инфекции, связанные с оказанием медицинской помощи </a:t>
            </a:r>
            <a:r>
              <a:rPr lang="ru-RU" sz="2800" dirty="0"/>
              <a:t>(</a:t>
            </a:r>
            <a:r>
              <a:rPr lang="ru-RU" sz="2800" b="1" dirty="0">
                <a:solidFill>
                  <a:srgbClr val="FF0000"/>
                </a:solidFill>
              </a:rPr>
              <a:t>ИСМП</a:t>
            </a:r>
            <a:r>
              <a:rPr lang="ru-RU" sz="2800" dirty="0"/>
              <a:t>), являются важнейшей составляющей этой проблемы в силу широкого распространения, негативных последствий для здоровья пациентов, персонала и экономики государства.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Стратегическая задача здравоохранения в современный период</a:t>
            </a:r>
            <a:endParaRPr lang="ru-RU" sz="28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6" y="1"/>
            <a:ext cx="9274175" cy="70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5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524001" y="0"/>
          <a:ext cx="46085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Фотография Photo Editor" r:id="rId4" imgW="6317528" imgH="9396274" progId="">
                  <p:embed/>
                </p:oleObj>
              </mc:Choice>
              <mc:Fallback>
                <p:oleObj name="Фотография Photo Editor" r:id="rId4" imgW="6317528" imgH="939627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0"/>
                        <a:ext cx="4608513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5" name="Picture 8" descr="who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428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2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185368" y="1347919"/>
            <a:ext cx="7390711" cy="1065197"/>
          </a:xfrm>
          <a:prstGeom prst="rect">
            <a:avLst/>
          </a:prstGeom>
          <a:solidFill>
            <a:srgbClr val="4BA38E">
              <a:alpha val="20000"/>
            </a:srgb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По состоянию на 01.01.20</a:t>
            </a:r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ru-RU" b="1" dirty="0">
                <a:solidFill>
                  <a:schemeClr val="tx1"/>
                </a:solidFill>
              </a:rPr>
              <a:t>3 в Санкт-Петербурге микробиологический мониторинг возбудителей инфекционных заболеваний для осуществления целенаправленного эффективного эпидемиологического надзора внедрен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077350" y="6388534"/>
            <a:ext cx="0" cy="503394"/>
          </a:xfrm>
          <a:prstGeom prst="line">
            <a:avLst/>
          </a:prstGeom>
          <a:ln w="25400">
            <a:solidFill>
              <a:srgbClr val="BE38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77191" y="3019232"/>
            <a:ext cx="145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BA38E"/>
                </a:solidFill>
              </a:rPr>
              <a:t>в 50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1886" y="3142343"/>
            <a:ext cx="336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стационарах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2002" y="4635901"/>
            <a:ext cx="417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компьютерная программа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6160" y="4488862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BA38E"/>
                </a:solidFill>
              </a:rPr>
              <a:t>WHONET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5245" y="5355586"/>
            <a:ext cx="1513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BA38E"/>
                </a:solidFill>
              </a:rPr>
              <a:t>в 44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7191" y="5466888"/>
            <a:ext cx="4548587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/>
              <a:t>учреждениях применяется программный продукт </a:t>
            </a:r>
            <a:r>
              <a:rPr lang="en-US" sz="2400" b="1" dirty="0"/>
              <a:t>WHONET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482150" y="5449640"/>
            <a:ext cx="120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BA38E"/>
                </a:solidFill>
              </a:rPr>
              <a:t>8</a:t>
            </a:r>
            <a:r>
              <a:rPr lang="ru-RU" sz="4000" b="1" dirty="0">
                <a:solidFill>
                  <a:srgbClr val="4BA38E"/>
                </a:solidFill>
              </a:rPr>
              <a:t>8</a:t>
            </a:r>
            <a:r>
              <a:rPr lang="en-US" sz="4000" b="1" dirty="0">
                <a:solidFill>
                  <a:srgbClr val="4BA38E"/>
                </a:solidFill>
              </a:rPr>
              <a:t>%</a:t>
            </a:r>
            <a:endParaRPr lang="ru-RU" sz="4000" b="1" dirty="0">
              <a:solidFill>
                <a:srgbClr val="4BA38E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343185" y="5417256"/>
            <a:ext cx="0" cy="707886"/>
          </a:xfrm>
          <a:prstGeom prst="line">
            <a:avLst/>
          </a:prstGeom>
          <a:ln w="76200">
            <a:solidFill>
              <a:srgbClr val="4BA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15" y="4340316"/>
            <a:ext cx="856433" cy="8564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78" y="2809257"/>
            <a:ext cx="968224" cy="968224"/>
          </a:xfrm>
          <a:prstGeom prst="rect">
            <a:avLst/>
          </a:prstGeom>
        </p:spPr>
      </p:pic>
      <p:pic>
        <p:nvPicPr>
          <p:cNvPr id="19" name="Picture 2" descr="C:\Users\OSorokina\Desktop\Презентации\jpeg\Иконки МИАЦ\5 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3" y="128722"/>
            <a:ext cx="6945842" cy="121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367" y="156133"/>
            <a:ext cx="5832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Программное обеспечение ММ в МО СПб</a:t>
            </a:r>
          </a:p>
        </p:txBody>
      </p:sp>
    </p:spTree>
    <p:extLst>
      <p:ext uri="{BB962C8B-B14F-4D97-AF65-F5344CB8AC3E}">
        <p14:creationId xmlns:p14="http://schemas.microsoft.com/office/powerpoint/2010/main" val="464624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9549" y="1856022"/>
            <a:ext cx="102897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b="1" dirty="0">
                <a:cs typeface="Times New Roman" pitchFamily="18" charset="0"/>
              </a:rPr>
              <a:t>Разработан </a:t>
            </a:r>
            <a:r>
              <a:rPr lang="ru-RU" sz="2400" dirty="0">
                <a:cs typeface="Times New Roman" pitchFamily="18" charset="0"/>
              </a:rPr>
              <a:t>с целью организации ММ распространения резистентных к АМП ведущих возбудителей ГИ на региональном уровне 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b="1" dirty="0">
                <a:cs typeface="Times New Roman" pitchFamily="18" charset="0"/>
              </a:rPr>
              <a:t>Определяет: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виды микроорганизмов, подлежащих ММ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участников ММ и их функциональные обязанности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схему взаимодействия участников ММ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отчетные формы и сроки ее предоставления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cs typeface="Times New Roman" pitchFamily="18" charset="0"/>
              </a:rPr>
              <a:t>наборы АМП для типирования возбудителей ГИ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A2B1"/>
                </a:solidFill>
                <a:cs typeface="Times New Roman" pitchFamily="18" charset="0"/>
              </a:rPr>
              <a:t>Регламент взаимодействия участников мониторинга распространения резистентных к АМП возбудителей госпитальных инфекций </a:t>
            </a:r>
            <a:r>
              <a:rPr lang="ru-RU" sz="2200" b="1" dirty="0" smtClean="0">
                <a:solidFill>
                  <a:srgbClr val="00A2B1"/>
                </a:solidFill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A2B1"/>
                </a:solidFill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A2B1"/>
                </a:solidFill>
                <a:cs typeface="Times New Roman" pitchFamily="18" charset="0"/>
              </a:rPr>
              <a:t>в </a:t>
            </a:r>
            <a:r>
              <a:rPr lang="ru-RU" sz="2200" b="1" dirty="0">
                <a:solidFill>
                  <a:srgbClr val="00A2B1"/>
                </a:solidFill>
                <a:cs typeface="Times New Roman" pitchFamily="18" charset="0"/>
              </a:rPr>
              <a:t>Санкт-Петербурге </a:t>
            </a:r>
            <a:r>
              <a:rPr lang="ru-RU" sz="2200" b="1" dirty="0" smtClean="0">
                <a:solidFill>
                  <a:srgbClr val="00A2B1"/>
                </a:solidFill>
                <a:cs typeface="Times New Roman" pitchFamily="18" charset="0"/>
              </a:rPr>
              <a:t>(</a:t>
            </a:r>
            <a:r>
              <a:rPr lang="ru-RU" sz="2200" b="1" dirty="0">
                <a:solidFill>
                  <a:srgbClr val="00A2B1"/>
                </a:solidFill>
                <a:cs typeface="Times New Roman" pitchFamily="18" charset="0"/>
              </a:rPr>
              <a:t>утв. распоряжением КЗ СПб от 20.07.2015 №292-р)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3713" y="3334044"/>
            <a:ext cx="6812970" cy="707886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Цефотаксим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Цефтазидим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Амикацин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Меропенем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152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A2B1"/>
                </a:solidFill>
                <a:cs typeface="Times New Roman" pitchFamily="18" charset="0"/>
              </a:rPr>
              <a:t>Клинически значимые микроорганизмы – </a:t>
            </a:r>
            <a:br>
              <a:rPr lang="ru-RU" altLang="ru-RU" sz="2400" b="1" dirty="0">
                <a:solidFill>
                  <a:srgbClr val="00A2B1"/>
                </a:solidFill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A2B1"/>
                </a:solidFill>
                <a:cs typeface="Times New Roman" pitchFamily="18" charset="0"/>
              </a:rPr>
              <a:t>индикаторы развития </a:t>
            </a:r>
            <a:r>
              <a:rPr lang="ru-RU" altLang="ru-RU" sz="2400" b="1" dirty="0" smtClean="0">
                <a:solidFill>
                  <a:srgbClr val="00A2B1"/>
                </a:solidFill>
                <a:cs typeface="Times New Roman" pitchFamily="18" charset="0"/>
              </a:rPr>
              <a:t>антимикробной резистентности </a:t>
            </a:r>
            <a:endParaRPr lang="ru-RU" altLang="ru-RU" sz="2400" b="1" dirty="0">
              <a:solidFill>
                <a:srgbClr val="00A2B1"/>
              </a:solidFill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A2B1"/>
                </a:solidFill>
                <a:cs typeface="Times New Roman" pitchFamily="18" charset="0"/>
              </a:rPr>
              <a:t>(утв. распоряжением КЗ СПб от 20.07.2015 №292-р)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7150" y="1777332"/>
            <a:ext cx="2576098" cy="461665"/>
          </a:xfrm>
          <a:prstGeom prst="rect">
            <a:avLst/>
          </a:prstGeom>
          <a:solidFill>
            <a:srgbClr val="00A2B1"/>
          </a:solidFill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aureus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3712" y="2559216"/>
            <a:ext cx="6812969" cy="707886"/>
          </a:xfrm>
          <a:prstGeom prst="rect">
            <a:avLst/>
          </a:prstGeom>
          <a:noFill/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pPr lvl="1" defTabSz="520700">
              <a:spcAft>
                <a:spcPts val="12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Ампициллин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Цефотаксим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Цефтазидим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Амикацин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Меропенем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3713" y="4159540"/>
            <a:ext cx="6812969" cy="707886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Цефтазидим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Амикацин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Меропенем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Имипенем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93713" y="5058758"/>
            <a:ext cx="6812969" cy="707886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Цефепим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Амикацин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Меропенем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Имипенем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3713" y="5919199"/>
            <a:ext cx="6812970" cy="707886"/>
          </a:xfrm>
          <a:prstGeom prst="rect">
            <a:avLst/>
          </a:prstGeom>
          <a:noFill/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Ампициллин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Гентамицин,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Ванкомицин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93713" y="1733720"/>
            <a:ext cx="6812968" cy="707886"/>
          </a:xfrm>
          <a:prstGeom prst="rect">
            <a:avLst/>
          </a:prstGeom>
          <a:noFill/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Цефокситин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Эритромимцин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Клиндомицин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Гентамицин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Ванкомицин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7149" y="2606959"/>
            <a:ext cx="2576099" cy="461665"/>
          </a:xfrm>
          <a:prstGeom prst="rect">
            <a:avLst/>
          </a:prstGeom>
          <a:solidFill>
            <a:srgbClr val="00A2B1"/>
          </a:solidFill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coli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7147" y="3402744"/>
            <a:ext cx="2576099" cy="461665"/>
          </a:xfrm>
          <a:prstGeom prst="rect">
            <a:avLst/>
          </a:prstGeom>
          <a:solidFill>
            <a:srgbClr val="00A2B1"/>
          </a:solidFill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Klebsiella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7146" y="4231481"/>
            <a:ext cx="2576099" cy="461665"/>
          </a:xfrm>
          <a:prstGeom prst="rect">
            <a:avLst/>
          </a:prstGeom>
          <a:solidFill>
            <a:srgbClr val="00A2B1"/>
          </a:solidFill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aeruginosa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7149" y="5090462"/>
            <a:ext cx="2576099" cy="461665"/>
          </a:xfrm>
          <a:prstGeom prst="rect">
            <a:avLst/>
          </a:prstGeom>
          <a:solidFill>
            <a:srgbClr val="00A2B1"/>
          </a:solidFill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Acinetobacter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7148" y="5919199"/>
            <a:ext cx="2576099" cy="461665"/>
          </a:xfrm>
          <a:prstGeom prst="rect">
            <a:avLst/>
          </a:prstGeom>
          <a:solidFill>
            <a:srgbClr val="00A2B1"/>
          </a:solidFill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Enterococuss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80054"/>
            <a:ext cx="11455121" cy="646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0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62497" y="1340768"/>
            <a:ext cx="90010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endParaRPr lang="ru-RU" dirty="0">
              <a:solidFill>
                <a:schemeClr val="tx2"/>
              </a:solidFill>
            </a:endParaRPr>
          </a:p>
          <a:p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21949" y="6603900"/>
            <a:ext cx="755576" cy="216000"/>
          </a:xfrm>
        </p:spPr>
        <p:txBody>
          <a:bodyPr/>
          <a:lstStyle/>
          <a:p>
            <a:fld id="{435FBF6E-67DB-4325-B1AC-9959D25877A7}" type="slidenum">
              <a:rPr lang="ru-RU" b="1" smtClean="0">
                <a:solidFill>
                  <a:prstClr val="white"/>
                </a:solidFill>
              </a:rPr>
              <a:pPr/>
              <a:t>47</a:t>
            </a:fld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56226" y="339777"/>
            <a:ext cx="7992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A2B1"/>
                </a:solidFill>
                <a:cs typeface="Times New Roman" pitchFamily="18" charset="0"/>
              </a:rPr>
              <a:t>МО </a:t>
            </a:r>
            <a:r>
              <a:rPr lang="ru-RU" sz="2800" b="1" dirty="0">
                <a:solidFill>
                  <a:srgbClr val="00A2B1"/>
                </a:solidFill>
                <a:cs typeface="Times New Roman" pitchFamily="18" charset="0"/>
              </a:rPr>
              <a:t>СПб: </a:t>
            </a:r>
            <a:r>
              <a:rPr lang="ru-RU" sz="2800" b="1" dirty="0" smtClean="0">
                <a:solidFill>
                  <a:srgbClr val="00A2B1"/>
                </a:solidFill>
                <a:cs typeface="Times New Roman" pitchFamily="18" charset="0"/>
              </a:rPr>
              <a:t>62 стационара, из них 24 МО с бак. лаб</a:t>
            </a:r>
            <a:r>
              <a:rPr lang="ru-RU" sz="2800" b="1" dirty="0">
                <a:solidFill>
                  <a:srgbClr val="00A2B1"/>
                </a:solidFill>
                <a:cs typeface="Times New Roman" pitchFamily="18" charset="0"/>
              </a:rPr>
              <a:t>.</a:t>
            </a:r>
            <a:endParaRPr lang="ru-RU" sz="2800" b="1" dirty="0">
              <a:solidFill>
                <a:srgbClr val="00A2B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4600" y="1224410"/>
            <a:ext cx="7839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</a:pPr>
            <a:endParaRPr lang="ru-RU" sz="2400" dirty="0"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16" y="1229892"/>
            <a:ext cx="117915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16" y="1121202"/>
            <a:ext cx="117915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5053" y="2587343"/>
            <a:ext cx="2213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34 многопрофильных</a:t>
            </a:r>
          </a:p>
          <a:p>
            <a:pPr algn="ctr"/>
            <a:r>
              <a:rPr lang="ru-RU" sz="1400" b="1" dirty="0"/>
              <a:t>для взрослых, </a:t>
            </a:r>
          </a:p>
          <a:p>
            <a:pPr algn="ctr"/>
            <a:r>
              <a:rPr lang="ru-RU" sz="1400" b="1" dirty="0"/>
              <a:t>в </a:t>
            </a:r>
            <a:r>
              <a:rPr lang="ru-RU" sz="1400" b="1" dirty="0" err="1"/>
              <a:t>т.ч</a:t>
            </a:r>
            <a:r>
              <a:rPr lang="ru-RU" sz="1400" b="1" dirty="0"/>
              <a:t>.  с бак лаб. -  30% МО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8300" y="2694741"/>
            <a:ext cx="2231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8  многопрофильных</a:t>
            </a:r>
          </a:p>
          <a:p>
            <a:pPr algn="ctr"/>
            <a:r>
              <a:rPr lang="ru-RU" sz="1400" b="1" dirty="0"/>
              <a:t>для детей и подростков, </a:t>
            </a:r>
          </a:p>
          <a:p>
            <a:pPr algn="ctr"/>
            <a:r>
              <a:rPr lang="ru-RU" sz="1400" b="1" dirty="0"/>
              <a:t>в </a:t>
            </a:r>
            <a:r>
              <a:rPr lang="ru-RU" sz="1400" b="1" dirty="0" err="1"/>
              <a:t>т.ч</a:t>
            </a:r>
            <a:r>
              <a:rPr lang="ru-RU" sz="1400" b="1" dirty="0"/>
              <a:t>.  с бак лаб. - 88% МО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6227" y="4948027"/>
            <a:ext cx="1716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8  Род домов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55737" y="2325409"/>
            <a:ext cx="2326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6 МО для лечения психических заболеваний, </a:t>
            </a:r>
          </a:p>
          <a:p>
            <a:pPr algn="ctr"/>
            <a:r>
              <a:rPr lang="ru-RU" sz="1400" b="1" dirty="0"/>
              <a:t>в </a:t>
            </a:r>
            <a:r>
              <a:rPr lang="ru-RU" sz="1400" b="1" dirty="0" err="1"/>
              <a:t>т.ч</a:t>
            </a:r>
            <a:r>
              <a:rPr lang="ru-RU" sz="1400" b="1" dirty="0"/>
              <a:t>. с бак лаб. – 33% МО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78376" y="5425080"/>
            <a:ext cx="2470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4 МО для лечения фтизиатрических заболеваний, </a:t>
            </a:r>
          </a:p>
          <a:p>
            <a:pPr algn="ctr"/>
            <a:r>
              <a:rPr lang="ru-RU" sz="1400" b="1" dirty="0"/>
              <a:t>в </a:t>
            </a:r>
            <a:r>
              <a:rPr lang="ru-RU" sz="1400" b="1" dirty="0" err="1"/>
              <a:t>т.ч</a:t>
            </a:r>
            <a:r>
              <a:rPr lang="ru-RU" sz="1400" b="1" dirty="0"/>
              <a:t>. с бак лаб. - 25% МО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25120" y="4646830"/>
            <a:ext cx="2467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1 МО  для лечения кожно-венерологических заболеваний ,</a:t>
            </a:r>
          </a:p>
          <a:p>
            <a:pPr algn="ctr"/>
            <a:r>
              <a:rPr lang="ru-RU" sz="1400" b="1" dirty="0"/>
              <a:t>в </a:t>
            </a:r>
            <a:r>
              <a:rPr lang="ru-RU" sz="1400" b="1" dirty="0" err="1"/>
              <a:t>т.ч</a:t>
            </a:r>
            <a:r>
              <a:rPr lang="ru-RU" sz="1400" b="1" dirty="0"/>
              <a:t>. с бак лаб. – 100% МО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10" y="1513617"/>
            <a:ext cx="117915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53" y="3691880"/>
            <a:ext cx="117915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76" y="4065144"/>
            <a:ext cx="117915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48" y="3422867"/>
            <a:ext cx="117915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94" y="4133930"/>
            <a:ext cx="117915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846975" y="5532801"/>
            <a:ext cx="2470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1 МО для лечения наркологической зависимости</a:t>
            </a:r>
          </a:p>
        </p:txBody>
      </p:sp>
      <p:pic>
        <p:nvPicPr>
          <p:cNvPr id="32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4" y="153383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C:\Users\OSorokina\Desktop\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81" y="153383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Клинически значимые микроорганизмы – </a:t>
            </a:r>
            <a:b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индикаторы развития </a:t>
            </a:r>
            <a:r>
              <a:rPr lang="ru-RU" altLang="ru-RU" sz="24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антимикробной резистентности </a:t>
            </a:r>
            <a:endParaRPr lang="ru-RU" altLang="ru-RU" sz="2400" b="1" dirty="0">
              <a:solidFill>
                <a:srgbClr val="00A2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(утв. распоряжением КЗ СПб от 20.07.2015 №292-р)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399" y="1922939"/>
            <a:ext cx="427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Штаммы </a:t>
            </a:r>
            <a:r>
              <a:rPr lang="ru-RU" sz="2000" b="1" i="1" dirty="0" err="1"/>
              <a:t>S.aureus</a:t>
            </a:r>
            <a:r>
              <a:rPr lang="ru-RU" sz="2000" b="1" i="1" dirty="0"/>
              <a:t>, </a:t>
            </a:r>
            <a:r>
              <a:rPr lang="ru-RU" sz="2000" b="1" dirty="0"/>
              <a:t>резистентные </a:t>
            </a:r>
          </a:p>
          <a:p>
            <a:pPr algn="ctr"/>
            <a:r>
              <a:rPr lang="ru-RU" sz="2000" b="1" dirty="0"/>
              <a:t>к </a:t>
            </a:r>
            <a:r>
              <a:rPr lang="ru-RU" sz="2000" b="1" i="1" dirty="0" err="1"/>
              <a:t>цефокситину</a:t>
            </a:r>
            <a:r>
              <a:rPr lang="ru-RU" sz="2000" b="1" dirty="0"/>
              <a:t>  (</a:t>
            </a:r>
            <a:r>
              <a:rPr lang="en-US" sz="2000" b="1" dirty="0"/>
              <a:t>MRSA)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24424" y="1873145"/>
            <a:ext cx="433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Штаммы </a:t>
            </a:r>
            <a:r>
              <a:rPr lang="en-US" sz="2000" b="1" i="1" dirty="0"/>
              <a:t>Enterococuss spp</a:t>
            </a:r>
            <a:r>
              <a:rPr lang="ru-RU" sz="2000" b="1" i="1" dirty="0"/>
              <a:t>., </a:t>
            </a:r>
            <a:r>
              <a:rPr lang="ru-RU" sz="2000" dirty="0"/>
              <a:t> </a:t>
            </a:r>
            <a:r>
              <a:rPr lang="ru-RU" sz="2000" b="1" dirty="0"/>
              <a:t>резистентные к </a:t>
            </a:r>
            <a:r>
              <a:rPr lang="ru-RU" sz="2000" b="1" i="1" dirty="0" err="1"/>
              <a:t>ванкомицину</a:t>
            </a:r>
            <a:r>
              <a:rPr lang="ru-RU" sz="2000" b="1" dirty="0"/>
              <a:t> (</a:t>
            </a:r>
            <a:r>
              <a:rPr lang="en-US" sz="2000" b="1" dirty="0"/>
              <a:t>VRE)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31859" y="5473672"/>
            <a:ext cx="4508207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600" b="1" dirty="0" smtClean="0"/>
              <a:t>свидетельство </a:t>
            </a:r>
            <a:r>
              <a:rPr lang="ru-RU" sz="1600" b="1" dirty="0"/>
              <a:t>об устойчивости </a:t>
            </a:r>
            <a:r>
              <a:rPr lang="en-US" sz="1600" b="1" i="1" dirty="0" err="1"/>
              <a:t>Enterococuss</a:t>
            </a:r>
            <a:r>
              <a:rPr lang="en-US" sz="1600" b="1" i="1" dirty="0"/>
              <a:t> </a:t>
            </a:r>
            <a:r>
              <a:rPr lang="en-US" sz="1600" b="1" i="1" dirty="0" err="1"/>
              <a:t>spp</a:t>
            </a:r>
            <a:r>
              <a:rPr lang="en-US" sz="1600" b="1" i="1" dirty="0"/>
              <a:t> </a:t>
            </a:r>
            <a:r>
              <a:rPr lang="ru-RU" sz="1600" b="1" dirty="0" smtClean="0"/>
              <a:t>к </a:t>
            </a:r>
            <a:r>
              <a:rPr lang="ru-RU" sz="1600" b="1" dirty="0"/>
              <a:t>большей части имеющихся в клинической практике </a:t>
            </a:r>
            <a:r>
              <a:rPr lang="ru-RU" sz="1600" b="1" dirty="0" smtClean="0"/>
              <a:t>АМП и сложности лечения </a:t>
            </a:r>
            <a:r>
              <a:rPr lang="ru-RU" sz="1600" b="1" dirty="0"/>
              <a:t>инфекций, вызванных </a:t>
            </a:r>
            <a:r>
              <a:rPr lang="ru-RU" sz="1600" b="1" dirty="0" smtClean="0"/>
              <a:t>VRE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9857" y="5473671"/>
            <a:ext cx="409248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600" b="1" dirty="0" smtClean="0"/>
              <a:t>свидетельство о резистентности </a:t>
            </a:r>
            <a:r>
              <a:rPr lang="ru-RU" sz="1600" b="1" i="1" dirty="0" err="1"/>
              <a:t>S.aureus</a:t>
            </a:r>
            <a:r>
              <a:rPr lang="ru-RU" sz="1600" b="1" i="1" dirty="0"/>
              <a:t> </a:t>
            </a:r>
            <a:r>
              <a:rPr lang="ru-RU" sz="1600" b="1" dirty="0" smtClean="0"/>
              <a:t>ко </a:t>
            </a:r>
            <a:r>
              <a:rPr lang="ru-RU" sz="1600" b="1" dirty="0"/>
              <a:t>всем β-</a:t>
            </a:r>
            <a:r>
              <a:rPr lang="ru-RU" sz="1600" b="1" dirty="0" err="1"/>
              <a:t>лактамным</a:t>
            </a:r>
            <a:r>
              <a:rPr lang="ru-RU" sz="1600" b="1" dirty="0"/>
              <a:t> </a:t>
            </a:r>
            <a:r>
              <a:rPr lang="ru-RU" sz="1600" b="1" dirty="0" smtClean="0"/>
              <a:t>АМП (</a:t>
            </a:r>
            <a:r>
              <a:rPr lang="ru-RU" sz="1600" b="1" dirty="0"/>
              <a:t>за исключением нового класса цефалоспоринов, обладающих анти-MRSA </a:t>
            </a:r>
            <a:r>
              <a:rPr lang="ru-RU" sz="1600" b="1" dirty="0" smtClean="0"/>
              <a:t>активностью)</a:t>
            </a:r>
            <a:endParaRPr lang="ru-RU" sz="16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172884" y="2740395"/>
            <a:ext cx="3348316" cy="52612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7281805" y="3255671"/>
            <a:ext cx="3368790" cy="85825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036458"/>
              </p:ext>
            </p:extLst>
          </p:nvPr>
        </p:nvGraphicFramePr>
        <p:xfrm>
          <a:off x="510098" y="3115922"/>
          <a:ext cx="4572000" cy="241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67990"/>
              </p:ext>
            </p:extLst>
          </p:nvPr>
        </p:nvGraphicFramePr>
        <p:xfrm>
          <a:off x="6680200" y="3716867"/>
          <a:ext cx="4572000" cy="175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28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Клинически значимые микроорганизмы – </a:t>
            </a:r>
            <a:b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индикаторы развития </a:t>
            </a:r>
            <a:r>
              <a:rPr lang="ru-RU" altLang="ru-RU" sz="24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антимикробной резистентности </a:t>
            </a:r>
            <a:endParaRPr lang="ru-RU" altLang="ru-RU" sz="2400" b="1" dirty="0">
              <a:solidFill>
                <a:srgbClr val="00A2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(утв. распоряжением КЗ СПб от 20.07.2015 №292-р)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399" y="1529156"/>
            <a:ext cx="427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Штаммы </a:t>
            </a:r>
            <a:r>
              <a:rPr lang="en-US" sz="2000" b="1" i="1" dirty="0" err="1"/>
              <a:t>P.aeruginosa</a:t>
            </a:r>
            <a:r>
              <a:rPr lang="ru-RU" sz="2000" b="1" i="1" dirty="0"/>
              <a:t>, </a:t>
            </a:r>
          </a:p>
          <a:p>
            <a:pPr algn="ctr"/>
            <a:r>
              <a:rPr lang="ru-RU" sz="2000" b="1" dirty="0"/>
              <a:t>резистентные к </a:t>
            </a:r>
            <a:r>
              <a:rPr lang="ru-RU" sz="2000" b="1" dirty="0" err="1"/>
              <a:t>меропенему</a:t>
            </a:r>
            <a:r>
              <a:rPr lang="en-US" sz="2000" b="1" dirty="0"/>
              <a:t> </a:t>
            </a:r>
            <a:r>
              <a:rPr lang="ru-RU" sz="2000" b="1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4424" y="1478856"/>
            <a:ext cx="433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Штаммы </a:t>
            </a:r>
            <a:r>
              <a:rPr lang="en-US" sz="2000" b="1" i="1" dirty="0"/>
              <a:t>Acinetobacter </a:t>
            </a:r>
            <a:r>
              <a:rPr lang="en-US" sz="2000" b="1" i="1" dirty="0" err="1"/>
              <a:t>spp</a:t>
            </a:r>
            <a:r>
              <a:rPr lang="ru-RU" sz="2000" b="1" i="1" dirty="0"/>
              <a:t>., </a:t>
            </a:r>
            <a:r>
              <a:rPr lang="ru-RU" sz="2000" b="1" dirty="0"/>
              <a:t>резистентные к </a:t>
            </a:r>
            <a:r>
              <a:rPr lang="ru-RU" sz="2000" b="1" dirty="0" err="1"/>
              <a:t>меропенему</a:t>
            </a:r>
            <a:r>
              <a:rPr lang="en-US" sz="2000" b="1" dirty="0"/>
              <a:t> </a:t>
            </a:r>
            <a:r>
              <a:rPr lang="ru-RU" sz="2000" b="1" dirty="0"/>
              <a:t>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191807" y="2910687"/>
            <a:ext cx="3509184" cy="49909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877049" y="2276882"/>
            <a:ext cx="3196167" cy="496213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59000" y="5498922"/>
            <a:ext cx="773006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600" b="1" dirty="0"/>
              <a:t>свидетельство об устойчивости ко многим потенциально эффективным АМП,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в </a:t>
            </a:r>
            <a:r>
              <a:rPr lang="ru-RU" sz="1600" b="1" dirty="0"/>
              <a:t>частности </a:t>
            </a:r>
            <a:r>
              <a:rPr lang="ru-RU" sz="1600" b="1" dirty="0" err="1"/>
              <a:t>антипсевдомонадным</a:t>
            </a:r>
            <a:r>
              <a:rPr lang="ru-RU" sz="1600" b="1" dirty="0"/>
              <a:t> пенициллинам и цефалоспоринам,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в </a:t>
            </a:r>
            <a:r>
              <a:rPr lang="ru-RU" sz="1600" b="1" dirty="0" err="1"/>
              <a:t>т.ч</a:t>
            </a:r>
            <a:r>
              <a:rPr lang="ru-RU" sz="1600" b="1" dirty="0"/>
              <a:t>. </a:t>
            </a:r>
            <a:r>
              <a:rPr lang="ru-RU" sz="1600" b="1" dirty="0" err="1"/>
              <a:t>ингибиторозащищенным</a:t>
            </a:r>
            <a:r>
              <a:rPr lang="ru-RU" sz="1600" b="1" dirty="0"/>
              <a:t>, </a:t>
            </a:r>
            <a:r>
              <a:rPr lang="ru-RU" sz="1600" b="1" dirty="0" err="1"/>
              <a:t>карбапенемам</a:t>
            </a:r>
            <a:r>
              <a:rPr lang="ru-RU" sz="1600" b="1" dirty="0"/>
              <a:t>, </a:t>
            </a:r>
            <a:r>
              <a:rPr lang="ru-RU" sz="1600" b="1" dirty="0" err="1"/>
              <a:t>аминогликозидам</a:t>
            </a:r>
            <a:r>
              <a:rPr lang="ru-RU" sz="1600" b="1" dirty="0"/>
              <a:t>, </a:t>
            </a:r>
            <a:r>
              <a:rPr lang="ru-RU" sz="1600" b="1" dirty="0" err="1"/>
              <a:t>фторхинолонам</a:t>
            </a:r>
            <a:endParaRPr lang="ru-RU" sz="1600" b="1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31174"/>
              </p:ext>
            </p:extLst>
          </p:nvPr>
        </p:nvGraphicFramePr>
        <p:xfrm>
          <a:off x="660399" y="3801533"/>
          <a:ext cx="4572000" cy="1450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158289"/>
              </p:ext>
            </p:extLst>
          </p:nvPr>
        </p:nvGraphicFramePr>
        <p:xfrm>
          <a:off x="6189133" y="2433410"/>
          <a:ext cx="4572000" cy="2818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93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82" y="1669755"/>
            <a:ext cx="1028975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ИСМП –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случаи инфекции, связанные с оказанием любых видов медицинской помощи (в медицинских стационарных и амбулаторно-поликлинических, образовательных, санаторно-оздоровительных учреждениях, учреждениях социальной защиты населения, при оказании медицинской помощи, помощи на дому и др.), а также случаи инфицирования медицинских работников в результате их профессиональной деятельности.</a:t>
            </a:r>
          </a:p>
          <a:p>
            <a:pPr algn="r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pPr algn="r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Национальная концепция профилактики ИСМП, утв. 06.11.2011 Главным государственным санитарным врачом РФ Г.Г. Онищенко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7067" y="243414"/>
            <a:ext cx="9059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</a:t>
            </a:r>
            <a:endParaRPr lang="ru-RU" sz="28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Клинически значимые микроорганизмы – </a:t>
            </a:r>
            <a:b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индикаторы развития </a:t>
            </a:r>
            <a:r>
              <a:rPr lang="ru-RU" altLang="ru-RU" sz="24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антимикробной резистентности </a:t>
            </a:r>
            <a:endParaRPr lang="ru-RU" altLang="ru-RU" sz="2400" b="1" dirty="0">
              <a:solidFill>
                <a:srgbClr val="00A2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(утв. распоряжением КЗ СПб от 20.07.2015 №292-р)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6300" y="1690307"/>
            <a:ext cx="427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Штаммы </a:t>
            </a:r>
            <a:r>
              <a:rPr lang="ru-RU" sz="2000" b="1" i="1" dirty="0" err="1"/>
              <a:t>E.coli</a:t>
            </a:r>
            <a:r>
              <a:rPr lang="ru-RU" sz="2000" b="1" dirty="0"/>
              <a:t>, </a:t>
            </a:r>
          </a:p>
          <a:p>
            <a:pPr algn="ctr"/>
            <a:r>
              <a:rPr lang="ru-RU" sz="2000" b="1" dirty="0"/>
              <a:t>резистентные к </a:t>
            </a:r>
            <a:r>
              <a:rPr lang="ru-RU" sz="2000" b="1" dirty="0" err="1"/>
              <a:t>меропенему</a:t>
            </a:r>
            <a:r>
              <a:rPr lang="en-US" sz="2000" b="1" dirty="0"/>
              <a:t>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02727" y="1668587"/>
            <a:ext cx="433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Штаммы </a:t>
            </a:r>
            <a:r>
              <a:rPr lang="ru-RU" sz="2000" b="1" i="1" dirty="0" err="1"/>
              <a:t>Klebsiella</a:t>
            </a:r>
            <a:r>
              <a:rPr lang="ru-RU" sz="2000" b="1" i="1" dirty="0"/>
              <a:t> </a:t>
            </a:r>
            <a:r>
              <a:rPr lang="ru-RU" sz="2000" b="1" i="1" dirty="0" err="1"/>
              <a:t>spp</a:t>
            </a:r>
            <a:r>
              <a:rPr lang="ru-RU" sz="2000" b="1" i="1" dirty="0"/>
              <a:t>.,</a:t>
            </a:r>
          </a:p>
          <a:p>
            <a:pPr algn="ctr"/>
            <a:r>
              <a:rPr lang="ru-RU" sz="2000" b="1" dirty="0"/>
              <a:t>резистентные к </a:t>
            </a:r>
            <a:r>
              <a:rPr lang="ru-RU" sz="2000" b="1" dirty="0" err="1"/>
              <a:t>меропенему</a:t>
            </a:r>
            <a:endParaRPr lang="ru-RU" sz="20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60399" y="3810587"/>
            <a:ext cx="3691467" cy="55710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845265" y="2521109"/>
            <a:ext cx="3212808" cy="40663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676400" y="5877064"/>
            <a:ext cx="8466666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600" b="1" dirty="0"/>
              <a:t>свидетельство о продукции </a:t>
            </a:r>
            <a:r>
              <a:rPr lang="ru-RU" sz="1600" b="1" dirty="0" err="1"/>
              <a:t>карбапенемаз</a:t>
            </a:r>
            <a:r>
              <a:rPr lang="ru-RU" sz="1600" b="1" dirty="0"/>
              <a:t> и резистентности ко всем β-</a:t>
            </a:r>
            <a:r>
              <a:rPr lang="ru-RU" sz="1600" b="1" dirty="0" err="1"/>
              <a:t>лактамным</a:t>
            </a:r>
            <a:r>
              <a:rPr lang="ru-RU" sz="1600" b="1" dirty="0"/>
              <a:t> АМП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767257"/>
              </p:ext>
            </p:extLst>
          </p:nvPr>
        </p:nvGraphicFramePr>
        <p:xfrm>
          <a:off x="448733" y="4180262"/>
          <a:ext cx="4572000" cy="1358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140889"/>
              </p:ext>
            </p:extLst>
          </p:nvPr>
        </p:nvGraphicFramePr>
        <p:xfrm>
          <a:off x="6165669" y="2690111"/>
          <a:ext cx="4572000" cy="279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841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A2B1"/>
                </a:solidFill>
              </a:rPr>
              <a:t>Доля штаммов, выделенных из крови пациентов стационаров Санкт-Петербурга за период с 2016 по 2022 годы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438115"/>
              </p:ext>
            </p:extLst>
          </p:nvPr>
        </p:nvGraphicFramePr>
        <p:xfrm>
          <a:off x="466727" y="1871039"/>
          <a:ext cx="10978346" cy="451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380"/>
                <a:gridCol w="2566054"/>
                <a:gridCol w="2775012"/>
                <a:gridCol w="1985900"/>
              </a:tblGrid>
              <a:tr h="4538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Микроорганизм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из крови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580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err="1" smtClean="0"/>
                        <a:t>S.aureus</a:t>
                      </a:r>
                      <a:endParaRPr lang="ru-RU" sz="2000" b="1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106 830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19 365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0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err="1" smtClean="0"/>
                        <a:t>E.coli</a:t>
                      </a:r>
                      <a:endParaRPr lang="ru-RU" sz="2000" b="1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93 453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0843">
                <a:tc>
                  <a:txBody>
                    <a:bodyPr/>
                    <a:lstStyle/>
                    <a:p>
                      <a:r>
                        <a:rPr lang="ru-RU" sz="2000" b="1" i="1" dirty="0" err="1" smtClean="0"/>
                        <a:t>Klebsiella</a:t>
                      </a:r>
                      <a:r>
                        <a:rPr lang="ru-RU" sz="2000" b="1" i="1" dirty="0" smtClean="0"/>
                        <a:t> </a:t>
                      </a:r>
                      <a:r>
                        <a:rPr lang="ru-RU" sz="2000" b="1" i="1" dirty="0" err="1" smtClean="0"/>
                        <a:t>spp</a:t>
                      </a:r>
                      <a:r>
                        <a:rPr lang="ru-RU" sz="2000" b="1" i="1" dirty="0" smtClean="0"/>
                        <a:t>.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107 052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29 959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0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err="1" smtClean="0"/>
                        <a:t>P.aeruginosa</a:t>
                      </a:r>
                      <a:endParaRPr lang="ru-RU" sz="2000" b="1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29 020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8 831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0843">
                <a:tc>
                  <a:txBody>
                    <a:bodyPr/>
                    <a:lstStyle/>
                    <a:p>
                      <a:r>
                        <a:rPr lang="ru-RU" sz="2000" b="1" i="1" dirty="0" err="1" smtClean="0"/>
                        <a:t>Acinetobacter</a:t>
                      </a:r>
                      <a:r>
                        <a:rPr lang="ru-RU" sz="2000" b="1" i="1" dirty="0" smtClean="0"/>
                        <a:t> </a:t>
                      </a:r>
                      <a:r>
                        <a:rPr lang="ru-RU" sz="2000" b="1" i="1" dirty="0" err="1" smtClean="0"/>
                        <a:t>spp</a:t>
                      </a:r>
                      <a:r>
                        <a:rPr lang="ru-RU" sz="2000" b="1" i="1" dirty="0" smtClean="0"/>
                        <a:t>.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37 214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17 858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0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 err="1" smtClean="0"/>
                        <a:t>Enterococuss</a:t>
                      </a:r>
                      <a:r>
                        <a:rPr lang="ru-RU" sz="2000" b="1" i="1" dirty="0" smtClean="0"/>
                        <a:t> </a:t>
                      </a:r>
                      <a:r>
                        <a:rPr lang="ru-RU" sz="2000" b="1" i="1" dirty="0" err="1" smtClean="0"/>
                        <a:t>spp</a:t>
                      </a:r>
                      <a:r>
                        <a:rPr lang="ru-RU" sz="2000" b="1" i="1" dirty="0" smtClean="0"/>
                        <a:t>.</a:t>
                      </a:r>
                      <a:endParaRPr lang="ru-RU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67 812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5 415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084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ИТОГО: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441 381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87 132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8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A2B1"/>
                </a:solidFill>
              </a:rPr>
              <a:t>Выделение штаммов </a:t>
            </a:r>
            <a:r>
              <a:rPr lang="en-US" sz="2400" b="1" i="1" dirty="0" smtClean="0">
                <a:solidFill>
                  <a:srgbClr val="00A2B1"/>
                </a:solidFill>
              </a:rPr>
              <a:t>S</a:t>
            </a:r>
            <a:r>
              <a:rPr lang="en-US" sz="2400" b="1" i="1" smtClean="0">
                <a:solidFill>
                  <a:srgbClr val="00A2B1"/>
                </a:solidFill>
              </a:rPr>
              <a:t>.</a:t>
            </a:r>
            <a:r>
              <a:rPr lang="ru-RU" sz="2400" b="1" i="1" smtClean="0">
                <a:solidFill>
                  <a:srgbClr val="00A2B1"/>
                </a:solidFill>
              </a:rPr>
              <a:t> а</a:t>
            </a:r>
            <a:r>
              <a:rPr lang="en-US" sz="2400" b="1" i="1" smtClean="0">
                <a:solidFill>
                  <a:srgbClr val="00A2B1"/>
                </a:solidFill>
              </a:rPr>
              <a:t>ureus</a:t>
            </a:r>
            <a:r>
              <a:rPr lang="ru-RU" sz="2400" b="1" i="1" smtClean="0">
                <a:solidFill>
                  <a:srgbClr val="00A2B1"/>
                </a:solidFill>
              </a:rPr>
              <a:t> </a:t>
            </a:r>
            <a:r>
              <a:rPr lang="ru-RU" sz="2400" b="1" dirty="0" smtClean="0">
                <a:solidFill>
                  <a:srgbClr val="00A2B1"/>
                </a:solidFill>
              </a:rPr>
              <a:t>из</a:t>
            </a:r>
            <a:r>
              <a:rPr lang="ru-RU" sz="2400" b="1" i="1" dirty="0" smtClean="0">
                <a:solidFill>
                  <a:srgbClr val="00A2B1"/>
                </a:solidFill>
              </a:rPr>
              <a:t> </a:t>
            </a:r>
            <a:r>
              <a:rPr lang="ru-RU" sz="2400" b="1" dirty="0" smtClean="0">
                <a:solidFill>
                  <a:srgbClr val="00A2B1"/>
                </a:solidFill>
              </a:rPr>
              <a:t>крови пациентов стационаров Санкт-Петербурга за период с 2016 по 2022 годы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119491"/>
              </p:ext>
            </p:extLst>
          </p:nvPr>
        </p:nvGraphicFramePr>
        <p:xfrm>
          <a:off x="506623" y="1588587"/>
          <a:ext cx="11153354" cy="4978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39"/>
                <a:gridCol w="2638937"/>
                <a:gridCol w="2394806"/>
                <a:gridCol w="2218901"/>
                <a:gridCol w="2230671"/>
              </a:tblGrid>
              <a:tr h="581857">
                <a:tc rowSpan="3"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Годы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Общее количество выделенных штаммов </a:t>
                      </a:r>
                      <a:r>
                        <a:rPr lang="en-US" sz="20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u-RU" sz="20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2000" b="1" i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aureus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/ из них 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MRSA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 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всего / из них MRSA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подразделения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ОРИТ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хирургические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3040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2016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226 / 89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39,4%)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114 / 48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42,1%)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35/ 15 (42,9)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77 /26 (33,8)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4540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402 / 169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42,0%)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216 / 99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45,8%)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59 /19 (32,2)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127 /51 (39,8)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508735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602 / 205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34,1%)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362 /117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32,3%)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59 /25 (42,4)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181 /63 (34,8)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491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805 / 306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38,0%)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543 / 195 (</a:t>
                      </a: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35,9%)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84 / 29 (34,5)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178 /82 (46,1)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53493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307 / 121 (38,2%)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213 / 91 (42,7%)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 / 7 (22,58%)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73 / 23 (31,5%)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2021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762 / 447 (58,7%)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529 / 301 (56,9%)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61 / 30 (49,2%)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172 / 116 (67,4%)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2022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1477</a:t>
                      </a:r>
                      <a:r>
                        <a:rPr lang="ru-RU" sz="2000" b="1" baseline="0" dirty="0" smtClean="0">
                          <a:effectLst/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 / 383 (25,9%)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852 / 256 (30%)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118 / 46 (38,9%)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509 / 81 (15,9%)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4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Доля MRSA от общего количества штаммов </a:t>
            </a:r>
            <a:r>
              <a:rPr lang="ru-RU" sz="2400" b="1" i="1" dirty="0">
                <a:solidFill>
                  <a:srgbClr val="00A2B1"/>
                </a:solidFill>
              </a:rPr>
              <a:t>S. </a:t>
            </a:r>
            <a:r>
              <a:rPr lang="ru-RU" sz="2400" b="1" i="1" dirty="0" err="1">
                <a:solidFill>
                  <a:srgbClr val="00A2B1"/>
                </a:solidFill>
              </a:rPr>
              <a:t>aureus</a:t>
            </a:r>
            <a:r>
              <a:rPr lang="ru-RU" sz="2400" b="1" dirty="0">
                <a:solidFill>
                  <a:srgbClr val="00A2B1"/>
                </a:solidFill>
              </a:rPr>
              <a:t>, выделенных </a:t>
            </a:r>
            <a:r>
              <a:rPr lang="ru-RU" sz="2400" b="1" dirty="0" smtClean="0">
                <a:solidFill>
                  <a:srgbClr val="00A2B1"/>
                </a:solidFill>
              </a:rPr>
              <a:t>из крови в </a:t>
            </a:r>
            <a:r>
              <a:rPr lang="ru-RU" sz="2400" b="1" dirty="0">
                <a:solidFill>
                  <a:srgbClr val="00A2B1"/>
                </a:solidFill>
              </a:rPr>
              <a:t>2016-20</a:t>
            </a:r>
            <a:r>
              <a:rPr lang="en-US" sz="2400" b="1" dirty="0">
                <a:solidFill>
                  <a:srgbClr val="00A2B1"/>
                </a:solidFill>
              </a:rPr>
              <a:t>2</a:t>
            </a:r>
            <a:r>
              <a:rPr lang="ru-RU" sz="2400" b="1" dirty="0">
                <a:solidFill>
                  <a:srgbClr val="00A2B1"/>
                </a:solidFill>
              </a:rPr>
              <a:t>2 гг. в различных типах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СПб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919544"/>
              </p:ext>
            </p:extLst>
          </p:nvPr>
        </p:nvGraphicFramePr>
        <p:xfrm>
          <a:off x="584201" y="1339849"/>
          <a:ext cx="10761132" cy="5281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1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Выделение </a:t>
            </a:r>
            <a:r>
              <a:rPr lang="ru-RU" sz="2400" b="1" i="1" dirty="0">
                <a:solidFill>
                  <a:srgbClr val="00A2B1"/>
                </a:solidFill>
              </a:rPr>
              <a:t>E. </a:t>
            </a:r>
            <a:r>
              <a:rPr lang="ru-RU" sz="2400" b="1" i="1" dirty="0" err="1">
                <a:solidFill>
                  <a:srgbClr val="00A2B1"/>
                </a:solidFill>
              </a:rPr>
              <a:t>сoli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dirty="0">
                <a:solidFill>
                  <a:srgbClr val="00A2B1"/>
                </a:solidFill>
              </a:rPr>
              <a:t>из крови пациентов стационаров </a:t>
            </a:r>
            <a:r>
              <a:rPr lang="ru-RU" sz="2400" b="1" dirty="0" smtClean="0">
                <a:solidFill>
                  <a:srgbClr val="00A2B1"/>
                </a:solidFill>
              </a:rPr>
              <a:t/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Санкт-Петербурга за период с 2016 по 2022 годы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786230"/>
              </p:ext>
            </p:extLst>
          </p:nvPr>
        </p:nvGraphicFramePr>
        <p:xfrm>
          <a:off x="506623" y="1224520"/>
          <a:ext cx="11153354" cy="539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39"/>
                <a:gridCol w="2638937"/>
                <a:gridCol w="2394806"/>
                <a:gridCol w="2218901"/>
                <a:gridCol w="2230671"/>
              </a:tblGrid>
              <a:tr h="581857">
                <a:tc rowSpan="3"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Годы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Общее количество выделенных штаммов </a:t>
                      </a:r>
                      <a:r>
                        <a:rPr lang="en-US" sz="20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20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20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coli 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/ из них резистентные к </a:t>
                      </a:r>
                      <a:r>
                        <a:rPr lang="ru-RU" sz="20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 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всего / из них резистентные к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подразделения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ОРИТ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хирургические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3040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2016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197 / 3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1,5%)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103 / 1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17 / 0 (-)</a:t>
                      </a: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77 / 2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</a:tr>
              <a:tr h="44540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251 / 10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4,0%)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160 / 10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6,3%)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19 / 0 (-)</a:t>
                      </a: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72 / 0 (-)</a:t>
                      </a:r>
                    </a:p>
                  </a:txBody>
                  <a:tcPr marL="51431" marR="51431" marT="0" marB="0"/>
                </a:tc>
              </a:tr>
              <a:tr h="508735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352 / 9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216 /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8(3,7%)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50 / 0 (-)</a:t>
                      </a: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86 / 1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</a:tr>
              <a:tr h="4491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469 / 22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4,7%)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296 / 18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6,1%)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50 / 2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4,0%)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123 / 2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1431" marR="51431" marT="0" marB="0"/>
                </a:tc>
              </a:tr>
              <a:tr h="53493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267 / 43 (16,1%)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168 / 30 (17,9%)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 / 6 (18,8%)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67 / 7 (10,4%)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2021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357 / 104 (29,1%)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233 / 71 (30,5%)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53 /</a:t>
                      </a:r>
                      <a:r>
                        <a:rPr lang="ru-RU" sz="2000" b="1" baseline="0" dirty="0" smtClean="0">
                          <a:effectLst/>
                          <a:latin typeface="+mn-lt"/>
                          <a:cs typeface="Times New Roman"/>
                        </a:rPr>
                        <a:t> 8 (15,1%)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71 / 25 (35,2%)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2022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808 / 59 (7,3%)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538 / 46 (8,6%)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43 / 4 (9,3%)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227 / 9 (3,9%)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1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Доля резистентных к </a:t>
            </a:r>
            <a:r>
              <a:rPr lang="ru-RU" sz="2400" b="1" dirty="0" err="1">
                <a:solidFill>
                  <a:srgbClr val="00A2B1"/>
                </a:solidFill>
              </a:rPr>
              <a:t>карбапенемам</a:t>
            </a:r>
            <a:r>
              <a:rPr lang="ru-RU" sz="2400" b="1" dirty="0">
                <a:solidFill>
                  <a:srgbClr val="00A2B1"/>
                </a:solidFill>
              </a:rPr>
              <a:t> штаммов </a:t>
            </a:r>
            <a:r>
              <a:rPr lang="ru-RU" sz="2400" b="1" i="1" dirty="0">
                <a:solidFill>
                  <a:srgbClr val="00A2B1"/>
                </a:solidFill>
              </a:rPr>
              <a:t>E. </a:t>
            </a:r>
            <a:r>
              <a:rPr lang="ru-RU" sz="2400" b="1" i="1" dirty="0" err="1">
                <a:solidFill>
                  <a:srgbClr val="00A2B1"/>
                </a:solidFill>
              </a:rPr>
              <a:t>сoli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dirty="0" smtClean="0">
                <a:solidFill>
                  <a:srgbClr val="00A2B1"/>
                </a:solidFill>
              </a:rPr>
              <a:t>от </a:t>
            </a:r>
            <a:r>
              <a:rPr lang="ru-RU" sz="2400" b="1" dirty="0">
                <a:solidFill>
                  <a:srgbClr val="00A2B1"/>
                </a:solidFill>
              </a:rPr>
              <a:t>общего количества штаммов </a:t>
            </a:r>
            <a:r>
              <a:rPr lang="ru-RU" sz="2400" b="1" i="1" dirty="0">
                <a:solidFill>
                  <a:srgbClr val="00A2B1"/>
                </a:solidFill>
              </a:rPr>
              <a:t>E. </a:t>
            </a:r>
            <a:r>
              <a:rPr lang="ru-RU" sz="2400" b="1" i="1" dirty="0" err="1">
                <a:solidFill>
                  <a:srgbClr val="00A2B1"/>
                </a:solidFill>
              </a:rPr>
              <a:t>сoli</a:t>
            </a:r>
            <a:r>
              <a:rPr lang="ru-RU" sz="2400" b="1" dirty="0" smtClean="0">
                <a:solidFill>
                  <a:srgbClr val="00A2B1"/>
                </a:solidFill>
              </a:rPr>
              <a:t>, </a:t>
            </a:r>
            <a:r>
              <a:rPr lang="ru-RU" sz="2400" b="1" dirty="0">
                <a:solidFill>
                  <a:srgbClr val="00A2B1"/>
                </a:solidFill>
              </a:rPr>
              <a:t>выделенных из крови в 2016-20</a:t>
            </a:r>
            <a:r>
              <a:rPr lang="en-US" sz="2400" b="1" dirty="0">
                <a:solidFill>
                  <a:srgbClr val="00A2B1"/>
                </a:solidFill>
              </a:rPr>
              <a:t>2</a:t>
            </a:r>
            <a:r>
              <a:rPr lang="ru-RU" sz="2400" b="1" dirty="0">
                <a:solidFill>
                  <a:srgbClr val="00A2B1"/>
                </a:solidFill>
              </a:rPr>
              <a:t>2 гг. </a:t>
            </a:r>
            <a:r>
              <a:rPr lang="ru-RU" sz="2400" b="1" dirty="0" smtClean="0">
                <a:solidFill>
                  <a:srgbClr val="00A2B1"/>
                </a:solidFill>
              </a:rPr>
              <a:t/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в </a:t>
            </a:r>
            <a:r>
              <a:rPr lang="ru-RU" sz="2400" b="1" dirty="0">
                <a:solidFill>
                  <a:srgbClr val="00A2B1"/>
                </a:solidFill>
              </a:rPr>
              <a:t>различных типах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СПб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869626"/>
              </p:ext>
            </p:extLst>
          </p:nvPr>
        </p:nvGraphicFramePr>
        <p:xfrm>
          <a:off x="1413248" y="1694919"/>
          <a:ext cx="9026152" cy="497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56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Выделение </a:t>
            </a:r>
            <a:r>
              <a:rPr lang="en-US" sz="2400" b="1" i="1" dirty="0" err="1">
                <a:solidFill>
                  <a:srgbClr val="00A2B1"/>
                </a:solidFill>
                <a:cs typeface="Times New Roman" pitchFamily="18" charset="0"/>
              </a:rPr>
              <a:t>Klebsiella</a:t>
            </a:r>
            <a:r>
              <a:rPr lang="en-US" sz="2400" b="1" i="1" dirty="0">
                <a:solidFill>
                  <a:srgbClr val="00A2B1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A2B1"/>
                </a:solidFill>
                <a:cs typeface="Times New Roman" pitchFamily="18" charset="0"/>
              </a:rPr>
              <a:t>spp</a:t>
            </a:r>
            <a:r>
              <a:rPr lang="ru-RU" sz="2400" b="1" i="1" dirty="0">
                <a:solidFill>
                  <a:srgbClr val="00A2B1"/>
                </a:solidFill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A2B1"/>
                </a:solidFill>
              </a:rPr>
              <a:t>из </a:t>
            </a:r>
            <a:r>
              <a:rPr lang="ru-RU" sz="2400" b="1" dirty="0">
                <a:solidFill>
                  <a:srgbClr val="00A2B1"/>
                </a:solidFill>
              </a:rPr>
              <a:t>крови пациентов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</a:t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Санкт-Петербурга за период с 2016 по 2022 годы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78549"/>
              </p:ext>
            </p:extLst>
          </p:nvPr>
        </p:nvGraphicFramePr>
        <p:xfrm>
          <a:off x="506623" y="1224520"/>
          <a:ext cx="11153354" cy="539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39"/>
                <a:gridCol w="2638937"/>
                <a:gridCol w="2394806"/>
                <a:gridCol w="2218901"/>
                <a:gridCol w="2230671"/>
              </a:tblGrid>
              <a:tr h="581857">
                <a:tc rowSpan="3"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Годы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Общее количество выделенных штаммов </a:t>
                      </a:r>
                      <a:r>
                        <a:rPr lang="en-US" sz="2000" b="1" i="1" dirty="0" err="1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Klebsiella</a:t>
                      </a:r>
                      <a:r>
                        <a:rPr lang="en-US" sz="2000" b="1" i="1" dirty="0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spp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. 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/ из них резистентные к </a:t>
                      </a:r>
                      <a:r>
                        <a:rPr lang="ru-RU" sz="20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 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всего / из них резистентные к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подразделения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ОРИТ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хирургические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3040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2016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466 / 124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26,6%)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550" algn="ctr"/>
                        </a:tabLs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327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/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85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26,0%)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32 / 12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35,3%)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107 / 27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25,7%)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44540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859 / 344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40,0%)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620 / 255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41,1%)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57 / 22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38,6%)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182 / 67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36,8%)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508735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1 282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/ 585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45,6%)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949 / 445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46,9%)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79 / 31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39,2%)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254 / 109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42,9%)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4491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1 434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/ 748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52,2%)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1 115 </a:t>
                      </a: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/ 580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52,0%)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66 / 22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33,3%)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253 /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146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(57,7%)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41907" marR="41907" marT="0" marB="0"/>
                </a:tc>
              </a:tr>
              <a:tr h="53493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725 / 452 (62,3%)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584 / 379 (64,9%)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53 / 37 (69,8%)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88 / 36 (40,9%)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2021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852 / 582 (68,3%)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594 / 412 (69,4%)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51 / 30 (58,8%)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207 / 140 (67,6%)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2022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2418 / 1662 (68,7%) 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1893 / 1323 (69,8%)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112 / 73 (65,2%) 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413 / 266 (64,4%)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1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Доля резистентных к </a:t>
            </a:r>
            <a:r>
              <a:rPr lang="ru-RU" sz="2400" b="1" dirty="0" err="1">
                <a:solidFill>
                  <a:srgbClr val="00A2B1"/>
                </a:solidFill>
              </a:rPr>
              <a:t>карбапенемам</a:t>
            </a:r>
            <a:r>
              <a:rPr lang="ru-RU" sz="2400" b="1" dirty="0">
                <a:solidFill>
                  <a:srgbClr val="00A2B1"/>
                </a:solidFill>
              </a:rPr>
              <a:t> штаммов </a:t>
            </a:r>
            <a:r>
              <a:rPr lang="en-US" sz="2400" b="1" i="1" dirty="0" err="1">
                <a:solidFill>
                  <a:srgbClr val="00A2B1"/>
                </a:solidFill>
                <a:cs typeface="Times New Roman" pitchFamily="18" charset="0"/>
              </a:rPr>
              <a:t>Klebsiella</a:t>
            </a:r>
            <a:r>
              <a:rPr lang="en-US" sz="2400" b="1" i="1" dirty="0">
                <a:solidFill>
                  <a:srgbClr val="00A2B1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A2B1"/>
                </a:solidFill>
                <a:cs typeface="Times New Roman" pitchFamily="18" charset="0"/>
              </a:rPr>
              <a:t>spp</a:t>
            </a:r>
            <a:r>
              <a:rPr lang="ru-RU" sz="2400" b="1" i="1" dirty="0">
                <a:solidFill>
                  <a:srgbClr val="00A2B1"/>
                </a:solidFill>
                <a:cs typeface="Times New Roman" pitchFamily="18" charset="0"/>
              </a:rPr>
              <a:t>. </a:t>
            </a:r>
            <a:r>
              <a:rPr lang="ru-RU" sz="2400" b="1" i="1" dirty="0" smtClean="0">
                <a:solidFill>
                  <a:srgbClr val="00A2B1"/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A2B1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от </a:t>
            </a:r>
            <a:r>
              <a:rPr lang="ru-RU" sz="2400" b="1" dirty="0">
                <a:solidFill>
                  <a:srgbClr val="00A2B1"/>
                </a:solidFill>
              </a:rPr>
              <a:t>общего количества штаммов </a:t>
            </a:r>
            <a:r>
              <a:rPr lang="en-US" sz="2400" b="1" i="1" dirty="0" err="1">
                <a:solidFill>
                  <a:srgbClr val="00A2B1"/>
                </a:solidFill>
                <a:cs typeface="Times New Roman" pitchFamily="18" charset="0"/>
              </a:rPr>
              <a:t>Klebsiella</a:t>
            </a:r>
            <a:r>
              <a:rPr lang="en-US" sz="2400" b="1" i="1" dirty="0">
                <a:solidFill>
                  <a:srgbClr val="00A2B1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A2B1"/>
                </a:solidFill>
                <a:cs typeface="Times New Roman" pitchFamily="18" charset="0"/>
              </a:rPr>
              <a:t>spp</a:t>
            </a:r>
            <a:r>
              <a:rPr lang="ru-RU" sz="2400" b="1" i="1" dirty="0">
                <a:solidFill>
                  <a:srgbClr val="00A2B1"/>
                </a:solidFill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A2B1"/>
                </a:solidFill>
              </a:rPr>
              <a:t>, </a:t>
            </a:r>
            <a:r>
              <a:rPr lang="ru-RU" sz="2400" b="1" dirty="0">
                <a:solidFill>
                  <a:srgbClr val="00A2B1"/>
                </a:solidFill>
              </a:rPr>
              <a:t>выделенных </a:t>
            </a:r>
            <a:r>
              <a:rPr lang="ru-RU" sz="2400" b="1" dirty="0" smtClean="0">
                <a:solidFill>
                  <a:srgbClr val="00A2B1"/>
                </a:solidFill>
              </a:rPr>
              <a:t/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из крови в </a:t>
            </a:r>
            <a:r>
              <a:rPr lang="ru-RU" sz="2400" b="1" dirty="0">
                <a:solidFill>
                  <a:srgbClr val="00A2B1"/>
                </a:solidFill>
              </a:rPr>
              <a:t>2016-20</a:t>
            </a:r>
            <a:r>
              <a:rPr lang="en-US" sz="2400" b="1" dirty="0">
                <a:solidFill>
                  <a:srgbClr val="00A2B1"/>
                </a:solidFill>
              </a:rPr>
              <a:t>2</a:t>
            </a:r>
            <a:r>
              <a:rPr lang="ru-RU" sz="2400" b="1" dirty="0">
                <a:solidFill>
                  <a:srgbClr val="00A2B1"/>
                </a:solidFill>
              </a:rPr>
              <a:t>2 гг. в различных типах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СПб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8252737"/>
              </p:ext>
            </p:extLst>
          </p:nvPr>
        </p:nvGraphicFramePr>
        <p:xfrm>
          <a:off x="610129" y="1755635"/>
          <a:ext cx="10946341" cy="494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12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Выделение </a:t>
            </a:r>
            <a:r>
              <a:rPr lang="ru-RU" sz="2400" b="1" i="1" dirty="0">
                <a:solidFill>
                  <a:srgbClr val="00A2B1"/>
                </a:solidFill>
              </a:rPr>
              <a:t>P. </a:t>
            </a:r>
            <a:r>
              <a:rPr lang="ru-RU" sz="2400" b="1" i="1" dirty="0" err="1">
                <a:solidFill>
                  <a:srgbClr val="00A2B1"/>
                </a:solidFill>
              </a:rPr>
              <a:t>aeruginosa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dirty="0" smtClean="0">
                <a:solidFill>
                  <a:srgbClr val="00A2B1"/>
                </a:solidFill>
              </a:rPr>
              <a:t>из </a:t>
            </a:r>
            <a:r>
              <a:rPr lang="ru-RU" sz="2400" b="1" dirty="0">
                <a:solidFill>
                  <a:srgbClr val="00A2B1"/>
                </a:solidFill>
              </a:rPr>
              <a:t>крови пациентов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</a:t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Санкт-Петербурга за период с 2016 по 2022 годы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052145"/>
              </p:ext>
            </p:extLst>
          </p:nvPr>
        </p:nvGraphicFramePr>
        <p:xfrm>
          <a:off x="506623" y="1224520"/>
          <a:ext cx="11153354" cy="539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39"/>
                <a:gridCol w="2638937"/>
                <a:gridCol w="2394806"/>
                <a:gridCol w="2218901"/>
                <a:gridCol w="2230671"/>
              </a:tblGrid>
              <a:tr h="581857">
                <a:tc rowSpan="3"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Годы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Общее количество выделенных штаммов 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P. </a:t>
                      </a:r>
                      <a:r>
                        <a:rPr lang="ru-RU" sz="2000" b="1" i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aeruginosa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/ из них резистентные к </a:t>
                      </a:r>
                      <a:r>
                        <a:rPr lang="ru-RU" sz="20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 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всего / из них резистентные к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подразделения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ОРИТ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хирургические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3040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2016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45 / 26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57,8%)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550" algn="ctr"/>
                        </a:tabLs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30 / 18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60,0%)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 / 3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100%)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 / 5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41,7%)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44540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160 / 82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51,3%)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123 / 74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60,2%)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8 / 1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12,5%)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29 / 7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24,1%)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508735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162 / 95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58,6%)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135 / 80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59,3%)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 / 4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80,0%)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22 / 11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50,0%)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4491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223 / 148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66,4%)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197 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000" b="1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139 </a:t>
                      </a: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70,6%)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 / 1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16,7%)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 / 8 (</a:t>
                      </a:r>
                      <a:r>
                        <a:rPr lang="ru-RU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40,0%)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53493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72 / 50 (69,4%)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53 / 37 (69,8%)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 /</a:t>
                      </a:r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5 (55,6%)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10 / 8 (80,0%)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2021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72 / 48</a:t>
                      </a:r>
                      <a:r>
                        <a:rPr lang="ru-RU" sz="2000" b="1" baseline="0" dirty="0" smtClean="0">
                          <a:effectLst/>
                          <a:latin typeface="+mj-lt"/>
                          <a:cs typeface="Times New Roman"/>
                        </a:rPr>
                        <a:t> (66,7%)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43 / 31 (72,1%)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16</a:t>
                      </a:r>
                      <a:r>
                        <a:rPr lang="ru-RU" sz="2000" b="1" baseline="0" dirty="0" smtClean="0">
                          <a:effectLst/>
                          <a:latin typeface="+mj-lt"/>
                          <a:cs typeface="Times New Roman"/>
                        </a:rPr>
                        <a:t> / 9 (56,3%)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13 / 8 (61,5%)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2022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183 / 95 (51,4%) 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131 / 67 (51,1%)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13 / 6 (46,2%) 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39 / 22 (56,4%)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8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Доля резистентных к </a:t>
            </a:r>
            <a:r>
              <a:rPr lang="ru-RU" sz="2400" b="1" dirty="0" err="1">
                <a:solidFill>
                  <a:srgbClr val="00A2B1"/>
                </a:solidFill>
              </a:rPr>
              <a:t>карбапенемам</a:t>
            </a:r>
            <a:r>
              <a:rPr lang="ru-RU" sz="2400" b="1" dirty="0">
                <a:solidFill>
                  <a:srgbClr val="00A2B1"/>
                </a:solidFill>
              </a:rPr>
              <a:t> штаммов </a:t>
            </a:r>
            <a:r>
              <a:rPr lang="ru-RU" sz="2400" b="1" i="1" dirty="0" err="1">
                <a:solidFill>
                  <a:srgbClr val="00A2B1"/>
                </a:solidFill>
              </a:rPr>
              <a:t>P.aeruginosa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dirty="0" smtClean="0">
                <a:solidFill>
                  <a:srgbClr val="00A2B1"/>
                </a:solidFill>
              </a:rPr>
              <a:t>от </a:t>
            </a:r>
            <a:r>
              <a:rPr lang="ru-RU" sz="2400" b="1" dirty="0">
                <a:solidFill>
                  <a:srgbClr val="00A2B1"/>
                </a:solidFill>
              </a:rPr>
              <a:t>общего количества штаммов </a:t>
            </a:r>
            <a:r>
              <a:rPr lang="ru-RU" sz="2400" b="1" i="1" dirty="0" err="1">
                <a:solidFill>
                  <a:srgbClr val="00A2B1"/>
                </a:solidFill>
              </a:rPr>
              <a:t>P.aeruginosa</a:t>
            </a:r>
            <a:r>
              <a:rPr lang="ru-RU" sz="2400" b="1" dirty="0" smtClean="0">
                <a:solidFill>
                  <a:srgbClr val="00A2B1"/>
                </a:solidFill>
              </a:rPr>
              <a:t>, </a:t>
            </a:r>
            <a:r>
              <a:rPr lang="ru-RU" sz="2400" b="1" dirty="0">
                <a:solidFill>
                  <a:srgbClr val="00A2B1"/>
                </a:solidFill>
              </a:rPr>
              <a:t>выделенных из крови </a:t>
            </a:r>
            <a:r>
              <a:rPr lang="ru-RU" sz="2400" b="1" dirty="0" smtClean="0">
                <a:solidFill>
                  <a:srgbClr val="00A2B1"/>
                </a:solidFill>
              </a:rPr>
              <a:t/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в </a:t>
            </a:r>
            <a:r>
              <a:rPr lang="ru-RU" sz="2400" b="1" dirty="0">
                <a:solidFill>
                  <a:srgbClr val="00A2B1"/>
                </a:solidFill>
              </a:rPr>
              <a:t>2016-20</a:t>
            </a:r>
            <a:r>
              <a:rPr lang="en-US" sz="2400" b="1" dirty="0">
                <a:solidFill>
                  <a:srgbClr val="00A2B1"/>
                </a:solidFill>
              </a:rPr>
              <a:t>2</a:t>
            </a:r>
            <a:r>
              <a:rPr lang="ru-RU" sz="2400" b="1" dirty="0">
                <a:solidFill>
                  <a:srgbClr val="00A2B1"/>
                </a:solidFill>
              </a:rPr>
              <a:t>2 гг. в различных типах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СПб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770758"/>
              </p:ext>
            </p:extLst>
          </p:nvPr>
        </p:nvGraphicFramePr>
        <p:xfrm>
          <a:off x="753533" y="1806436"/>
          <a:ext cx="10422467" cy="477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48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451" y="549275"/>
            <a:ext cx="5238749" cy="642938"/>
          </a:xfrm>
          <a:ln>
            <a:solidFill>
              <a:srgbClr val="CC33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3600" dirty="0">
                <a:cs typeface="Trebuchet MS" pitchFamily="34" charset="0"/>
              </a:rPr>
              <a:t>Госпитальные инфекции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495551" y="3357564"/>
            <a:ext cx="3184525" cy="6508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/>
              <a:t>Вызванные патогенными </a:t>
            </a:r>
          </a:p>
          <a:p>
            <a:pPr algn="ctr" eaLnBrk="1" hangingPunct="1"/>
            <a:r>
              <a:rPr lang="ru-RU" altLang="ru-RU" b="1"/>
              <a:t>возбудителями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672264" y="4724400"/>
            <a:ext cx="1508125" cy="369888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/>
              <a:t>экзогенные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832850" y="4724400"/>
            <a:ext cx="1568450" cy="369888"/>
          </a:xfrm>
          <a:prstGeom prst="rect">
            <a:avLst/>
          </a:prstGeom>
          <a:noFill/>
          <a:ln w="38100">
            <a:solidFill>
              <a:srgbClr val="8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/>
              <a:t>эндогенные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855914" y="1844675"/>
            <a:ext cx="1368425" cy="3698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/>
              <a:t>Заносы</a:t>
            </a:r>
            <a:r>
              <a:rPr lang="ru-RU" altLang="ru-RU"/>
              <a:t>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032626" y="1860550"/>
            <a:ext cx="2532063" cy="3698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/>
              <a:t>Внутрибольничные</a:t>
            </a:r>
            <a:r>
              <a:rPr lang="ru-RU" altLang="ru-RU" dirty="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240464" y="3357564"/>
            <a:ext cx="4154487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/>
              <a:t>Вызванные условно-патогенными</a:t>
            </a:r>
          </a:p>
          <a:p>
            <a:pPr algn="ctr" eaLnBrk="1" hangingPunct="1"/>
            <a:r>
              <a:rPr lang="ru-RU" altLang="ru-RU" b="1"/>
              <a:t>возбудителями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590801" y="4652964"/>
            <a:ext cx="1508125" cy="369887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/>
              <a:t>экзогенные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446588" y="5089525"/>
            <a:ext cx="1566862" cy="369888"/>
          </a:xfrm>
          <a:prstGeom prst="rect">
            <a:avLst/>
          </a:prstGeom>
          <a:noFill/>
          <a:ln w="9525">
            <a:solidFill>
              <a:srgbClr val="8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/>
              <a:t>эндогенные</a:t>
            </a: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H="1">
            <a:off x="3863976" y="1196976"/>
            <a:ext cx="1152525" cy="57626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5087939" y="1196975"/>
            <a:ext cx="2592387" cy="6477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4008438" y="1196975"/>
            <a:ext cx="1079500" cy="2160588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5087939" y="1196975"/>
            <a:ext cx="1800225" cy="2160588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3143251" y="4005263"/>
            <a:ext cx="576263" cy="6477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4440238" y="4005263"/>
            <a:ext cx="863600" cy="1079500"/>
          </a:xfrm>
          <a:prstGeom prst="line">
            <a:avLst/>
          </a:prstGeom>
          <a:noFill/>
          <a:ln w="12700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7535863" y="4005264"/>
            <a:ext cx="576262" cy="71913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8832850" y="4005264"/>
            <a:ext cx="647700" cy="71913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>
            <a:off x="5591176" y="2205039"/>
            <a:ext cx="244951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8040688" y="2205039"/>
            <a:ext cx="23034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3792539" y="2205039"/>
            <a:ext cx="24479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2495551" y="2205039"/>
            <a:ext cx="12239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144000" y="6273800"/>
            <a:ext cx="265006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/>
              <a:t>Колосовская</a:t>
            </a:r>
            <a:r>
              <a:rPr lang="ru-RU" sz="1600" b="1" i="1" dirty="0" smtClean="0"/>
              <a:t> Е.Н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5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Выделение </a:t>
            </a:r>
            <a:r>
              <a:rPr lang="ru-RU" sz="2400" b="1" i="1" dirty="0">
                <a:solidFill>
                  <a:srgbClr val="00A2B1"/>
                </a:solidFill>
              </a:rPr>
              <a:t>А. </a:t>
            </a:r>
            <a:r>
              <a:rPr lang="ru-RU" sz="2400" b="1" i="1" dirty="0" err="1">
                <a:solidFill>
                  <a:srgbClr val="00A2B1"/>
                </a:solidFill>
              </a:rPr>
              <a:t>baumannii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dirty="0" smtClean="0">
                <a:solidFill>
                  <a:srgbClr val="00A2B1"/>
                </a:solidFill>
              </a:rPr>
              <a:t>из </a:t>
            </a:r>
            <a:r>
              <a:rPr lang="ru-RU" sz="2400" b="1" dirty="0">
                <a:solidFill>
                  <a:srgbClr val="00A2B1"/>
                </a:solidFill>
              </a:rPr>
              <a:t>крови пациентов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</a:t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Санкт-Петербурга за период с 2016 по 2022 годы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17592"/>
              </p:ext>
            </p:extLst>
          </p:nvPr>
        </p:nvGraphicFramePr>
        <p:xfrm>
          <a:off x="506623" y="1224520"/>
          <a:ext cx="11153354" cy="539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39"/>
                <a:gridCol w="2638937"/>
                <a:gridCol w="2394806"/>
                <a:gridCol w="2218901"/>
                <a:gridCol w="2230671"/>
              </a:tblGrid>
              <a:tr h="581857">
                <a:tc rowSpan="3"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Годы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Общее количество выделенных штаммов 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А. </a:t>
                      </a:r>
                      <a:r>
                        <a:rPr lang="ru-RU" sz="2000" b="1" i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baumannii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/ из них резистентные к </a:t>
                      </a:r>
                      <a:r>
                        <a:rPr lang="ru-RU" sz="20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 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всего / из них резистентные к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карбапенемам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подразделения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ОРИТ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хирургические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3040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2016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146 / 101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69,2%)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103 / 74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71,8%)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11 / 7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63,6%)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32 / 20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62,5%)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</a:tr>
              <a:tr h="44540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306 / 230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75,2%)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251 / 195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77,7%)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 / 7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58,3%)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43 / 28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65,1%)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</a:tr>
              <a:tr h="508735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325 / 244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75,1%)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286 / 219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76,6%)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18 / 17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94,4%)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21 / 8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38,1%)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</a:tr>
              <a:tr h="4491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512 / 394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77,0%)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440 / 351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79,8%)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18 / 13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72,2%)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54 / 30 (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55,6%)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007" marR="38007" marT="0" marB="0"/>
                </a:tc>
              </a:tr>
              <a:tr h="53493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/>
                        </a:rPr>
                        <a:t>259 / 218 (84,2%)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211 / 179 (84,8%)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14 / 10 (71,4%)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34 / 29 (85,3%)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2021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573 / 525 (91,6%)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367 / 333 (90,7%)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16 / 13 (81,3%)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190 / 179 (94,2%)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2022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791 / 566 (71,6%) 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619 / 455</a:t>
                      </a:r>
                      <a:r>
                        <a:rPr lang="ru-RU" sz="2000" b="1" baseline="0" dirty="0" smtClean="0">
                          <a:effectLst/>
                          <a:latin typeface="+mj-lt"/>
                          <a:cs typeface="Times New Roman"/>
                        </a:rPr>
                        <a:t> (75,3%)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33 / 18 (54,5%) 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cs typeface="Times New Roman"/>
                        </a:rPr>
                        <a:t>139 / 93 (66,9%)</a:t>
                      </a:r>
                      <a:endParaRPr lang="ru-RU" sz="20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0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Доля резистентных к </a:t>
            </a:r>
            <a:r>
              <a:rPr lang="ru-RU" sz="2400" b="1" dirty="0" err="1">
                <a:solidFill>
                  <a:srgbClr val="00A2B1"/>
                </a:solidFill>
              </a:rPr>
              <a:t>карбапенемам</a:t>
            </a:r>
            <a:r>
              <a:rPr lang="ru-RU" sz="2400" b="1" dirty="0">
                <a:solidFill>
                  <a:srgbClr val="00A2B1"/>
                </a:solidFill>
              </a:rPr>
              <a:t> штаммов </a:t>
            </a:r>
            <a:r>
              <a:rPr lang="ru-RU" sz="2400" b="1" i="1" dirty="0" err="1">
                <a:solidFill>
                  <a:srgbClr val="00A2B1"/>
                </a:solidFill>
              </a:rPr>
              <a:t>А.baumannii</a:t>
            </a:r>
            <a:r>
              <a:rPr lang="ru-RU" sz="2400" b="1" dirty="0">
                <a:solidFill>
                  <a:srgbClr val="00A2B1"/>
                </a:solidFill>
              </a:rPr>
              <a:t>, </a:t>
            </a:r>
            <a:r>
              <a:rPr lang="ru-RU" sz="2400" b="1" dirty="0" smtClean="0">
                <a:solidFill>
                  <a:srgbClr val="00A2B1"/>
                </a:solidFill>
              </a:rPr>
              <a:t>от </a:t>
            </a:r>
            <a:r>
              <a:rPr lang="ru-RU" sz="2400" b="1" dirty="0">
                <a:solidFill>
                  <a:srgbClr val="00A2B1"/>
                </a:solidFill>
              </a:rPr>
              <a:t>общего количества штаммов </a:t>
            </a:r>
            <a:r>
              <a:rPr lang="ru-RU" sz="2400" b="1" i="1" dirty="0" err="1">
                <a:solidFill>
                  <a:srgbClr val="00A2B1"/>
                </a:solidFill>
              </a:rPr>
              <a:t>А.baumannii</a:t>
            </a:r>
            <a:r>
              <a:rPr lang="ru-RU" sz="2400" b="1" dirty="0">
                <a:solidFill>
                  <a:srgbClr val="00A2B1"/>
                </a:solidFill>
              </a:rPr>
              <a:t>, </a:t>
            </a:r>
            <a:r>
              <a:rPr lang="ru-RU" sz="2400" b="1" dirty="0" smtClean="0">
                <a:solidFill>
                  <a:srgbClr val="00A2B1"/>
                </a:solidFill>
              </a:rPr>
              <a:t> </a:t>
            </a:r>
            <a:r>
              <a:rPr lang="ru-RU" sz="2400" b="1" dirty="0">
                <a:solidFill>
                  <a:srgbClr val="00A2B1"/>
                </a:solidFill>
              </a:rPr>
              <a:t>выделенных из крови </a:t>
            </a:r>
            <a:r>
              <a:rPr lang="ru-RU" sz="2400" b="1" dirty="0" smtClean="0">
                <a:solidFill>
                  <a:srgbClr val="00A2B1"/>
                </a:solidFill>
              </a:rPr>
              <a:t/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в </a:t>
            </a:r>
            <a:r>
              <a:rPr lang="ru-RU" sz="2400" b="1" dirty="0">
                <a:solidFill>
                  <a:srgbClr val="00A2B1"/>
                </a:solidFill>
              </a:rPr>
              <a:t>2016-20</a:t>
            </a:r>
            <a:r>
              <a:rPr lang="en-US" sz="2400" b="1" dirty="0">
                <a:solidFill>
                  <a:srgbClr val="00A2B1"/>
                </a:solidFill>
              </a:rPr>
              <a:t>2</a:t>
            </a:r>
            <a:r>
              <a:rPr lang="ru-RU" sz="2400" b="1" dirty="0">
                <a:solidFill>
                  <a:srgbClr val="00A2B1"/>
                </a:solidFill>
              </a:rPr>
              <a:t>2 гг. в различных типах стационаров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886414"/>
              </p:ext>
            </p:extLst>
          </p:nvPr>
        </p:nvGraphicFramePr>
        <p:xfrm>
          <a:off x="714103" y="1913467"/>
          <a:ext cx="10766697" cy="47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08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Выделение </a:t>
            </a:r>
            <a:r>
              <a:rPr lang="ru-RU" sz="2400" b="1" i="1" dirty="0" err="1">
                <a:solidFill>
                  <a:srgbClr val="00A2B1"/>
                </a:solidFill>
              </a:rPr>
              <a:t>Enterococcus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i="1" dirty="0" err="1" smtClean="0">
                <a:solidFill>
                  <a:srgbClr val="00A2B1"/>
                </a:solidFill>
              </a:rPr>
              <a:t>spp</a:t>
            </a:r>
            <a:r>
              <a:rPr lang="ru-RU" sz="2400" b="1" i="1" dirty="0" smtClean="0">
                <a:solidFill>
                  <a:srgbClr val="00A2B1"/>
                </a:solidFill>
              </a:rPr>
              <a:t>. </a:t>
            </a:r>
            <a:r>
              <a:rPr lang="ru-RU" sz="2400" b="1" dirty="0" smtClean="0">
                <a:solidFill>
                  <a:srgbClr val="00A2B1"/>
                </a:solidFill>
              </a:rPr>
              <a:t>из </a:t>
            </a:r>
            <a:r>
              <a:rPr lang="ru-RU" sz="2400" b="1" dirty="0">
                <a:solidFill>
                  <a:srgbClr val="00A2B1"/>
                </a:solidFill>
              </a:rPr>
              <a:t>крови пациентов </a:t>
            </a:r>
            <a:r>
              <a:rPr lang="ru-RU" sz="2400" b="1" dirty="0" smtClean="0">
                <a:solidFill>
                  <a:srgbClr val="00A2B1"/>
                </a:solidFill>
              </a:rPr>
              <a:t>стационаров </a:t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Санкт-Петербурга за период с 2016 по 2022 годы</a:t>
            </a:r>
            <a:endParaRPr lang="ru-RU" sz="24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429681"/>
              </p:ext>
            </p:extLst>
          </p:nvPr>
        </p:nvGraphicFramePr>
        <p:xfrm>
          <a:off x="506623" y="1224520"/>
          <a:ext cx="11153354" cy="539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39"/>
                <a:gridCol w="2638937"/>
                <a:gridCol w="2394806"/>
                <a:gridCol w="2218901"/>
                <a:gridCol w="2230671"/>
              </a:tblGrid>
              <a:tr h="581857">
                <a:tc rowSpan="3"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Годы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Общее количество выделенных штаммов </a:t>
                      </a:r>
                      <a:r>
                        <a:rPr lang="ru-RU" sz="2000" b="1" i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Enterococcus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1" i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spp</a:t>
                      </a:r>
                      <a:r>
                        <a:rPr lang="ru-RU" sz="20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. 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/ из них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резистентные к </a:t>
                      </a:r>
                      <a:r>
                        <a:rPr lang="ru-RU" sz="20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ванкомицину</a:t>
                      </a: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 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всего / из них резистентные к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ванкомицину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подразделения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МО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ОРИТ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хирургические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3040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2016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324 / 46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14,2%)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187 / 35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18,7%)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45 / 1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2,2%)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92 / 10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10,4%)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</a:tr>
              <a:tr h="44540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340 / 47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13,8%)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225 / 40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17,9%)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29 / 3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10,3%)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86 / 4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4,7%)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</a:tr>
              <a:tr h="508735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478 / 61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12,8%)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300 / 38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12,7%)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59 / 12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20,3%)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119 / 11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9,2%)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</a:tr>
              <a:tr h="44916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570 / 64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11,2%)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356 / 39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11,0%)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51 / 5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9,8%)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163 / 20 (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12,3%)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43519" marR="43519" marT="0" marB="0"/>
                </a:tc>
              </a:tr>
              <a:tr h="53493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383 / 160 (41,8%)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259 / 122 (47,1%)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35 / 12 (34,3%)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89 / 26</a:t>
                      </a:r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(29,2%)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2021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182 / 81 (44,5%)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134 / 60 (44,8%)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20 / 11 (55,0%)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28 / 10 (35,7%)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  <a:tr h="460879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cs typeface="Times New Roman"/>
                        </a:rPr>
                        <a:t>2022</a:t>
                      </a:r>
                      <a:endParaRPr lang="ru-RU" sz="20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915 / 223 (25,1%)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630 / 172 (27,3%) 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58 / 19 (32,7%) 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Times New Roman"/>
                        </a:rPr>
                        <a:t>227 / 32 (14,1%) </a:t>
                      </a:r>
                      <a:endParaRPr lang="ru-RU" sz="18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9552" marR="5955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3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A2B1"/>
                </a:solidFill>
              </a:rPr>
              <a:t>Доля резистентных к </a:t>
            </a:r>
            <a:r>
              <a:rPr lang="ru-RU" sz="2400" b="1" dirty="0" err="1" smtClean="0">
                <a:solidFill>
                  <a:srgbClr val="00A2B1"/>
                </a:solidFill>
              </a:rPr>
              <a:t>ванкомицину</a:t>
            </a:r>
            <a:r>
              <a:rPr lang="ru-RU" sz="2400" b="1" dirty="0" smtClean="0">
                <a:solidFill>
                  <a:srgbClr val="00A2B1"/>
                </a:solidFill>
              </a:rPr>
              <a:t> </a:t>
            </a:r>
            <a:r>
              <a:rPr lang="ru-RU" sz="2400" b="1" dirty="0">
                <a:solidFill>
                  <a:srgbClr val="00A2B1"/>
                </a:solidFill>
              </a:rPr>
              <a:t>штаммов </a:t>
            </a:r>
            <a:r>
              <a:rPr lang="ru-RU" sz="2400" b="1" i="1" dirty="0" err="1">
                <a:solidFill>
                  <a:srgbClr val="00A2B1"/>
                </a:solidFill>
              </a:rPr>
              <a:t>Enterococcus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i="1" dirty="0" err="1" smtClean="0">
                <a:solidFill>
                  <a:srgbClr val="00A2B1"/>
                </a:solidFill>
              </a:rPr>
              <a:t>spp</a:t>
            </a:r>
            <a:r>
              <a:rPr lang="ru-RU" sz="2400" b="1" i="1" dirty="0" smtClean="0">
                <a:solidFill>
                  <a:srgbClr val="00A2B1"/>
                </a:solidFill>
              </a:rPr>
              <a:t>.</a:t>
            </a:r>
            <a:r>
              <a:rPr lang="ru-RU" sz="2400" b="1" dirty="0">
                <a:solidFill>
                  <a:srgbClr val="00A2B1"/>
                </a:solidFill>
              </a:rPr>
              <a:t/>
            </a:r>
            <a:br>
              <a:rPr lang="ru-RU" sz="2400" b="1" dirty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 от </a:t>
            </a:r>
            <a:r>
              <a:rPr lang="ru-RU" sz="2400" b="1" dirty="0">
                <a:solidFill>
                  <a:srgbClr val="00A2B1"/>
                </a:solidFill>
              </a:rPr>
              <a:t>общего количества штаммов </a:t>
            </a:r>
            <a:r>
              <a:rPr lang="ru-RU" sz="2400" b="1" i="1" dirty="0" err="1">
                <a:solidFill>
                  <a:srgbClr val="00A2B1"/>
                </a:solidFill>
              </a:rPr>
              <a:t>Enterococcus</a:t>
            </a:r>
            <a:r>
              <a:rPr lang="ru-RU" sz="2400" b="1" i="1" dirty="0">
                <a:solidFill>
                  <a:srgbClr val="00A2B1"/>
                </a:solidFill>
              </a:rPr>
              <a:t> </a:t>
            </a:r>
            <a:r>
              <a:rPr lang="ru-RU" sz="2400" b="1" i="1" dirty="0" err="1" smtClean="0">
                <a:solidFill>
                  <a:srgbClr val="00A2B1"/>
                </a:solidFill>
              </a:rPr>
              <a:t>spp</a:t>
            </a:r>
            <a:r>
              <a:rPr lang="ru-RU" sz="2400" b="1" i="1" dirty="0" smtClean="0">
                <a:solidFill>
                  <a:srgbClr val="00A2B1"/>
                </a:solidFill>
              </a:rPr>
              <a:t>.</a:t>
            </a:r>
            <a:r>
              <a:rPr lang="ru-RU" sz="2400" b="1" dirty="0" smtClean="0">
                <a:solidFill>
                  <a:srgbClr val="00A2B1"/>
                </a:solidFill>
              </a:rPr>
              <a:t>,  </a:t>
            </a:r>
            <a:r>
              <a:rPr lang="ru-RU" sz="2400" b="1" dirty="0">
                <a:solidFill>
                  <a:srgbClr val="00A2B1"/>
                </a:solidFill>
              </a:rPr>
              <a:t>выделенных </a:t>
            </a:r>
            <a:r>
              <a:rPr lang="ru-RU" sz="2400" b="1" dirty="0" smtClean="0">
                <a:solidFill>
                  <a:srgbClr val="00A2B1"/>
                </a:solidFill>
              </a:rPr>
              <a:t/>
            </a:r>
            <a:br>
              <a:rPr lang="ru-RU" sz="2400" b="1" dirty="0" smtClean="0">
                <a:solidFill>
                  <a:srgbClr val="00A2B1"/>
                </a:solidFill>
              </a:rPr>
            </a:br>
            <a:r>
              <a:rPr lang="ru-RU" sz="2400" b="1" dirty="0" smtClean="0">
                <a:solidFill>
                  <a:srgbClr val="00A2B1"/>
                </a:solidFill>
              </a:rPr>
              <a:t>из </a:t>
            </a:r>
            <a:r>
              <a:rPr lang="ru-RU" sz="2400" b="1" dirty="0">
                <a:solidFill>
                  <a:srgbClr val="00A2B1"/>
                </a:solidFill>
              </a:rPr>
              <a:t>крови </a:t>
            </a:r>
            <a:r>
              <a:rPr lang="ru-RU" sz="2400" b="1" dirty="0" smtClean="0">
                <a:solidFill>
                  <a:srgbClr val="00A2B1"/>
                </a:solidFill>
              </a:rPr>
              <a:t>в </a:t>
            </a:r>
            <a:r>
              <a:rPr lang="ru-RU" sz="2400" b="1" dirty="0">
                <a:solidFill>
                  <a:srgbClr val="00A2B1"/>
                </a:solidFill>
              </a:rPr>
              <a:t>2016-20</a:t>
            </a:r>
            <a:r>
              <a:rPr lang="en-US" sz="2400" b="1" dirty="0">
                <a:solidFill>
                  <a:srgbClr val="00A2B1"/>
                </a:solidFill>
              </a:rPr>
              <a:t>2</a:t>
            </a:r>
            <a:r>
              <a:rPr lang="ru-RU" sz="2400" b="1" dirty="0">
                <a:solidFill>
                  <a:srgbClr val="00A2B1"/>
                </a:solidFill>
              </a:rPr>
              <a:t>2 гг. в различных типах стационаров</a:t>
            </a: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839788"/>
              </p:ext>
            </p:extLst>
          </p:nvPr>
        </p:nvGraphicFramePr>
        <p:xfrm>
          <a:off x="884887" y="1794933"/>
          <a:ext cx="10257246" cy="471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7067" y="243414"/>
            <a:ext cx="9152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A2B1"/>
                </a:solidFill>
              </a:rPr>
              <a:t>Выводы: </a:t>
            </a:r>
            <a:endParaRPr lang="ru-RU" sz="3600" b="1" dirty="0">
              <a:solidFill>
                <a:srgbClr val="00A2B1"/>
              </a:solidFill>
            </a:endParaRPr>
          </a:p>
        </p:txBody>
      </p:sp>
      <p:pic>
        <p:nvPicPr>
          <p:cNvPr id="4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398" y="149353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625" y="1224794"/>
            <a:ext cx="10507133" cy="707886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увеличение доли резистентных к АМП клинически значимых возбудителей ГИ, </a:t>
            </a:r>
            <a:b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в том числе выделенных из крови </a:t>
            </a:r>
            <a:endParaRPr lang="ru-RU" altLang="ru-RU" sz="20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0625" y="2049309"/>
            <a:ext cx="10507133" cy="707886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соотношение заносов ГСИ и случаев ВГСИ, вызванных </a:t>
            </a:r>
            <a:r>
              <a:rPr lang="ru-RU" altLang="ru-RU" sz="2000" b="1" dirty="0" err="1" smtClean="0">
                <a:solidFill>
                  <a:srgbClr val="00A2B1"/>
                </a:solidFill>
                <a:cs typeface="Times New Roman" pitchFamily="18" charset="0"/>
              </a:rPr>
              <a:t>полирезистентными</a:t>
            </a:r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 штаммами </a:t>
            </a:r>
            <a:b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6 видов клинически </a:t>
            </a:r>
            <a:r>
              <a:rPr lang="ru-RU" altLang="ru-RU" sz="2000" b="1" dirty="0">
                <a:solidFill>
                  <a:srgbClr val="00A2B1"/>
                </a:solidFill>
                <a:cs typeface="Times New Roman" pitchFamily="18" charset="0"/>
              </a:rPr>
              <a:t>значимых </a:t>
            </a:r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микроорганизмов приближается к 1:1</a:t>
            </a:r>
            <a:endParaRPr lang="ru-RU" altLang="ru-RU" sz="20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pic>
        <p:nvPicPr>
          <p:cNvPr id="9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3671427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OSorokina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399" y="355787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07067" y="3698932"/>
            <a:ext cx="9152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A2B1"/>
                </a:solidFill>
              </a:rPr>
              <a:t>Рекомендации:</a:t>
            </a:r>
            <a:endParaRPr lang="ru-RU" sz="3600" b="1" dirty="0">
              <a:solidFill>
                <a:srgbClr val="00A2B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0624" y="4595304"/>
            <a:ext cx="10507133" cy="707886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усиление контроля за проведением изоляционно-ограничительных мероприятий, </a:t>
            </a:r>
            <a:b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в том числе процедур по гигиене рук медицинских работников</a:t>
            </a:r>
            <a:endParaRPr lang="ru-RU" altLang="ru-RU" sz="2000" b="1" dirty="0">
              <a:solidFill>
                <a:srgbClr val="00A2B1"/>
              </a:solidFill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627" y="5420111"/>
            <a:ext cx="10507133" cy="400110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оснащение современным дезинфекционно-стерилизационным оборудованием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0626" y="5923394"/>
            <a:ext cx="10507133" cy="707886"/>
          </a:xfrm>
          <a:prstGeom prst="rect">
            <a:avLst/>
          </a:prstGeom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A2B1"/>
                </a:solidFill>
                <a:cs typeface="Times New Roman" pitchFamily="18" charset="0"/>
              </a:rPr>
              <a:t>обеспечение качественными средствами для дезинфекции медицинских изделий и объектов окружающей среды, а также кожными антисептиками</a:t>
            </a:r>
          </a:p>
        </p:txBody>
      </p:sp>
    </p:spTree>
    <p:extLst>
      <p:ext uri="{BB962C8B-B14F-4D97-AF65-F5344CB8AC3E}">
        <p14:creationId xmlns:p14="http://schemas.microsoft.com/office/powerpoint/2010/main" val="25769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6D4680-E9EB-4AAA-88D7-8F3E441B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33" y="-133386"/>
            <a:ext cx="626674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7A43494-810A-47EC-BFD3-41F68C21C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6988" cy="20017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476E185-54C7-4482-BEBD-D0FB61A66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54" y="375787"/>
            <a:ext cx="3924957" cy="17730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136F67C-0E46-4A5F-8ABF-9C384C2A1E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279" y="2148837"/>
            <a:ext cx="6483109" cy="2560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10E386-E14E-451C-BF1C-2196A787E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17" y="3080588"/>
            <a:ext cx="3155517" cy="11625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270A538-0600-4719-B1C3-FB68B48DA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91" y="3485932"/>
            <a:ext cx="2607738" cy="3518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B983EAA-BD95-48FD-81FF-7438BB6F74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02" y="3802233"/>
            <a:ext cx="1863599" cy="4861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31C9BF6-83D5-46C5-B721-66A181F2CD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03" y="2897905"/>
            <a:ext cx="2352305" cy="486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C65B5F-D638-CD4C-E3F4-BAB2B44A11F6}"/>
              </a:ext>
            </a:extLst>
          </p:cNvPr>
          <p:cNvSpPr txBox="1"/>
          <p:nvPr/>
        </p:nvSpPr>
        <p:spPr>
          <a:xfrm>
            <a:off x="2974285" y="2926282"/>
            <a:ext cx="614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6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7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04291" y="199273"/>
            <a:ext cx="5692453" cy="787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A2B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Внутрибольничные </a:t>
            </a:r>
            <a:r>
              <a:rPr lang="ru-RU" sz="2800" b="1" dirty="0" smtClean="0">
                <a:solidFill>
                  <a:srgbClr val="00A2B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инфекции (ИСМП) </a:t>
            </a:r>
            <a:endParaRPr lang="ru-RU" sz="2800" b="1" dirty="0">
              <a:solidFill>
                <a:srgbClr val="00A2B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933" y="1650201"/>
            <a:ext cx="5183806" cy="2049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27697B"/>
                </a:solidFill>
                <a:cs typeface="Arial" pitchFamily="34" charset="0"/>
              </a:rPr>
              <a:t>ВБИ</a:t>
            </a:r>
            <a:r>
              <a:rPr lang="ru-RU" sz="2400" b="1" dirty="0">
                <a:solidFill>
                  <a:srgbClr val="27697B"/>
                </a:solidFill>
                <a:cs typeface="Arial" pitchFamily="34" charset="0"/>
              </a:rPr>
              <a:t>, вызванные патогенными микроорганизмами:</a:t>
            </a:r>
          </a:p>
          <a:p>
            <a:pPr marL="627063" lvl="1" indent="-360363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ОКИ</a:t>
            </a:r>
          </a:p>
          <a:p>
            <a:pPr marL="628650" lvl="1" indent="-360363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ВКИ</a:t>
            </a:r>
          </a:p>
          <a:p>
            <a:pPr marL="628650" lvl="1" indent="-360363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ВГВ, ВГС, ВИЧ-инфекция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3863" y="4230629"/>
            <a:ext cx="39153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тяжелое состояния пациента</a:t>
            </a:r>
          </a:p>
        </p:txBody>
      </p:sp>
      <p:sp>
        <p:nvSpPr>
          <p:cNvPr id="17" name="Объект 1"/>
          <p:cNvSpPr>
            <a:spLocks noGrp="1"/>
          </p:cNvSpPr>
          <p:nvPr>
            <p:ph idx="1"/>
          </p:nvPr>
        </p:nvSpPr>
        <p:spPr>
          <a:xfrm>
            <a:off x="800100" y="3924703"/>
            <a:ext cx="5162639" cy="2566045"/>
          </a:xfrm>
          <a:solidFill>
            <a:schemeClr val="bg1">
              <a:lumMod val="95000"/>
            </a:schemeClr>
          </a:solidFill>
          <a:ln>
            <a:solidFill>
              <a:srgbClr val="00A2B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b="1" dirty="0" smtClean="0">
                <a:solidFill>
                  <a:srgbClr val="27697B"/>
                </a:solidFill>
                <a:latin typeface="Arial" pitchFamily="34" charset="0"/>
                <a:cs typeface="Arial" pitchFamily="34" charset="0"/>
              </a:rPr>
              <a:t>ВБИ</a:t>
            </a:r>
            <a:r>
              <a:rPr lang="ru-RU" sz="2200" b="1" dirty="0">
                <a:solidFill>
                  <a:srgbClr val="27697B"/>
                </a:solidFill>
                <a:latin typeface="Arial" pitchFamily="34" charset="0"/>
                <a:cs typeface="Arial" pitchFamily="34" charset="0"/>
              </a:rPr>
              <a:t>, вызванные </a:t>
            </a:r>
            <a:r>
              <a:rPr lang="ru-RU" sz="2200" b="1" dirty="0" smtClean="0">
                <a:solidFill>
                  <a:srgbClr val="27697B"/>
                </a:solidFill>
                <a:latin typeface="Arial" pitchFamily="34" charset="0"/>
                <a:cs typeface="Arial" pitchFamily="34" charset="0"/>
              </a:rPr>
              <a:t>условно-патогенными микроорганизмами (ВГСИ):</a:t>
            </a:r>
            <a:endParaRPr lang="ru-RU" sz="2200" b="1" dirty="0">
              <a:solidFill>
                <a:srgbClr val="27697B"/>
              </a:solidFill>
              <a:latin typeface="Arial" pitchFamily="34" charset="0"/>
              <a:cs typeface="Arial" pitchFamily="34" charset="0"/>
            </a:endParaRPr>
          </a:p>
          <a:p>
            <a:pPr marL="627063" indent="-355600"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ИОХВ</a:t>
            </a:r>
          </a:p>
          <a:p>
            <a:pPr marL="627063" indent="-355600"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ИНДП </a:t>
            </a:r>
          </a:p>
          <a:p>
            <a:pPr marL="627063" indent="-355600"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ИМВП </a:t>
            </a:r>
          </a:p>
          <a:p>
            <a:pPr marL="627063" indent="-355600"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ИКР </a:t>
            </a:r>
          </a:p>
          <a:p>
            <a:pPr marL="627063" indent="-355600"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другие ГСИ</a:t>
            </a: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97135" y="1692502"/>
            <a:ext cx="2916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Основные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причины: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273802" y="2401304"/>
            <a:ext cx="3915300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A2B1"/>
            </a:solidFill>
          </a:ln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нарушения противоэпидемического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режима (мероприятия на три звена эпидемического процесса не выполнены в срок и в полном объеме)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3865" y="4736184"/>
            <a:ext cx="391529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агрессивность и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инвазивность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лечебно-диагностического процесса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83865" y="5476151"/>
            <a:ext cx="391529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вирулентность и резистентность 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к АМП и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дезинфектантам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микробной флоры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883423" y="3778363"/>
            <a:ext cx="2916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Основные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причины: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08" y="194631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5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8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04291" y="199273"/>
            <a:ext cx="5692453" cy="787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Условия развития </a:t>
            </a:r>
            <a:r>
              <a:rPr lang="ru-RU" sz="28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гнойно-септических инфекций (ГСИ)</a:t>
            </a:r>
            <a:endParaRPr lang="ru-RU" sz="2800" b="1" dirty="0">
              <a:solidFill>
                <a:srgbClr val="00A2B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7858" y="1649652"/>
            <a:ext cx="6680201" cy="646331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chemeClr val="hlink"/>
              </a:buClr>
              <a:buSzPct val="70000"/>
              <a:defRPr/>
            </a:pP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Нарушение целостности кожных покровов и слизистых оболочек (искусственные входные ворота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Объект 1"/>
          <p:cNvSpPr>
            <a:spLocks noGrp="1"/>
          </p:cNvSpPr>
          <p:nvPr>
            <p:ph idx="1"/>
          </p:nvPr>
        </p:nvSpPr>
        <p:spPr>
          <a:xfrm>
            <a:off x="1677854" y="2787197"/>
            <a:ext cx="6680201" cy="369332"/>
          </a:xfrm>
          <a:solidFill>
            <a:srgbClr val="00A2B1"/>
          </a:solidFill>
          <a:ln>
            <a:solidFill>
              <a:srgbClr val="00A2B1"/>
            </a:solidFill>
          </a:ln>
        </p:spPr>
        <p:txBody>
          <a:bodyPr wrap="square" rtlCol="0" anchor="ctr">
            <a:spAutoFit/>
          </a:bodyPr>
          <a:lstStyle/>
          <a:p>
            <a:pPr marL="0" indent="0">
              <a:spcAft>
                <a:spcPts val="1200"/>
              </a:spcAft>
              <a:buClr>
                <a:schemeClr val="hlink"/>
              </a:buClr>
              <a:buSzPct val="70000"/>
              <a:buNone/>
            </a:pP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Снижение резистентности </a:t>
            </a:r>
            <a:r>
              <a:rPr lang="ru-RU" sz="2000" b="1" dirty="0" err="1">
                <a:solidFill>
                  <a:schemeClr val="bg1"/>
                </a:solidFill>
                <a:cs typeface="Times New Roman" pitchFamily="18" charset="0"/>
              </a:rPr>
              <a:t>макроорганизма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08" y="194631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1"/>
          <p:cNvSpPr txBox="1">
            <a:spLocks/>
          </p:cNvSpPr>
          <p:nvPr/>
        </p:nvSpPr>
        <p:spPr>
          <a:xfrm>
            <a:off x="1677856" y="3608658"/>
            <a:ext cx="6680201" cy="369332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 sz="2000" b="1">
                <a:solidFill>
                  <a:schemeClr val="bg1"/>
                </a:solidFill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buNone/>
            </a:pPr>
            <a:r>
              <a:rPr lang="ru-RU" dirty="0"/>
              <a:t>Большая инфицирующая доза</a:t>
            </a:r>
          </a:p>
        </p:txBody>
      </p:sp>
      <p:sp>
        <p:nvSpPr>
          <p:cNvPr id="28" name="Объект 1"/>
          <p:cNvSpPr txBox="1">
            <a:spLocks/>
          </p:cNvSpPr>
          <p:nvPr/>
        </p:nvSpPr>
        <p:spPr>
          <a:xfrm>
            <a:off x="1677855" y="4504918"/>
            <a:ext cx="6680201" cy="369332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Высокая вирулентность микроорганизма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1371" y="5350144"/>
            <a:ext cx="985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3600" b="1" dirty="0"/>
              <a:t>Колонизация УПМ				ГСИ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4800652" y="5815066"/>
            <a:ext cx="2663825" cy="20478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6016631" y="791962"/>
            <a:ext cx="82537" cy="11929533"/>
          </a:xfrm>
          <a:prstGeom prst="rect">
            <a:avLst/>
          </a:prstGeom>
          <a:solidFill>
            <a:srgbClr val="00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70762" y="6490749"/>
            <a:ext cx="2133600" cy="365125"/>
          </a:xfrm>
        </p:spPr>
        <p:txBody>
          <a:bodyPr/>
          <a:lstStyle/>
          <a:p>
            <a:fld id="{079017DA-60F6-4393-AD7E-4473F03B8572}" type="slidenum">
              <a:rPr lang="ru-RU" b="1" smtClean="0">
                <a:solidFill>
                  <a:schemeClr val="accent5">
                    <a:lumMod val="50000"/>
                  </a:schemeClr>
                </a:solidFill>
              </a:rPr>
              <a:pPr/>
              <a:t>9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07067" y="199273"/>
            <a:ext cx="6366933" cy="787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A2B1"/>
                </a:solidFill>
                <a:latin typeface="Times New Roman" pitchFamily="18" charset="0"/>
                <a:cs typeface="Times New Roman" pitchFamily="18" charset="0"/>
              </a:rPr>
              <a:t>Ведущие факторы риска внутрибольничных гнойно-септических инфекций (ВГСИ)</a:t>
            </a:r>
            <a:endParaRPr lang="ru-RU" sz="2400" b="1" dirty="0">
              <a:solidFill>
                <a:srgbClr val="00A2B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592" y="1814440"/>
            <a:ext cx="3757742" cy="400110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cs typeface="Times New Roman" pitchFamily="18" charset="0"/>
              </a:rPr>
              <a:t>Руки медицинских работников</a:t>
            </a:r>
          </a:p>
        </p:txBody>
      </p:sp>
      <p:sp>
        <p:nvSpPr>
          <p:cNvPr id="17" name="Объект 1"/>
          <p:cNvSpPr>
            <a:spLocks noGrp="1"/>
          </p:cNvSpPr>
          <p:nvPr>
            <p:ph idx="1"/>
          </p:nvPr>
        </p:nvSpPr>
        <p:spPr>
          <a:xfrm>
            <a:off x="1643986" y="2925706"/>
            <a:ext cx="4223416" cy="369332"/>
          </a:xfrm>
          <a:solidFill>
            <a:srgbClr val="00A2B1"/>
          </a:solidFill>
          <a:ln>
            <a:solidFill>
              <a:srgbClr val="00A2B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Медицинские изделия</a:t>
            </a:r>
            <a:endParaRPr lang="ru-RU" alt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0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07" y="2327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7135" y="1041287"/>
            <a:ext cx="3491967" cy="4297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1" name="Picture 8" descr="C:\Users\OSorokina\Desktop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707" y="385182"/>
            <a:ext cx="388861" cy="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243414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OSorokina\Desktop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08" y="194631"/>
            <a:ext cx="1413933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1"/>
          <p:cNvSpPr txBox="1">
            <a:spLocks/>
          </p:cNvSpPr>
          <p:nvPr/>
        </p:nvSpPr>
        <p:spPr>
          <a:xfrm>
            <a:off x="2574594" y="4262979"/>
            <a:ext cx="4079480" cy="369332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 sz="2000" b="1">
                <a:solidFill>
                  <a:schemeClr val="bg1"/>
                </a:solidFill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 algn="ctr">
              <a:buNone/>
            </a:pPr>
            <a:r>
              <a:rPr lang="ru-RU" altLang="ru-RU" dirty="0"/>
              <a:t>Предметы ухода за пациентами</a:t>
            </a:r>
          </a:p>
        </p:txBody>
      </p:sp>
      <p:sp>
        <p:nvSpPr>
          <p:cNvPr id="28" name="Объект 1"/>
          <p:cNvSpPr txBox="1">
            <a:spLocks/>
          </p:cNvSpPr>
          <p:nvPr/>
        </p:nvSpPr>
        <p:spPr>
          <a:xfrm>
            <a:off x="4500033" y="5555344"/>
            <a:ext cx="4308081" cy="369332"/>
          </a:xfrm>
          <a:prstGeom prst="rect">
            <a:avLst/>
          </a:prstGeom>
          <a:solidFill>
            <a:srgbClr val="00A2B1"/>
          </a:solidFill>
          <a:ln>
            <a:solidFill>
              <a:srgbClr val="00A2B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hlink"/>
              </a:buClr>
              <a:buSzPct val="70000"/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altLang="ru-RU" dirty="0"/>
              <a:t>Медицинские отходы классов Б и </a:t>
            </a:r>
            <a:r>
              <a:rPr lang="ru-RU" altLang="ru-RU" dirty="0" smtClean="0"/>
              <a:t>В</a:t>
            </a: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135" y="1252073"/>
            <a:ext cx="1159288" cy="14403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90" y="5438872"/>
            <a:ext cx="433023" cy="6550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73" y="5450065"/>
            <a:ext cx="413977" cy="626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9686" y="2786277"/>
            <a:ext cx="3157419" cy="24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4376</Words>
  <Application>Microsoft Office PowerPoint</Application>
  <PresentationFormat>Широкоэкранный</PresentationFormat>
  <Paragraphs>731</Paragraphs>
  <Slides>65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79" baseType="lpstr">
      <vt:lpstr>Arial</vt:lpstr>
      <vt:lpstr>Arial Black</vt:lpstr>
      <vt:lpstr>Calibri</vt:lpstr>
      <vt:lpstr>Calibri Light</vt:lpstr>
      <vt:lpstr>Courier New</vt:lpstr>
      <vt:lpstr>Roboto</vt:lpstr>
      <vt:lpstr>Symbol</vt:lpstr>
      <vt:lpstr>Times New Roman</vt:lpstr>
      <vt:lpstr>Trebuchet MS</vt:lpstr>
      <vt:lpstr>Wingdings</vt:lpstr>
      <vt:lpstr>Wingdings 2</vt:lpstr>
      <vt:lpstr>Тема Office</vt:lpstr>
      <vt:lpstr>Document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Госпитальные инфекции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Рейтинговое распределение возбудителей ИНДП, ассоциированных с применением ИВЛ, в МО СПб в 2022 г. </vt:lpstr>
      <vt:lpstr>Рейтинговое распределение возбудителей ИМВП, ассоциированных с их катетеризацией в МО СПб в 2022г.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TAVDI</dc:creator>
  <cp:lastModifiedBy>Дарьина Мария Геннадьевна</cp:lastModifiedBy>
  <cp:revision>130</cp:revision>
  <cp:lastPrinted>2023-08-29T08:37:42Z</cp:lastPrinted>
  <dcterms:created xsi:type="dcterms:W3CDTF">2023-01-24T07:45:53Z</dcterms:created>
  <dcterms:modified xsi:type="dcterms:W3CDTF">2023-10-04T09:13:52Z</dcterms:modified>
</cp:coreProperties>
</file>