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480" r:id="rId2"/>
    <p:sldId id="507" r:id="rId3"/>
    <p:sldId id="484" r:id="rId4"/>
    <p:sldId id="485" r:id="rId5"/>
    <p:sldId id="502" r:id="rId6"/>
    <p:sldId id="512" r:id="rId7"/>
    <p:sldId id="509" r:id="rId8"/>
    <p:sldId id="510" r:id="rId9"/>
    <p:sldId id="511" r:id="rId10"/>
    <p:sldId id="513" r:id="rId11"/>
    <p:sldId id="517" r:id="rId12"/>
    <p:sldId id="516" r:id="rId13"/>
    <p:sldId id="515" r:id="rId14"/>
    <p:sldId id="493" r:id="rId15"/>
    <p:sldId id="508" r:id="rId1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3D2F9F8-16AD-4AF8-80AC-717FA9968B0E}">
          <p14:sldIdLst/>
        </p14:section>
        <p14:section name="Раздел без заголовка" id="{80940F2D-342E-43B4-8557-1F71579F6FB4}">
          <p14:sldIdLst>
            <p14:sldId id="480"/>
            <p14:sldId id="507"/>
            <p14:sldId id="484"/>
            <p14:sldId id="485"/>
            <p14:sldId id="502"/>
            <p14:sldId id="512"/>
            <p14:sldId id="509"/>
            <p14:sldId id="510"/>
            <p14:sldId id="511"/>
            <p14:sldId id="513"/>
            <p14:sldId id="517"/>
            <p14:sldId id="516"/>
            <p14:sldId id="515"/>
          </p14:sldIdLst>
        </p14:section>
        <p14:section name="Раздел без заголовка" id="{25BDDC0E-E9E8-4796-9C3E-B510ACD46A25}">
          <p14:sldIdLst>
            <p14:sldId id="493"/>
            <p14:sldId id="5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33">
          <p15:clr>
            <a:srgbClr val="A4A3A4"/>
          </p15:clr>
        </p15:guide>
        <p15:guide id="4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ozn" initials="az" lastIdx="2" clrIdx="0"/>
  <p:cmAuthor id="1" name="Сапрыкина Ирина Эдуардовна" initials="СИЭ" lastIdx="9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6EB15"/>
    <a:srgbClr val="FFCC00"/>
    <a:srgbClr val="0000FF"/>
    <a:srgbClr val="0066FF"/>
    <a:srgbClr val="FFFF00"/>
    <a:srgbClr val="6600CC"/>
    <a:srgbClr val="9933FF"/>
    <a:srgbClr val="193353"/>
    <a:srgbClr val="05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14" autoAdjust="0"/>
    <p:restoredTop sz="99878" autoAdjust="0"/>
  </p:normalViewPr>
  <p:slideViewPr>
    <p:cSldViewPr>
      <p:cViewPr varScale="1">
        <p:scale>
          <a:sx n="115" d="100"/>
          <a:sy n="115" d="100"/>
        </p:scale>
        <p:origin x="177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384"/>
    </p:cViewPr>
  </p:sorterViewPr>
  <p:notesViewPr>
    <p:cSldViewPr>
      <p:cViewPr varScale="1">
        <p:scale>
          <a:sx n="73" d="100"/>
          <a:sy n="73" d="100"/>
        </p:scale>
        <p:origin x="-2148" y="-108"/>
      </p:cViewPr>
      <p:guideLst>
        <p:guide orient="horz" pos="3110"/>
        <p:guide pos="2141"/>
        <p:guide orient="horz" pos="3133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2;&#1086;&#1085;&#1080;&#1090;&#1086;&#1088;&#1080;&#1085;&#1075;\Desktop\&#1044;&#1086;&#1082;&#1091;&#1084;&#1077;&#1085;&#1090;&#1099;%202022\&#1048;&#1085;&#1092;&#1077;&#1082;&#1094;&#1080;&#1086;&#1085;&#1085;&#1072;&#1103;%20&#1079;&#1072;&#1073;&#1086;&#1083;&#1077;&#1074;&#1072;&#1077;&#1084;&#1086;&#1089;&#1090;&#1100;%20&#1074;%20&#1057;&#1055;&#1073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_____Microsoft_Excel3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53969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800" b="1" i="0" baseline="0" dirty="0" smtClean="0">
                <a:solidFill>
                  <a:srgbClr val="053969"/>
                </a:solidFill>
                <a:latin typeface="Times New Roman" panose="02020603050405020304" pitchFamily="18" charset="0"/>
              </a:rPr>
              <a:t>1 134</a:t>
            </a:r>
            <a:endParaRPr lang="ru-RU" sz="1800" b="1" i="0" baseline="0" dirty="0">
              <a:solidFill>
                <a:srgbClr val="053969"/>
              </a:solidFill>
              <a:latin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1362533792541567"/>
          <c:y val="0.405215159337420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53969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9061585749731511"/>
          <c:y val="0.12691589189319694"/>
          <c:w val="0.6011313557752842"/>
          <c:h val="0.6531777951700813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82-4A80-8FFA-9A6F362073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F82-4A80-8FFA-9A6F362073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F82-4A80-8FFA-9A6F3620733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5F82-4A80-8FFA-9A6F3620733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82-4A80-8FFA-9A6F3620733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82-4A80-8FFA-9A6F3620733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F82-4A80-8FFA-9A6F36207332}"/>
              </c:ext>
            </c:extLst>
          </c:dPt>
          <c:dLbls>
            <c:dLbl>
              <c:idx val="0"/>
              <c:layout>
                <c:manualLayout>
                  <c:x val="-1.4583333333333334E-2"/>
                  <c:y val="-0.10312500000000001"/>
                </c:manualLayout>
              </c:layout>
              <c:tx>
                <c:rich>
                  <a:bodyPr/>
                  <a:lstStyle/>
                  <a:p>
                    <a:fld id="{8CCEDCEB-8F92-480B-ACF3-A7FEBD607987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 (28)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F82-4A80-8FFA-9A6F36207332}"/>
                </c:ext>
              </c:extLst>
            </c:dLbl>
            <c:dLbl>
              <c:idx val="1"/>
              <c:layout>
                <c:manualLayout>
                  <c:x val="0.16899937592062803"/>
                  <c:y val="-6.164049165377494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pPr>
                    <a:fld id="{F17CE634-5B6D-4595-B0CA-240F01875B75}" type="VALUE">
                      <a:rPr lang="en-US" smtClean="0"/>
                      <a:pPr>
                        <a:defRPr sz="11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en-US" dirty="0" smtClean="0"/>
                      <a:t> (214)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28576543392593"/>
                      <c:h val="8.89132838662151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F82-4A80-8FFA-9A6F36207332}"/>
                </c:ext>
              </c:extLst>
            </c:dLbl>
            <c:dLbl>
              <c:idx val="2"/>
              <c:layout>
                <c:manualLayout>
                  <c:x val="0.11969156204866115"/>
                  <c:y val="-0.11298304719864313"/>
                </c:manualLayout>
              </c:layout>
              <c:tx>
                <c:rich>
                  <a:bodyPr/>
                  <a:lstStyle/>
                  <a:p>
                    <a:fld id="{8A07A0EC-A8F7-4252-B32F-9DC24CFB41DC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 (1)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F82-4A80-8FFA-9A6F36207332}"/>
                </c:ext>
              </c:extLst>
            </c:dLbl>
            <c:dLbl>
              <c:idx val="3"/>
              <c:layout>
                <c:manualLayout>
                  <c:x val="0.13672925230529942"/>
                  <c:y val="-1.562490568922815E-2"/>
                </c:manualLayout>
              </c:layout>
              <c:tx>
                <c:rich>
                  <a:bodyPr/>
                  <a:lstStyle/>
                  <a:p>
                    <a:fld id="{445ACC22-348C-4072-8AF9-ADBD862BB37E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,0</a:t>
                    </a:r>
                    <a:r>
                      <a:rPr lang="en-US" baseline="0" dirty="0" smtClean="0"/>
                      <a:t> (11)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F82-4A80-8FFA-9A6F36207332}"/>
                </c:ext>
              </c:extLst>
            </c:dLbl>
            <c:dLbl>
              <c:idx val="4"/>
              <c:layout>
                <c:manualLayout>
                  <c:x val="0.13170643076695182"/>
                  <c:y val="4.4370828948930283E-2"/>
                </c:manualLayout>
              </c:layout>
              <c:tx>
                <c:rich>
                  <a:bodyPr/>
                  <a:lstStyle/>
                  <a:p>
                    <a:fld id="{05AF59E8-4177-40C7-AD9D-2C6797DC84F5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 (16)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F82-4A80-8FFA-9A6F36207332}"/>
                </c:ext>
              </c:extLst>
            </c:dLbl>
            <c:dLbl>
              <c:idx val="5"/>
              <c:layout>
                <c:manualLayout>
                  <c:x val="-0.22652645076472983"/>
                  <c:y val="-7.339289414860764E-2"/>
                </c:manualLayout>
              </c:layout>
              <c:tx>
                <c:rich>
                  <a:bodyPr/>
                  <a:lstStyle/>
                  <a:p>
                    <a:fld id="{728C2956-094E-41BF-8F3F-EC3A6F7FCB82}" type="VALUE">
                      <a:rPr lang="en-US" sz="1100" baseline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pPr/>
                      <a:t>[ЗНАЧЕНИЕ]</a:t>
                    </a:fld>
                    <a:r>
                      <a:rPr lang="en-US" sz="11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 (770)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29443024849092"/>
                      <c:h val="6.10052371400346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F82-4A80-8FFA-9A6F36207332}"/>
                </c:ext>
              </c:extLst>
            </c:dLbl>
            <c:dLbl>
              <c:idx val="6"/>
              <c:layout>
                <c:manualLayout>
                  <c:x val="-0.15029904084731333"/>
                  <c:y val="-0.114510881702603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pPr>
                    <a:fld id="{13BE44AD-A5CA-4AC3-AB48-CAE9BA888FC7}" type="VALUE">
                      <a:rPr lang="en-US" sz="1100" baseline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pPr>
                        <a:defRPr sz="11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en-US" sz="11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 (94)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59848905677146"/>
                      <c:h val="6.926937570795953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F82-4A80-8FFA-9A6F362073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ВГВ</c:v>
                </c:pt>
                <c:pt idx="1">
                  <c:v>коклюш</c:v>
                </c:pt>
                <c:pt idx="2">
                  <c:v>корь</c:v>
                </c:pt>
                <c:pt idx="3">
                  <c:v>ЭП</c:v>
                </c:pt>
                <c:pt idx="4">
                  <c:v>Hib</c:v>
                </c:pt>
                <c:pt idx="5">
                  <c:v>туберкулёз</c:v>
                </c:pt>
                <c:pt idx="6">
                  <c:v>пневм.инф.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2.5</c:v>
                </c:pt>
                <c:pt idx="1">
                  <c:v>18.899999999999999</c:v>
                </c:pt>
                <c:pt idx="2">
                  <c:v>0.1</c:v>
                </c:pt>
                <c:pt idx="3">
                  <c:v>1</c:v>
                </c:pt>
                <c:pt idx="4">
                  <c:v>1.4</c:v>
                </c:pt>
                <c:pt idx="5">
                  <c:v>67.8</c:v>
                </c:pt>
                <c:pt idx="6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82-4A80-8FFA-9A6F362073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910621042106427E-2"/>
          <c:y val="0.85145676190629482"/>
          <c:w val="0.86657315853794026"/>
          <c:h val="0.117584155387936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53969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256328698620842E-2"/>
          <c:y val="0.11098038460421809"/>
          <c:w val="0.83960391671852819"/>
          <c:h val="0.76797526998153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вакцинация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5.6119165291489866E-3"/>
                  <c:y val="7.61315577296003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7E7-4452-88E4-FB444D24BC6B}"/>
                </c:ext>
              </c:extLst>
            </c:dLbl>
            <c:dLbl>
              <c:idx val="2"/>
              <c:layout>
                <c:manualLayout>
                  <c:x val="-9.3918713988747055E-17"/>
                  <c:y val="-2.4893098283496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7E7-4452-88E4-FB444D24BC6B}"/>
                </c:ext>
              </c:extLst>
            </c:dLbl>
            <c:dLbl>
              <c:idx val="3"/>
              <c:layout>
                <c:manualLayout>
                  <c:x val="1.7116345413904252E-3"/>
                  <c:y val="-1.8832669430182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7E7-4452-88E4-FB444D24BC6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0</c:formatCode>
                <c:ptCount val="4"/>
                <c:pt idx="0">
                  <c:v>113698</c:v>
                </c:pt>
                <c:pt idx="1">
                  <c:v>118280</c:v>
                </c:pt>
                <c:pt idx="2">
                  <c:v>111081</c:v>
                </c:pt>
                <c:pt idx="3">
                  <c:v>110533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E7-4452-88E4-FB444D24BC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ревакцинация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5.1441973921792778E-17"/>
                  <c:y val="-3.8065778864800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7E7-4452-88E4-FB444D24BC6B}"/>
                </c:ext>
              </c:extLst>
            </c:dLbl>
            <c:dLbl>
              <c:idx val="2"/>
              <c:layout>
                <c:manualLayout>
                  <c:x val="1.2807245310783345E-2"/>
                  <c:y val="1.42246275905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7E7-4452-88E4-FB444D24BC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50615</c:v>
                </c:pt>
                <c:pt idx="1">
                  <c:v>50761</c:v>
                </c:pt>
                <c:pt idx="2">
                  <c:v>50309</c:v>
                </c:pt>
                <c:pt idx="3">
                  <c:v>48941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E7-4452-88E4-FB444D24BC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3164800"/>
        <c:axId val="130850112"/>
      </c:barChart>
      <c:catAx>
        <c:axId val="33164800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rgbClr val="60C0BC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19335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0850112"/>
        <c:crosses val="autoZero"/>
        <c:auto val="1"/>
        <c:lblAlgn val="ctr"/>
        <c:lblOffset val="100"/>
        <c:noMultiLvlLbl val="0"/>
      </c:catAx>
      <c:valAx>
        <c:axId val="130850112"/>
        <c:scaling>
          <c:orientation val="minMax"/>
          <c:max val="14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чел.</a:t>
                </a:r>
              </a:p>
            </c:rich>
          </c:tx>
          <c:layout>
            <c:manualLayout>
              <c:xMode val="edge"/>
              <c:yMode val="edge"/>
              <c:x val="2.0491592497253502E-2"/>
              <c:y val="1.044166068606943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3175"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316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55095738669704"/>
          <c:y val="1.857474653515161E-2"/>
          <c:w val="0.59214085141418271"/>
          <c:h val="5.25175363158233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922864193737353"/>
          <c:y val="8.0820473164970891E-3"/>
          <c:w val="0.5272839227585675"/>
          <c:h val="0.944346668748582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100 тыс. населения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18"/>
              <c:spPr>
                <a:solidFill>
                  <a:srgbClr val="33A8C8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9F3-419A-BAF8-7641A35B1E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Лист1!$A$2:$A$19</c:f>
              <c:strCache>
                <c:ptCount val="18"/>
                <c:pt idx="0">
                  <c:v>Центральный район</c:v>
                </c:pt>
                <c:pt idx="1">
                  <c:v>Фрунзенский район</c:v>
                </c:pt>
                <c:pt idx="2">
                  <c:v>Пушкинский район</c:v>
                </c:pt>
                <c:pt idx="3">
                  <c:v>Приморский район</c:v>
                </c:pt>
                <c:pt idx="4">
                  <c:v>Петродворцовый район</c:v>
                </c:pt>
                <c:pt idx="5">
                  <c:v>Петроградский район</c:v>
                </c:pt>
                <c:pt idx="6">
                  <c:v>Невский район</c:v>
                </c:pt>
                <c:pt idx="7">
                  <c:v>Московский район</c:v>
                </c:pt>
                <c:pt idx="8">
                  <c:v>Курортный район</c:v>
                </c:pt>
                <c:pt idx="9">
                  <c:v>Кронштадтский район</c:v>
                </c:pt>
                <c:pt idx="10">
                  <c:v>Красносельский район</c:v>
                </c:pt>
                <c:pt idx="11">
                  <c:v>Красногвардейский район</c:v>
                </c:pt>
                <c:pt idx="12">
                  <c:v>Колпинский район</c:v>
                </c:pt>
                <c:pt idx="13">
                  <c:v>Кировский район</c:v>
                </c:pt>
                <c:pt idx="14">
                  <c:v>Калининский район</c:v>
                </c:pt>
                <c:pt idx="15">
                  <c:v>Выборгский район</c:v>
                </c:pt>
                <c:pt idx="16">
                  <c:v>Василеостровский район</c:v>
                </c:pt>
                <c:pt idx="17">
                  <c:v>Адмиралтейский район</c:v>
                </c:pt>
              </c:strCache>
            </c:strRef>
          </c:cat>
          <c:val>
            <c:numRef>
              <c:f>Лист1!$B$2:$B$19</c:f>
              <c:numCache>
                <c:formatCode>0</c:formatCode>
                <c:ptCount val="18"/>
                <c:pt idx="0">
                  <c:v>1343</c:v>
                </c:pt>
                <c:pt idx="1">
                  <c:v>4030</c:v>
                </c:pt>
                <c:pt idx="2">
                  <c:v>8568</c:v>
                </c:pt>
                <c:pt idx="3">
                  <c:v>2349</c:v>
                </c:pt>
                <c:pt idx="4">
                  <c:v>2327</c:v>
                </c:pt>
                <c:pt idx="5">
                  <c:v>2808</c:v>
                </c:pt>
                <c:pt idx="6">
                  <c:v>5987</c:v>
                </c:pt>
                <c:pt idx="7">
                  <c:v>3367</c:v>
                </c:pt>
                <c:pt idx="8">
                  <c:v>1221</c:v>
                </c:pt>
                <c:pt idx="9">
                  <c:v>3800</c:v>
                </c:pt>
                <c:pt idx="10">
                  <c:v>4979</c:v>
                </c:pt>
                <c:pt idx="11">
                  <c:v>1685</c:v>
                </c:pt>
                <c:pt idx="12">
                  <c:v>5428</c:v>
                </c:pt>
                <c:pt idx="13">
                  <c:v>5294</c:v>
                </c:pt>
                <c:pt idx="14">
                  <c:v>3958</c:v>
                </c:pt>
                <c:pt idx="15">
                  <c:v>4450</c:v>
                </c:pt>
                <c:pt idx="16">
                  <c:v>4136</c:v>
                </c:pt>
                <c:pt idx="17">
                  <c:v>2450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44-435C-B58D-B674C72944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1602944"/>
        <c:axId val="130856576"/>
      </c:barChart>
      <c:catAx>
        <c:axId val="1316029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0856576"/>
        <c:crosses val="autoZero"/>
        <c:auto val="1"/>
        <c:lblAlgn val="ctr"/>
        <c:lblOffset val="100"/>
        <c:noMultiLvlLbl val="0"/>
      </c:catAx>
      <c:valAx>
        <c:axId val="130856576"/>
        <c:scaling>
          <c:orientation val="minMax"/>
          <c:max val="12000"/>
          <c:min val="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1602944"/>
        <c:crosses val="autoZero"/>
        <c:crossBetween val="between"/>
        <c:majorUnit val="4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53969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800" b="1" i="0" baseline="0" dirty="0" smtClean="0">
                <a:solidFill>
                  <a:srgbClr val="053969"/>
                </a:solidFill>
                <a:latin typeface="Times New Roman" panose="02020603050405020304" pitchFamily="18" charset="0"/>
              </a:rPr>
              <a:t>325</a:t>
            </a:r>
            <a:endParaRPr lang="ru-RU" sz="1800" b="1" i="0" baseline="0" dirty="0">
              <a:solidFill>
                <a:srgbClr val="053969"/>
              </a:solidFill>
              <a:latin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52165182309759939"/>
          <c:y val="0.428487395759784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53969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9500080422241642"/>
          <c:y val="0.16756507261034675"/>
          <c:w val="0.5398960646163693"/>
          <c:h val="0.6213260691181802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E7-4A42-9CEE-74D4E72F37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E7-4A42-9CEE-74D4E72F37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E7-4A42-9CEE-74D4E72F37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9E7-4A42-9CEE-74D4E72F375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9E7-4A42-9CEE-74D4E72F375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9E7-4A42-9CEE-74D4E72F375E}"/>
              </c:ext>
            </c:extLst>
          </c:dPt>
          <c:dLbls>
            <c:dLbl>
              <c:idx val="0"/>
              <c:layout>
                <c:manualLayout>
                  <c:x val="-9.6519393224081915E-17"/>
                  <c:y val="-0.14980869415873138"/>
                </c:manualLayout>
              </c:layout>
              <c:tx>
                <c:rich>
                  <a:bodyPr/>
                  <a:lstStyle/>
                  <a:p>
                    <a:fld id="{804B3FC0-9600-42A5-B69A-63F23E1B9C50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 (1)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9E7-4A42-9CEE-74D4E72F375E}"/>
                </c:ext>
              </c:extLst>
            </c:dLbl>
            <c:dLbl>
              <c:idx val="1"/>
              <c:layout>
                <c:manualLayout>
                  <c:x val="0.18444193814530616"/>
                  <c:y val="3.16280465528938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65,2 (212)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9E7-4A42-9CEE-74D4E72F375E}"/>
                </c:ext>
              </c:extLst>
            </c:dLbl>
            <c:dLbl>
              <c:idx val="2"/>
              <c:layout>
                <c:manualLayout>
                  <c:x val="-0.10833333333333334"/>
                  <c:y val="9.0624999999999997E-2"/>
                </c:manualLayout>
              </c:layout>
              <c:tx>
                <c:rich>
                  <a:bodyPr/>
                  <a:lstStyle/>
                  <a:p>
                    <a:fld id="{496FC29B-67EA-47E4-979A-19B82200E7B9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 (7)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9E7-4A42-9CEE-74D4E72F375E}"/>
                </c:ext>
              </c:extLst>
            </c:dLbl>
            <c:dLbl>
              <c:idx val="3"/>
              <c:layout>
                <c:manualLayout>
                  <c:x val="-0.15438038760720577"/>
                  <c:y val="2.575622357914514E-2"/>
                </c:manualLayout>
              </c:layout>
              <c:tx>
                <c:rich>
                  <a:bodyPr/>
                  <a:lstStyle/>
                  <a:p>
                    <a:fld id="{B2A3EB92-E479-4C0E-93F3-6A7A1A6E1BFF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 (15)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9E7-4A42-9CEE-74D4E72F375E}"/>
                </c:ext>
              </c:extLst>
            </c:dLbl>
            <c:dLbl>
              <c:idx val="4"/>
              <c:layout>
                <c:manualLayout>
                  <c:x val="-0.1601629873547748"/>
                  <c:y val="-2.7746986065445435E-2"/>
                </c:manualLayout>
              </c:layout>
              <c:tx>
                <c:rich>
                  <a:bodyPr/>
                  <a:lstStyle/>
                  <a:p>
                    <a:fld id="{744BF6A7-6CB1-4FCB-9F2C-6F06298BD07C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 (40)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9E7-4A42-9CEE-74D4E72F375E}"/>
                </c:ext>
              </c:extLst>
            </c:dLbl>
            <c:dLbl>
              <c:idx val="5"/>
              <c:layout>
                <c:manualLayout>
                  <c:x val="-6.6666666666666707E-2"/>
                  <c:y val="-0.11874999999999999"/>
                </c:manualLayout>
              </c:layout>
              <c:tx>
                <c:rich>
                  <a:bodyPr/>
                  <a:lstStyle/>
                  <a:p>
                    <a:fld id="{F0977523-B927-4165-BB18-8E7DEE44EF3A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 (50)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9E7-4A42-9CEE-74D4E72F37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53969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ВГВ</c:v>
                </c:pt>
                <c:pt idx="1">
                  <c:v>коклюш</c:v>
                </c:pt>
                <c:pt idx="2">
                  <c:v>ЭП</c:v>
                </c:pt>
                <c:pt idx="3">
                  <c:v>Hib</c:v>
                </c:pt>
                <c:pt idx="4">
                  <c:v>туберкулёз</c:v>
                </c:pt>
                <c:pt idx="5">
                  <c:v>пневм.инф.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0.3</c:v>
                </c:pt>
                <c:pt idx="1">
                  <c:v>65.2</c:v>
                </c:pt>
                <c:pt idx="2">
                  <c:v>2.2000000000000002</c:v>
                </c:pt>
                <c:pt idx="3">
                  <c:v>4.5999999999999996</c:v>
                </c:pt>
                <c:pt idx="4">
                  <c:v>12.3</c:v>
                </c:pt>
                <c:pt idx="5">
                  <c:v>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9E7-4A42-9CEE-74D4E72F37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53969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rgbClr val="1933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Эпидемический паротит – 0,2 – 11 сл.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/>
                </a:solidFill>
              </a:defRPr>
            </a:pPr>
            <a:r>
              <a:rPr lang="ru-RU" sz="1600" b="1" dirty="0" smtClean="0">
                <a:solidFill>
                  <a:srgbClr val="1933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Вирусный гепатит В – 0,52 – 28 сл.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/>
                </a:solidFill>
              </a:defRPr>
            </a:pPr>
            <a:r>
              <a:rPr lang="ru-RU" sz="1600" b="1" dirty="0" smtClean="0">
                <a:solidFill>
                  <a:srgbClr val="1933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Коклюш – 3,97 – 214 сл.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/>
                </a:solidFill>
              </a:defRPr>
            </a:pPr>
            <a:r>
              <a:rPr lang="ru-RU" sz="1600" b="1" i="0" u="none" strike="noStrike" kern="1200" spc="0" baseline="0" dirty="0" smtClean="0">
                <a:solidFill>
                  <a:srgbClr val="19335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Корь – 0,02 – 1 сл.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/>
                </a:solidFill>
              </a:defRPr>
            </a:pPr>
            <a:r>
              <a:rPr lang="ru-RU" sz="1600" b="1" dirty="0" smtClean="0">
                <a:solidFill>
                  <a:srgbClr val="1933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Дифтерия – 0 сл.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/>
                </a:solidFill>
              </a:defRPr>
            </a:pPr>
            <a:r>
              <a:rPr lang="ru-RU" sz="1600" b="1" dirty="0" smtClean="0">
                <a:solidFill>
                  <a:srgbClr val="1933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Краснуха – 0 сл.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/>
                </a:solidFill>
              </a:defRPr>
            </a:pP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57335608858149312"/>
          <c:y val="4.8021484202904791E-4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6170435747238515E-2"/>
          <c:y val="0.26238923387816393"/>
          <c:w val="0.94723009947559"/>
          <c:h val="0.60643122288478279"/>
        </c:manualLayout>
      </c:layout>
      <c:lineChart>
        <c:grouping val="standard"/>
        <c:varyColors val="0"/>
        <c:ser>
          <c:idx val="0"/>
          <c:order val="0"/>
          <c:tx>
            <c:strRef>
              <c:f>'Инф заболев'!$A$66</c:f>
              <c:strCache>
                <c:ptCount val="1"/>
                <c:pt idx="0">
                  <c:v>Корь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'Инф заболев'!$B$65:$N$65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'Инф заболев'!$B$66:$N$66</c:f>
              <c:numCache>
                <c:formatCode>General</c:formatCode>
                <c:ptCount val="13"/>
                <c:pt idx="0">
                  <c:v>7.0000000000000007E-2</c:v>
                </c:pt>
                <c:pt idx="1">
                  <c:v>0.11</c:v>
                </c:pt>
                <c:pt idx="2">
                  <c:v>2.8</c:v>
                </c:pt>
                <c:pt idx="3">
                  <c:v>0.3</c:v>
                </c:pt>
                <c:pt idx="4">
                  <c:v>0.78</c:v>
                </c:pt>
                <c:pt idx="5">
                  <c:v>0.06</c:v>
                </c:pt>
                <c:pt idx="6">
                  <c:v>0</c:v>
                </c:pt>
                <c:pt idx="7">
                  <c:v>0.06</c:v>
                </c:pt>
                <c:pt idx="8">
                  <c:v>1.02</c:v>
                </c:pt>
                <c:pt idx="9">
                  <c:v>1.87</c:v>
                </c:pt>
                <c:pt idx="10">
                  <c:v>0.91</c:v>
                </c:pt>
                <c:pt idx="11">
                  <c:v>0</c:v>
                </c:pt>
                <c:pt idx="12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5C-47D2-A41D-9BABDB154D77}"/>
            </c:ext>
          </c:extLst>
        </c:ser>
        <c:ser>
          <c:idx val="1"/>
          <c:order val="1"/>
          <c:tx>
            <c:strRef>
              <c:f>'Инф заболев'!$A$67</c:f>
              <c:strCache>
                <c:ptCount val="1"/>
                <c:pt idx="0">
                  <c:v>эпидемический паротит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'Инф заболев'!$B$65:$N$65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'Инф заболев'!$B$67:$N$67</c:f>
              <c:numCache>
                <c:formatCode>General</c:formatCode>
                <c:ptCount val="13"/>
                <c:pt idx="0">
                  <c:v>1.4</c:v>
                </c:pt>
                <c:pt idx="1">
                  <c:v>0.56999999999999995</c:v>
                </c:pt>
                <c:pt idx="2">
                  <c:v>0.96</c:v>
                </c:pt>
                <c:pt idx="3">
                  <c:v>0.32</c:v>
                </c:pt>
                <c:pt idx="4">
                  <c:v>0.5</c:v>
                </c:pt>
                <c:pt idx="5">
                  <c:v>0.27</c:v>
                </c:pt>
                <c:pt idx="6">
                  <c:v>0.08</c:v>
                </c:pt>
                <c:pt idx="7">
                  <c:v>0.34</c:v>
                </c:pt>
                <c:pt idx="8">
                  <c:v>0.64</c:v>
                </c:pt>
                <c:pt idx="9">
                  <c:v>0.34</c:v>
                </c:pt>
                <c:pt idx="10">
                  <c:v>0.15</c:v>
                </c:pt>
                <c:pt idx="11">
                  <c:v>0.17</c:v>
                </c:pt>
                <c:pt idx="12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5C-47D2-A41D-9BABDB154D77}"/>
            </c:ext>
          </c:extLst>
        </c:ser>
        <c:ser>
          <c:idx val="2"/>
          <c:order val="2"/>
          <c:tx>
            <c:strRef>
              <c:f>'Инф заболев'!$A$68</c:f>
              <c:strCache>
                <c:ptCount val="1"/>
                <c:pt idx="0">
                  <c:v>вирусный гепатит В</c:v>
                </c:pt>
              </c:strCache>
            </c:strRef>
          </c:tx>
          <c:spPr>
            <a:ln w="381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6231884057971015E-3"/>
                  <c:y val="-2.3349139965684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AE5C-47D2-A41D-9BABDB154D77}"/>
                </c:ext>
              </c:extLst>
            </c:dLbl>
            <c:dLbl>
              <c:idx val="1"/>
              <c:layout>
                <c:manualLayout>
                  <c:x val="3.6231884057971015E-3"/>
                  <c:y val="-3.2105067452815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E5C-47D2-A41D-9BABDB154D7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E5C-47D2-A41D-9BABDB154D7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E5C-47D2-A41D-9BABDB154D77}"/>
                </c:ext>
              </c:extLst>
            </c:dLbl>
            <c:dLbl>
              <c:idx val="4"/>
              <c:layout>
                <c:manualLayout>
                  <c:x val="-1.2077294685991224E-3"/>
                  <c:y val="-1.75117400670782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725797862223746E-2"/>
                      <c:h val="6.12478276796700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AE5C-47D2-A41D-9BABDB154D7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E5C-47D2-A41D-9BABDB154D7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E5C-47D2-A41D-9BABDB154D7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E5C-47D2-A41D-9BABDB154D7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E5C-47D2-A41D-9BABDB154D7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E5C-47D2-A41D-9BABDB154D7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E5C-47D2-A41D-9BABDB154D7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E5C-47D2-A41D-9BABDB154D77}"/>
                </c:ext>
              </c:extLst>
            </c:dLbl>
            <c:dLbl>
              <c:idx val="12"/>
              <c:layout>
                <c:manualLayout>
                  <c:x val="-1.7713160915506076E-16"/>
                  <c:y val="-1.1674569982842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AE5C-47D2-A41D-9BABDB154D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'Инф заболев'!$B$65:$N$65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'Инф заболев'!$B$68:$N$68</c:f>
              <c:numCache>
                <c:formatCode>General</c:formatCode>
                <c:ptCount val="13"/>
                <c:pt idx="0">
                  <c:v>4.5999999999999996</c:v>
                </c:pt>
                <c:pt idx="1">
                  <c:v>2.6</c:v>
                </c:pt>
                <c:pt idx="2">
                  <c:v>2.2000000000000002</c:v>
                </c:pt>
                <c:pt idx="3">
                  <c:v>1.8</c:v>
                </c:pt>
                <c:pt idx="4">
                  <c:v>1.77</c:v>
                </c:pt>
                <c:pt idx="5">
                  <c:v>0.84</c:v>
                </c:pt>
                <c:pt idx="6">
                  <c:v>0.81</c:v>
                </c:pt>
                <c:pt idx="7">
                  <c:v>0.61</c:v>
                </c:pt>
                <c:pt idx="8">
                  <c:v>0.68</c:v>
                </c:pt>
                <c:pt idx="9">
                  <c:v>0.71</c:v>
                </c:pt>
                <c:pt idx="10">
                  <c:v>0.56000000000000005</c:v>
                </c:pt>
                <c:pt idx="11">
                  <c:v>0.61</c:v>
                </c:pt>
                <c:pt idx="12">
                  <c:v>0.52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5C-47D2-A41D-9BABDB154D77}"/>
            </c:ext>
          </c:extLst>
        </c:ser>
        <c:ser>
          <c:idx val="3"/>
          <c:order val="3"/>
          <c:tx>
            <c:strRef>
              <c:f>'Инф заболев'!$A$69</c:f>
              <c:strCache>
                <c:ptCount val="1"/>
                <c:pt idx="0">
                  <c:v>коклюш</c:v>
                </c:pt>
              </c:strCache>
            </c:strRef>
          </c:tx>
          <c:spPr>
            <a:ln w="38100" cap="rnd">
              <a:solidFill>
                <a:srgbClr val="A66BD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A66BD3"/>
                </a:solidFill>
              </a:ln>
              <a:effectLst/>
            </c:spPr>
          </c:marker>
          <c:dPt>
            <c:idx val="8"/>
            <c:marker>
              <c:symbol val="circle"/>
              <c:size val="5"/>
              <c:spPr>
                <a:solidFill>
                  <a:srgbClr val="A66BD3"/>
                </a:solidFill>
                <a:ln w="9525">
                  <a:solidFill>
                    <a:srgbClr val="A66BD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AE5C-47D2-A41D-9BABDB154D77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E5C-47D2-A41D-9BABDB154D7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E5C-47D2-A41D-9BABDB154D7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E5C-47D2-A41D-9BABDB154D77}"/>
                </c:ext>
              </c:extLst>
            </c:dLbl>
            <c:dLbl>
              <c:idx val="11"/>
              <c:layout>
                <c:manualLayout>
                  <c:x val="-9.6618357487922701E-3"/>
                  <c:y val="-3.7942352444236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AE5C-47D2-A41D-9BABDB154D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2540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'Инф заболев'!$B$65:$N$65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'Инф заболев'!$B$69:$N$69</c:f>
              <c:numCache>
                <c:formatCode>General</c:formatCode>
                <c:ptCount val="13"/>
                <c:pt idx="0">
                  <c:v>20.82</c:v>
                </c:pt>
                <c:pt idx="1">
                  <c:v>15.78</c:v>
                </c:pt>
                <c:pt idx="2">
                  <c:v>18.88</c:v>
                </c:pt>
                <c:pt idx="3">
                  <c:v>13.45</c:v>
                </c:pt>
                <c:pt idx="4">
                  <c:v>14.9</c:v>
                </c:pt>
                <c:pt idx="5">
                  <c:v>14.79</c:v>
                </c:pt>
                <c:pt idx="6">
                  <c:v>15.58</c:v>
                </c:pt>
                <c:pt idx="7">
                  <c:v>10.89</c:v>
                </c:pt>
                <c:pt idx="8">
                  <c:v>19.63</c:v>
                </c:pt>
                <c:pt idx="9">
                  <c:v>22.44</c:v>
                </c:pt>
                <c:pt idx="10">
                  <c:v>9.7899999999999991</c:v>
                </c:pt>
                <c:pt idx="11">
                  <c:v>1.3</c:v>
                </c:pt>
                <c:pt idx="12">
                  <c:v>3.97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E5C-47D2-A41D-9BABDB154D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4418392"/>
        <c:axId val="424414128"/>
      </c:lineChart>
      <c:catAx>
        <c:axId val="42441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4414128"/>
        <c:crosses val="autoZero"/>
        <c:auto val="1"/>
        <c:lblAlgn val="ctr"/>
        <c:lblOffset val="100"/>
        <c:noMultiLvlLbl val="0"/>
      </c:catAx>
      <c:valAx>
        <c:axId val="424414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4418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823714959956639E-2"/>
          <c:y val="6.8212711636132239E-2"/>
          <c:w val="0.93138500635324017"/>
          <c:h val="0.6341463414634146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Санкт-Петербург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diamond"/>
            <c:size val="2"/>
            <c:spPr>
              <a:solidFill>
                <a:srgbClr val="4F81BD"/>
              </a:solidFill>
              <a:ln w="28575">
                <a:solidFill>
                  <a:srgbClr val="4A7DBB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13D-48AE-948D-B5672C2DD928}"/>
                </c:ext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13D-48AE-948D-B5672C2DD928}"/>
                </c:ext>
              </c:extLst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13D-48AE-948D-B5672C2DD9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 i="0" baseline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Sheet1!$B$1:$Q$1</c:f>
              <c:strCach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4.0000000000000008E-2</c:v>
                </c:pt>
                <c:pt idx="1">
                  <c:v>4.0000000000000008E-2</c:v>
                </c:pt>
                <c:pt idx="2">
                  <c:v>0</c:v>
                </c:pt>
                <c:pt idx="3">
                  <c:v>7.0000000000000021E-2</c:v>
                </c:pt>
                <c:pt idx="4">
                  <c:v>0.11000000000000001</c:v>
                </c:pt>
                <c:pt idx="5">
                  <c:v>2.8</c:v>
                </c:pt>
                <c:pt idx="6">
                  <c:v>0.30000000000000004</c:v>
                </c:pt>
                <c:pt idx="7">
                  <c:v>0.78</c:v>
                </c:pt>
                <c:pt idx="8">
                  <c:v>6.0000000000000012E-2</c:v>
                </c:pt>
                <c:pt idx="9">
                  <c:v>0</c:v>
                </c:pt>
                <c:pt idx="10">
                  <c:v>6.0000000000000012E-2</c:v>
                </c:pt>
                <c:pt idx="11">
                  <c:v>1.02</c:v>
                </c:pt>
                <c:pt idx="12">
                  <c:v>1.87</c:v>
                </c:pt>
                <c:pt idx="13">
                  <c:v>0.91</c:v>
                </c:pt>
                <c:pt idx="14">
                  <c:v>0</c:v>
                </c:pt>
                <c:pt idx="15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13D-48AE-948D-B5672C2DD92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Россия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square"/>
            <c:size val="2"/>
            <c:spPr>
              <a:solidFill>
                <a:srgbClr val="C0504D"/>
              </a:solidFill>
              <a:ln w="28575">
                <a:solidFill>
                  <a:srgbClr val="BE4B48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 i="0" baseline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Sheet1!$B$1:$Q$1</c:f>
              <c:strCach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  <c:pt idx="0">
                  <c:v>0.11000000000000001</c:v>
                </c:pt>
                <c:pt idx="1">
                  <c:v>2.0000000000000004E-2</c:v>
                </c:pt>
                <c:pt idx="2">
                  <c:v>7.0000000000000021E-2</c:v>
                </c:pt>
                <c:pt idx="3">
                  <c:v>9.0000000000000024E-2</c:v>
                </c:pt>
                <c:pt idx="4">
                  <c:v>0.44000000000000006</c:v>
                </c:pt>
                <c:pt idx="5">
                  <c:v>1.47</c:v>
                </c:pt>
                <c:pt idx="6">
                  <c:v>1.6</c:v>
                </c:pt>
                <c:pt idx="7">
                  <c:v>3.3</c:v>
                </c:pt>
                <c:pt idx="8">
                  <c:v>0.58000000000000007</c:v>
                </c:pt>
                <c:pt idx="9">
                  <c:v>0.11000000000000001</c:v>
                </c:pt>
                <c:pt idx="10">
                  <c:v>0.5</c:v>
                </c:pt>
                <c:pt idx="11">
                  <c:v>1.7300000000000002</c:v>
                </c:pt>
                <c:pt idx="12">
                  <c:v>3.05</c:v>
                </c:pt>
                <c:pt idx="13">
                  <c:v>0.83</c:v>
                </c:pt>
                <c:pt idx="14">
                  <c:v>0</c:v>
                </c:pt>
                <c:pt idx="15">
                  <c:v>7.0000000000000007E-2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13D-48AE-948D-B5672C2DD9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4992880"/>
        <c:axId val="336745792"/>
      </c:lineChart>
      <c:catAx>
        <c:axId val="254992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481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rich>
          </c:tx>
          <c:layout>
            <c:manualLayout>
              <c:xMode val="edge"/>
              <c:yMode val="edge"/>
              <c:x val="0.52858958068614992"/>
              <c:y val="0.79157427937915747"/>
            </c:manualLayout>
          </c:layout>
          <c:overlay val="0"/>
          <c:spPr>
            <a:noFill/>
            <a:ln w="12212">
              <a:noFill/>
            </a:ln>
          </c:spPr>
        </c:title>
        <c:numFmt formatCode="General" sourceLinked="1"/>
        <c:majorTickMark val="none"/>
        <c:minorTickMark val="none"/>
        <c:tickLblPos val="low"/>
        <c:spPr>
          <a:ln w="3053">
            <a:noFill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36745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6745792"/>
        <c:scaling>
          <c:orientation val="minMax"/>
        </c:scaling>
        <c:delete val="0"/>
        <c:axPos val="l"/>
        <c:majorGridlines>
          <c:spPr>
            <a:ln w="6106">
              <a:solidFill>
                <a:srgbClr val="878787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481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rich>
          </c:tx>
          <c:layout>
            <c:manualLayout>
              <c:xMode val="edge"/>
              <c:yMode val="edge"/>
              <c:x val="2.795425667090216E-2"/>
              <c:y val="0.36363636363636365"/>
            </c:manualLayout>
          </c:layout>
          <c:overlay val="0"/>
          <c:spPr>
            <a:noFill/>
            <a:ln w="12212">
              <a:noFill/>
            </a:ln>
          </c:spPr>
        </c:title>
        <c:numFmt formatCode="#,##0.00" sourceLinked="0"/>
        <c:majorTickMark val="none"/>
        <c:minorTickMark val="none"/>
        <c:tickLblPos val="nextTo"/>
        <c:spPr>
          <a:ln w="3053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Calibri"/>
              </a:defRPr>
            </a:pPr>
            <a:endParaRPr lang="ru-RU"/>
          </a:p>
        </c:txPr>
        <c:crossAx val="254992880"/>
        <c:crosses val="autoZero"/>
        <c:crossBetween val="between"/>
        <c:majorUnit val="1"/>
        <c:minorUnit val="0.5"/>
      </c:valAx>
    </c:plotArea>
    <c:legend>
      <c:legendPos val="b"/>
      <c:layout>
        <c:manualLayout>
          <c:xMode val="edge"/>
          <c:yMode val="edge"/>
          <c:x val="0.24726782762671981"/>
          <c:y val="0.8143274294481162"/>
          <c:w val="0.42881916752693833"/>
          <c:h val="0.14600970490984116"/>
        </c:manualLayout>
      </c:layout>
      <c:overlay val="0"/>
      <c:spPr>
        <a:noFill/>
        <a:ln w="12212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81" b="0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2.0913939140436333E-3"/>
                  <c:y val="1.7957351290684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A3F-409F-B3F4-7EE60A359B15}"/>
                </c:ext>
              </c:extLst>
            </c:dLbl>
            <c:dLbl>
              <c:idx val="6"/>
              <c:layout>
                <c:manualLayout>
                  <c:x val="0"/>
                  <c:y val="1.3468013468013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A3F-409F-B3F4-7EE60A359B15}"/>
                </c:ext>
              </c:extLst>
            </c:dLbl>
            <c:dLbl>
              <c:idx val="7"/>
              <c:layout>
                <c:manualLayout>
                  <c:x val="6.2741817421311302E-3"/>
                  <c:y val="-3.1425364758698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A3F-409F-B3F4-7EE60A359B15}"/>
                </c:ext>
              </c:extLst>
            </c:dLbl>
            <c:dLbl>
              <c:idx val="10"/>
              <c:layout>
                <c:manualLayout>
                  <c:x val="0"/>
                  <c:y val="-2.2446689113355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A3F-409F-B3F4-7EE60A359B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Лист1!$A$2:$A$15</c:f>
              <c:numCache>
                <c:formatCode>General</c:formatCod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numCache>
            </c:num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1.1399999999999999</c:v>
                </c:pt>
                <c:pt idx="1">
                  <c:v>0.86</c:v>
                </c:pt>
                <c:pt idx="2">
                  <c:v>0.25</c:v>
                </c:pt>
                <c:pt idx="3">
                  <c:v>0.7</c:v>
                </c:pt>
                <c:pt idx="4">
                  <c:v>0.12</c:v>
                </c:pt>
                <c:pt idx="5">
                  <c:v>0.02</c:v>
                </c:pt>
                <c:pt idx="6">
                  <c:v>0.01</c:v>
                </c:pt>
                <c:pt idx="7">
                  <c:v>0.03</c:v>
                </c:pt>
                <c:pt idx="8">
                  <c:v>0</c:v>
                </c:pt>
                <c:pt idx="9">
                  <c:v>0</c:v>
                </c:pt>
                <c:pt idx="10">
                  <c:v>0.03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A3F-409F-B3F4-7EE60A359B1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Санкт-Петербург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5814033911869988E-2"/>
                  <c:y val="-6.3007679595606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A3F-409F-B3F4-7EE60A359B15}"/>
                </c:ext>
              </c:extLst>
            </c:dLbl>
            <c:dLbl>
              <c:idx val="2"/>
              <c:layout>
                <c:manualLayout>
                  <c:x val="-3.6991488685476588E-2"/>
                  <c:y val="-9.4433044354304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A3F-409F-B3F4-7EE60A359B15}"/>
                </c:ext>
              </c:extLst>
            </c:dLbl>
            <c:dLbl>
              <c:idx val="5"/>
              <c:layout>
                <c:manualLayout>
                  <c:x val="-3.0717306943345457E-2"/>
                  <c:y val="-8.0965030886290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A3F-409F-B3F4-7EE60A359B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Лист1!$A$2:$A$15</c:f>
              <c:numCache>
                <c:formatCode>General</c:formatCod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numCache>
            </c:num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0.39</c:v>
                </c:pt>
                <c:pt idx="1">
                  <c:v>1.1599999999999999</c:v>
                </c:pt>
                <c:pt idx="2">
                  <c:v>0.33</c:v>
                </c:pt>
                <c:pt idx="3">
                  <c:v>0.92</c:v>
                </c:pt>
                <c:pt idx="4">
                  <c:v>0.93</c:v>
                </c:pt>
                <c:pt idx="5">
                  <c:v>0.04</c:v>
                </c:pt>
                <c:pt idx="6">
                  <c:v>0.06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0.34</c:v>
                </c:pt>
                <c:pt idx="11">
                  <c:v>0.02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A3F-409F-B3F4-7EE60A359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642912"/>
        <c:axId val="187643472"/>
      </c:lineChart>
      <c:catAx>
        <c:axId val="18764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87643472"/>
        <c:crosses val="autoZero"/>
        <c:auto val="1"/>
        <c:lblAlgn val="ctr"/>
        <c:lblOffset val="100"/>
        <c:noMultiLvlLbl val="0"/>
      </c:catAx>
      <c:valAx>
        <c:axId val="18764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87642912"/>
        <c:crosses val="autoZero"/>
        <c:crossBetween val="between"/>
      </c:valAx>
      <c:spPr>
        <a:solidFill>
          <a:srgbClr val="9BBB59">
            <a:lumMod val="20000"/>
            <a:lumOff val="80000"/>
          </a:srgb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282173501709755"/>
          <c:y val="0.91449119365129861"/>
          <c:w val="0.61795153156875804"/>
          <c:h val="7.65364525278274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491518421308446E-2"/>
          <c:y val="2.7321321344314791E-2"/>
          <c:w val="0.93253317293671623"/>
          <c:h val="0.6857167467069712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 до 17 лет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0"/>
                  <c:y val="-1.4571948998178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AE6-44A2-905B-4976DBD2E809}"/>
                </c:ext>
              </c:extLst>
            </c:dLbl>
            <c:dLbl>
              <c:idx val="9"/>
              <c:layout>
                <c:manualLayout>
                  <c:x val="0"/>
                  <c:y val="-2.9143897996356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AE6-44A2-905B-4976DBD2E809}"/>
                </c:ext>
              </c:extLst>
            </c:dLbl>
            <c:dLbl>
              <c:idx val="10"/>
              <c:layout>
                <c:manualLayout>
                  <c:x val="0"/>
                  <c:y val="-2.9143897996356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AE6-44A2-905B-4976DBD2E8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1.2</c:v>
                </c:pt>
                <c:pt idx="1">
                  <c:v>2.37</c:v>
                </c:pt>
                <c:pt idx="2">
                  <c:v>1.45</c:v>
                </c:pt>
                <c:pt idx="3">
                  <c:v>0.98</c:v>
                </c:pt>
                <c:pt idx="4">
                  <c:v>0.8</c:v>
                </c:pt>
                <c:pt idx="5">
                  <c:v>0</c:v>
                </c:pt>
                <c:pt idx="6">
                  <c:v>0.7</c:v>
                </c:pt>
                <c:pt idx="7">
                  <c:v>1.04</c:v>
                </c:pt>
                <c:pt idx="8">
                  <c:v>0.89</c:v>
                </c:pt>
                <c:pt idx="9">
                  <c:v>0.32</c:v>
                </c:pt>
                <c:pt idx="10">
                  <c:v>0.21</c:v>
                </c:pt>
                <c:pt idx="11">
                  <c:v>0.73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AE6-44A2-905B-4976DBD2E80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взрослые 18 лет и старше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3.7409781981586669E-2"/>
                  <c:y val="2.60991524666227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AE6-44A2-905B-4976DBD2E809}"/>
                </c:ext>
              </c:extLst>
            </c:dLbl>
            <c:dLbl>
              <c:idx val="4"/>
              <c:layout>
                <c:manualLayout>
                  <c:x val="-3.5345798493454574E-2"/>
                  <c:y val="3.43550864191510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AE6-44A2-905B-4976DBD2E809}"/>
                </c:ext>
              </c:extLst>
            </c:dLbl>
            <c:dLbl>
              <c:idx val="5"/>
              <c:layout>
                <c:manualLayout>
                  <c:x val="-2.1155830753353973E-2"/>
                  <c:y val="5.459317585301685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AE6-44A2-905B-4976DBD2E809}"/>
                </c:ext>
              </c:extLst>
            </c:dLbl>
            <c:dLbl>
              <c:idx val="8"/>
              <c:layout>
                <c:manualLayout>
                  <c:x val="-3.7409781981586669E-2"/>
                  <c:y val="3.87797426960974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AE6-44A2-905B-4976DBD2E809}"/>
                </c:ext>
              </c:extLst>
            </c:dLbl>
            <c:dLbl>
              <c:idx val="9"/>
              <c:layout>
                <c:manualLayout>
                  <c:x val="-3.7409781981586815E-2"/>
                  <c:y val="3.02271194428869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AE6-44A2-905B-4976DBD2E809}"/>
                </c:ext>
              </c:extLst>
            </c:dLbl>
            <c:dLbl>
              <c:idx val="10"/>
              <c:layout>
                <c:manualLayout>
                  <c:x val="-3.5345798493454574E-2"/>
                  <c:y val="3.43550864191511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9-5AE6-44A2-905B-4976DBD2E809}"/>
                </c:ext>
              </c:extLst>
            </c:dLbl>
            <c:dLbl>
              <c:idx val="11"/>
              <c:layout>
                <c:manualLayout>
                  <c:x val="-1.738930466509039E-2"/>
                  <c:y val="5.334891831542436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AE6-44A2-905B-4976DBD2E8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0.46</c:v>
                </c:pt>
                <c:pt idx="1">
                  <c:v>0.73</c:v>
                </c:pt>
                <c:pt idx="2">
                  <c:v>0.14000000000000001</c:v>
                </c:pt>
                <c:pt idx="3">
                  <c:v>0.42</c:v>
                </c:pt>
                <c:pt idx="4">
                  <c:v>0.18</c:v>
                </c:pt>
                <c:pt idx="5">
                  <c:v>0</c:v>
                </c:pt>
                <c:pt idx="6">
                  <c:v>0.27</c:v>
                </c:pt>
                <c:pt idx="7">
                  <c:v>0.56999999999999995</c:v>
                </c:pt>
                <c:pt idx="8">
                  <c:v>0.25</c:v>
                </c:pt>
                <c:pt idx="9">
                  <c:v>0.11</c:v>
                </c:pt>
                <c:pt idx="10">
                  <c:v>0.17</c:v>
                </c:pt>
                <c:pt idx="11">
                  <c:v>7.0000000000000007E-2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5AE6-44A2-905B-4976DBD2E8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4496960"/>
        <c:axId val="254497520"/>
      </c:lineChart>
      <c:dateAx>
        <c:axId val="25449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54497520"/>
        <c:crosses val="autoZero"/>
        <c:auto val="0"/>
        <c:lblOffset val="100"/>
        <c:baseTimeUnit val="days"/>
      </c:dateAx>
      <c:valAx>
        <c:axId val="254497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54496960"/>
        <c:crosses val="autoZero"/>
        <c:crossBetween val="between"/>
      </c:valAx>
      <c:spPr>
        <a:solidFill>
          <a:srgbClr val="4F81BD">
            <a:lumMod val="20000"/>
            <a:lumOff val="80000"/>
          </a:srgb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08352632391539"/>
          <c:y val="0.85266506370043815"/>
          <c:w val="0.62583294735216921"/>
          <c:h val="8.44744561728545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72825429942813"/>
          <c:y val="9.8488472041118241E-2"/>
          <c:w val="0.86696581735739342"/>
          <c:h val="0.7217022669995731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ПЕТЕРБУРГ           </c:v>
                </c:pt>
              </c:strCache>
            </c:strRef>
          </c:tx>
          <c:dLbls>
            <c:dLbl>
              <c:idx val="4"/>
              <c:layout>
                <c:manualLayout>
                  <c:x val="-2.3163321846514356E-3"/>
                  <c:y val="5.3779804518879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C79-4A8D-B5E4-745487782C2C}"/>
                </c:ext>
              </c:extLst>
            </c:dLbl>
            <c:dLbl>
              <c:idx val="5"/>
              <c:layout>
                <c:manualLayout>
                  <c:x val="-3.7061314954423143E-2"/>
                  <c:y val="-6.7224755648599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C79-4A8D-B5E4-745487782C2C}"/>
                </c:ext>
              </c:extLst>
            </c:dLbl>
            <c:dLbl>
              <c:idx val="6"/>
              <c:layout>
                <c:manualLayout>
                  <c:x val="-2.7795986215817241E-2"/>
                  <c:y val="-8.7392182343179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C79-4A8D-B5E4-745487782C2C}"/>
                </c:ext>
              </c:extLst>
            </c:dLbl>
            <c:dLbl>
              <c:idx val="10"/>
              <c:layout>
                <c:manualLayout>
                  <c:x val="-6.2893011887567962E-2"/>
                  <c:y val="-8.3995320746504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C79-4A8D-B5E4-745487782C2C}"/>
                </c:ext>
              </c:extLst>
            </c:dLbl>
            <c:dLbl>
              <c:idx val="11"/>
              <c:layout>
                <c:manualLayout>
                  <c:x val="-6.2893081761006293E-3"/>
                  <c:y val="-5.2631578947368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C79-4A8D-B5E4-745487782C2C}"/>
                </c:ext>
              </c:extLst>
            </c:dLbl>
            <c:dLbl>
              <c:idx val="13"/>
              <c:layout>
                <c:manualLayout>
                  <c:x val="-2.0066889632107024E-2"/>
                  <c:y val="-6.2745098039215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C79-4A8D-B5E4-745487782C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5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spPr>
              <a:ln w="9525"/>
            </c:spPr>
            <c:trendlineType val="linear"/>
            <c:dispRSqr val="0"/>
            <c:dispEq val="0"/>
          </c:trendline>
          <c:cat>
            <c:strRef>
              <c:f>Лист1!$B$1:$O$1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strCache>
            </c:strRef>
          </c:cat>
          <c:val>
            <c:numRef>
              <c:f>Лист1!$B$2:$O$2</c:f>
              <c:numCache>
                <c:formatCode>0.00</c:formatCode>
                <c:ptCount val="14"/>
                <c:pt idx="0">
                  <c:v>15.02</c:v>
                </c:pt>
                <c:pt idx="1">
                  <c:v>20.82</c:v>
                </c:pt>
                <c:pt idx="2">
                  <c:v>15.78</c:v>
                </c:pt>
                <c:pt idx="3">
                  <c:v>18.88</c:v>
                </c:pt>
                <c:pt idx="4">
                  <c:v>13.45</c:v>
                </c:pt>
                <c:pt idx="5">
                  <c:v>14.9</c:v>
                </c:pt>
                <c:pt idx="6">
                  <c:v>14.79</c:v>
                </c:pt>
                <c:pt idx="7">
                  <c:v>15.58</c:v>
                </c:pt>
                <c:pt idx="8">
                  <c:v>10.89</c:v>
                </c:pt>
                <c:pt idx="9">
                  <c:v>19.63</c:v>
                </c:pt>
                <c:pt idx="10">
                  <c:v>22.44</c:v>
                </c:pt>
                <c:pt idx="11" formatCode="General">
                  <c:v>9.7899999999999991</c:v>
                </c:pt>
                <c:pt idx="12" formatCode="General">
                  <c:v>1.3</c:v>
                </c:pt>
                <c:pt idx="13" formatCode="General">
                  <c:v>3.97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C79-4A8D-B5E4-745487782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4499760"/>
        <c:axId val="337452064"/>
      </c:lineChart>
      <c:catAx>
        <c:axId val="254499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aseline="0">
                <a:latin typeface="Times New Roman" panose="02020603050405020304" pitchFamily="18" charset="0"/>
              </a:defRPr>
            </a:pPr>
            <a:endParaRPr lang="ru-RU"/>
          </a:p>
        </c:txPr>
        <c:crossAx val="337452064"/>
        <c:crosses val="autoZero"/>
        <c:auto val="1"/>
        <c:lblAlgn val="ctr"/>
        <c:lblOffset val="100"/>
        <c:noMultiLvlLbl val="0"/>
      </c:catAx>
      <c:valAx>
        <c:axId val="33745206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190" baseline="0"/>
            </a:pPr>
            <a:endParaRPr lang="ru-RU"/>
          </a:p>
        </c:txPr>
        <c:crossAx val="254499760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lumMod val="5000"/>
              <a:lumOff val="95000"/>
            </a:schemeClr>
          </a:gs>
          <a:gs pos="4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</a:ln>
  </c:sp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Вирусный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гепатит В – 0,52 – 28 сл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63983098127226845"/>
          <c:y val="0.10993551716192167"/>
        </c:manualLayout>
      </c:layout>
      <c:overlay val="0"/>
      <c:spPr>
        <a:solidFill>
          <a:schemeClr val="lt1"/>
        </a:solidFill>
        <a:ln w="12700" cap="flat" cmpd="sng" algn="ctr">
          <a:noFill/>
          <a:prstDash val="solid"/>
          <a:miter lim="800000"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'Инф заболев'!$A$68</c:f>
              <c:strCache>
                <c:ptCount val="1"/>
                <c:pt idx="0">
                  <c:v>вирусный гепатит В</c:v>
                </c:pt>
              </c:strCache>
            </c:strRef>
          </c:tx>
          <c:spPr>
            <a:ln w="381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6231884057971015E-3"/>
                  <c:y val="-2.3349139965684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828-4457-9045-ED74DA396F2A}"/>
                </c:ext>
              </c:extLst>
            </c:dLbl>
            <c:dLbl>
              <c:idx val="1"/>
              <c:layout>
                <c:manualLayout>
                  <c:x val="3.6231884057971015E-3"/>
                  <c:y val="-3.2105067452815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828-4457-9045-ED74DA396F2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28-4457-9045-ED74DA396F2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28-4457-9045-ED74DA396F2A}"/>
                </c:ext>
              </c:extLst>
            </c:dLbl>
            <c:dLbl>
              <c:idx val="4"/>
              <c:layout>
                <c:manualLayout>
                  <c:x val="-1.2077294685991224E-3"/>
                  <c:y val="-1.75117400670782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725797862223746E-2"/>
                      <c:h val="6.12478276796700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828-4457-9045-ED74DA396F2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28-4457-9045-ED74DA396F2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28-4457-9045-ED74DA396F2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28-4457-9045-ED74DA396F2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28-4457-9045-ED74DA396F2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28-4457-9045-ED74DA396F2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828-4457-9045-ED74DA396F2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828-4457-9045-ED74DA396F2A}"/>
                </c:ext>
              </c:extLst>
            </c:dLbl>
            <c:dLbl>
              <c:idx val="12"/>
              <c:layout>
                <c:manualLayout>
                  <c:x val="-1.7713160915506076E-16"/>
                  <c:y val="-1.1674569982842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3828-4457-9045-ED74DA396F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'Инф заболев'!$B$65:$N$65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'Инф заболев'!$B$68:$N$68</c:f>
              <c:numCache>
                <c:formatCode>General</c:formatCode>
                <c:ptCount val="13"/>
                <c:pt idx="0">
                  <c:v>4.5999999999999996</c:v>
                </c:pt>
                <c:pt idx="1">
                  <c:v>2.6</c:v>
                </c:pt>
                <c:pt idx="2">
                  <c:v>2.2000000000000002</c:v>
                </c:pt>
                <c:pt idx="3">
                  <c:v>1.8</c:v>
                </c:pt>
                <c:pt idx="4">
                  <c:v>1.77</c:v>
                </c:pt>
                <c:pt idx="5">
                  <c:v>0.84</c:v>
                </c:pt>
                <c:pt idx="6">
                  <c:v>0.81</c:v>
                </c:pt>
                <c:pt idx="7">
                  <c:v>0.61</c:v>
                </c:pt>
                <c:pt idx="8">
                  <c:v>0.68</c:v>
                </c:pt>
                <c:pt idx="9">
                  <c:v>0.71</c:v>
                </c:pt>
                <c:pt idx="10">
                  <c:v>0.56000000000000005</c:v>
                </c:pt>
                <c:pt idx="11">
                  <c:v>0.61</c:v>
                </c:pt>
                <c:pt idx="12">
                  <c:v>0.52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3828-4457-9045-ED74DA396F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988352"/>
        <c:axId val="133989888"/>
      </c:lineChart>
      <c:catAx>
        <c:axId val="13398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3989888"/>
        <c:crosses val="autoZero"/>
        <c:auto val="1"/>
        <c:lblAlgn val="ctr"/>
        <c:lblOffset val="100"/>
        <c:noMultiLvlLbl val="0"/>
      </c:catAx>
      <c:valAx>
        <c:axId val="133989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398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61823997619579E-2"/>
          <c:y val="0"/>
          <c:w val="0.95276352004760845"/>
          <c:h val="0.82278677851820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61,2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EE0-4A84-BE7D-711C609235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 formatCode="m/d/yyyy">
                  <c:v>44896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30.3</c:v>
                </c:pt>
                <c:pt idx="1">
                  <c:v>41.5</c:v>
                </c:pt>
                <c:pt idx="2">
                  <c:v>49.8</c:v>
                </c:pt>
                <c:pt idx="3">
                  <c:v>50.83</c:v>
                </c:pt>
                <c:pt idx="4">
                  <c:v>55.1</c:v>
                </c:pt>
                <c:pt idx="5">
                  <c:v>61.8</c:v>
                </c:pt>
                <c:pt idx="6">
                  <c:v>44.87</c:v>
                </c:pt>
                <c:pt idx="7">
                  <c:v>58.04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E0-4A84-BE7D-711C609235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946560"/>
        <c:axId val="146375808"/>
      </c:barChart>
      <c:catAx>
        <c:axId val="14694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Times New Roman" panose="02020603050405020304" pitchFamily="18" charset="0"/>
              </a:defRPr>
            </a:pPr>
            <a:endParaRPr lang="ru-RU"/>
          </a:p>
        </c:txPr>
        <c:crossAx val="146375808"/>
        <c:crosses val="autoZero"/>
        <c:auto val="1"/>
        <c:lblAlgn val="ctr"/>
        <c:lblOffset val="100"/>
        <c:noMultiLvlLbl val="0"/>
      </c:catAx>
      <c:valAx>
        <c:axId val="146375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6946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0.78453</cdr:x>
      <cdr:y>0.09048</cdr:y>
    </cdr:from>
    <cdr:to>
      <cdr:x>0.94153</cdr:x>
      <cdr:y>0.23803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660920" y="231762"/>
          <a:ext cx="932745" cy="377984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0.72101</cdr:x>
      <cdr:y>0.10407</cdr:y>
    </cdr:from>
    <cdr:to>
      <cdr:x>0.87461</cdr:x>
      <cdr:y>0.27151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378345" y="234937"/>
          <a:ext cx="932745" cy="377984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0.78471</cdr:x>
      <cdr:y>0</cdr:y>
    </cdr:from>
    <cdr:to>
      <cdr:x>0.94578</cdr:x>
      <cdr:y>0.16048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167290" y="0"/>
          <a:ext cx="855334" cy="35273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0.81761</cdr:x>
      <cdr:y>0.14344</cdr:y>
    </cdr:from>
    <cdr:to>
      <cdr:x>0.81915</cdr:x>
      <cdr:y>0.48314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4953000" y="333375"/>
          <a:ext cx="9340" cy="789485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7363"/>
          </a:xfrm>
          <a:prstGeom prst="rect">
            <a:avLst/>
          </a:prstGeom>
        </p:spPr>
        <p:txBody>
          <a:bodyPr vert="horz" lIns="91837" tIns="45918" rIns="91837" bIns="4591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7" y="1"/>
            <a:ext cx="2971800" cy="497363"/>
          </a:xfrm>
          <a:prstGeom prst="rect">
            <a:avLst/>
          </a:prstGeom>
        </p:spPr>
        <p:txBody>
          <a:bodyPr vert="horz" lIns="91837" tIns="45918" rIns="91837" bIns="45918" rtlCol="0"/>
          <a:lstStyle>
            <a:lvl1pPr algn="r">
              <a:defRPr sz="1200"/>
            </a:lvl1pPr>
          </a:lstStyle>
          <a:p>
            <a:fld id="{CBB5EEC6-EF8F-4E6D-ADC1-E6747FF5AC7E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7" tIns="45918" rIns="91837" bIns="4591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3"/>
          </a:xfrm>
          <a:prstGeom prst="rect">
            <a:avLst/>
          </a:prstGeom>
        </p:spPr>
        <p:txBody>
          <a:bodyPr vert="horz" lIns="91837" tIns="45918" rIns="91837" bIns="4591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86"/>
            <a:ext cx="2971800" cy="497363"/>
          </a:xfrm>
          <a:prstGeom prst="rect">
            <a:avLst/>
          </a:prstGeom>
        </p:spPr>
        <p:txBody>
          <a:bodyPr vert="horz" lIns="91837" tIns="45918" rIns="91837" bIns="4591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7" y="9448186"/>
            <a:ext cx="2971800" cy="497363"/>
          </a:xfrm>
          <a:prstGeom prst="rect">
            <a:avLst/>
          </a:prstGeom>
        </p:spPr>
        <p:txBody>
          <a:bodyPr vert="horz" lIns="91837" tIns="45918" rIns="91837" bIns="45918" rtlCol="0" anchor="b"/>
          <a:lstStyle>
            <a:lvl1pPr algn="r">
              <a:defRPr sz="1200"/>
            </a:lvl1pPr>
          </a:lstStyle>
          <a:p>
            <a:fld id="{F19EF868-C0C3-4724-A680-3852068D3C3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67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5DAC-6839-4660-8C7C-555CE69ACAA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893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5DAC-6839-4660-8C7C-555CE69ACAAB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277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5DAC-6839-4660-8C7C-555CE69ACAA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345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5DAC-6839-4660-8C7C-555CE69ACAA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938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5DAC-6839-4660-8C7C-555CE69ACAA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239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5DAC-6839-4660-8C7C-555CE69ACAAB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589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5DAC-6839-4660-8C7C-555CE69ACAAB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068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5DAC-6839-4660-8C7C-555CE69ACAAB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495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5DAC-6839-4660-8C7C-555CE69ACAAB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907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5DAC-6839-4660-8C7C-555CE69ACAAB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875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21BD-D4EA-4BCA-A2F8-10CB5459831E}" type="datetime1">
              <a:rPr lang="ru-RU" smtClean="0"/>
              <a:t>03.10.2023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699792" y="6381328"/>
            <a:ext cx="2133600" cy="365125"/>
          </a:xfrm>
        </p:spPr>
        <p:txBody>
          <a:bodyPr/>
          <a:lstStyle/>
          <a:p>
            <a:fld id="{4856F17C-F8CD-4579-80D4-63F2BD95BB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31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A487-A80C-401B-B05D-4874EAF02F84}" type="datetime1">
              <a:rPr lang="ru-RU" smtClean="0"/>
              <a:t>03.10.2023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F17C-F8CD-4579-80D4-63F2BD95BB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32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1035-5FA1-405F-8A2D-887A66275F61}" type="datetime1">
              <a:rPr lang="ru-RU" smtClean="0"/>
              <a:t>03.10.2023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F17C-F8CD-4579-80D4-63F2BD95BB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25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4"/>
          <p:cNvSpPr>
            <a:spLocks noChangeShapeType="1"/>
          </p:cNvSpPr>
          <p:nvPr userDrawn="1"/>
        </p:nvSpPr>
        <p:spPr bwMode="auto">
          <a:xfrm>
            <a:off x="251521" y="548681"/>
            <a:ext cx="8640960" cy="0"/>
          </a:xfrm>
          <a:prstGeom prst="line">
            <a:avLst/>
          </a:prstGeom>
          <a:noFill/>
          <a:ln w="12700">
            <a:solidFill>
              <a:srgbClr val="8E28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05" y="98631"/>
            <a:ext cx="8775976" cy="450050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05769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251521" y="1223964"/>
            <a:ext cx="8640959" cy="2070022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002929"/>
                </a:solidFill>
              </a:defRPr>
            </a:lvl1pPr>
            <a:lvl2pPr>
              <a:defRPr sz="1800">
                <a:solidFill>
                  <a:srgbClr val="002929"/>
                </a:solidFill>
              </a:defRPr>
            </a:lvl2pPr>
            <a:lvl3pPr>
              <a:defRPr sz="1600">
                <a:solidFill>
                  <a:srgbClr val="002929"/>
                </a:solidFill>
              </a:defRPr>
            </a:lvl3pPr>
            <a:lvl4pPr>
              <a:defRPr sz="1400">
                <a:solidFill>
                  <a:srgbClr val="002929"/>
                </a:solidFill>
              </a:defRPr>
            </a:lvl4pPr>
            <a:lvl5pPr>
              <a:defRPr sz="1100">
                <a:solidFill>
                  <a:srgbClr val="002929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1574695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89C9-BABF-45BE-A130-30D6A2CF0E83}" type="datetime1">
              <a:rPr lang="ru-RU" smtClean="0"/>
              <a:t>03.10.2023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F17C-F8CD-4579-80D4-63F2BD95BB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09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7537-1157-4FA7-98CB-90352802623D}" type="datetime1">
              <a:rPr lang="ru-RU" smtClean="0"/>
              <a:t>03.10.2023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F17C-F8CD-4579-80D4-63F2BD95BB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5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234-70F9-467B-88F5-6E62E3EECA2B}" type="datetime1">
              <a:rPr lang="ru-RU" smtClean="0"/>
              <a:t>03.10.2023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F17C-F8CD-4579-80D4-63F2BD95BB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49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272C-7321-42C1-AC43-A3D5C37469CC}" type="datetime1">
              <a:rPr lang="ru-RU" smtClean="0"/>
              <a:t>03.10.2023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F17C-F8CD-4579-80D4-63F2BD95BB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45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591AF-9065-463D-912B-AB88B81F7569}" type="datetime1">
              <a:rPr lang="ru-RU" smtClean="0"/>
              <a:t>03.10.2023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F17C-F8CD-4579-80D4-63F2BD95BB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79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4B60-F37F-493A-B13C-3A21840C4593}" type="datetime1">
              <a:rPr lang="ru-RU" smtClean="0"/>
              <a:t>03.10.2023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505200" y="6381328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4856F17C-F8CD-4579-80D4-63F2BD95BB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56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8B15-BCE3-43EA-9938-A81D2A825589}" type="datetime1">
              <a:rPr lang="ru-RU" smtClean="0"/>
              <a:t>03.10.2023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F17C-F8CD-4579-80D4-63F2BD95BB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06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B3C9-8F30-4261-AB9F-1C4DEFA2D31F}" type="datetime1">
              <a:rPr lang="ru-RU" smtClean="0"/>
              <a:t>03.10.2023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F17C-F8CD-4579-80D4-63F2BD95BB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34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610B7-BAAD-49A6-A484-C65681BAF43B}" type="datetime1">
              <a:rPr lang="ru-RU" smtClean="0"/>
              <a:t>03.10.2023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6F17C-F8CD-4579-80D4-63F2BD95BB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16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9424488-6046-47AD-9F16-D43E471772B7}"/>
              </a:ext>
            </a:extLst>
          </p:cNvPr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539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endParaRPr lang="ru-RU" sz="14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78CBC0-00A4-443B-869D-3B7A744D7F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5" y="108012"/>
            <a:ext cx="881763" cy="82809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6F8B533-DA39-47BE-8043-36B3F8E9E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F17C-F8CD-4579-80D4-63F2BD95BB8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CE8045-F88F-44D7-87EE-6B0847AEFD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6405" r="82287" b="81834"/>
          <a:stretch/>
        </p:blipFill>
        <p:spPr>
          <a:xfrm>
            <a:off x="1061113" y="-22312"/>
            <a:ext cx="990606" cy="10887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3397" y="2528900"/>
            <a:ext cx="79372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иммунопрофилактики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Санкт-Петербурга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календаря профилактических прививок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4873223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hangingPunct="0">
              <a:defRPr/>
            </a:pPr>
            <a:r>
              <a:rPr lang="ru-RU" sz="14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здравоохранению</a:t>
            </a:r>
          </a:p>
          <a:p>
            <a:pPr lvl="0" algn="ctr" eaLnBrk="0" hangingPunct="0">
              <a:defRPr/>
            </a:pPr>
            <a:r>
              <a:rPr lang="ru-RU" sz="14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 </a:t>
            </a:r>
            <a:r>
              <a:rPr lang="ru-RU" sz="14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«Больница Боткина</a:t>
            </a:r>
            <a:r>
              <a:rPr lang="ru-RU" sz="14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eaLnBrk="0" hangingPunct="0">
              <a:defRPr/>
            </a:pPr>
            <a:endParaRPr lang="ru-RU" sz="1200" b="1" kern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r>
              <a:rPr lang="ru-RU" sz="12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sz="12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иммунизации населения </a:t>
            </a:r>
            <a:endParaRPr lang="ru-RU" sz="1200" b="1" kern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r>
              <a:rPr lang="ru-RU" sz="12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  <a:endParaRPr lang="ru-RU" sz="1200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>
              <a:defRPr/>
            </a:pPr>
            <a:endParaRPr lang="ru-RU" sz="1400" b="1" kern="0" dirty="0">
              <a:solidFill>
                <a:srgbClr val="1933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31940" y="6027385"/>
            <a:ext cx="8771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04.10.2023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6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9424488-6046-47AD-9F16-D43E471772B7}"/>
              </a:ext>
            </a:extLst>
          </p:cNvPr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539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ИММУНОПРОФИЛАКТИКА ГРИППА</a:t>
            </a:r>
            <a:endParaRPr lang="ru-RU" sz="14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78CBC0-00A4-443B-869D-3B7A744D7F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5" y="108012"/>
            <a:ext cx="881763" cy="82809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6F8B533-DA39-47BE-8043-36B3F8E9E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F17C-F8CD-4579-80D4-63F2BD95BB8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CE8045-F88F-44D7-87EE-6B0847AEFD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6405" r="82287" b="81834"/>
          <a:stretch/>
        </p:blipFill>
        <p:spPr>
          <a:xfrm>
            <a:off x="1061113" y="-22312"/>
            <a:ext cx="990606" cy="10887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178750"/>
            <a:ext cx="864096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последние 8 лет охват населения Санкт-Петербурга ежегодной предсезонной вакцинацией против гриппа вырос в 2 раза. 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прививками против гриппа охвачено не менее 60% населения. За счет средств администраций районов, предприятий и организаций вакцинируется около четверти  от общего числа привитых.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8309" y="2245179"/>
            <a:ext cx="5120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иммунопрофилактики гриппа, Санкт-Петербург,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2015-2022гг., (%)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72475" y="1895051"/>
            <a:ext cx="3520005" cy="2246769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2022 г.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привито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3 294 287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человек, 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61,2%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), в </a:t>
            </a:r>
            <a:r>
              <a:rPr lang="ru-RU" sz="1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т.ч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в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рамках </a:t>
            </a:r>
            <a:r>
              <a:rPr lang="ru-RU" sz="1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нацкалендаря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540 070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человек, относящихся к «группам риска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Привито: пациентов, состоящих на диспансерном учёте -  88,20% (678 766 чел.),    беременных – 100% от плана (12 тыс.), призывников - 100% (18 000 чел.),   детей - 111,8 % от плана (558 750 чел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.).</a:t>
            </a:r>
            <a:endParaRPr lang="ru-RU" sz="1400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704490886"/>
              </p:ext>
            </p:extLst>
          </p:nvPr>
        </p:nvGraphicFramePr>
        <p:xfrm>
          <a:off x="251520" y="2552586"/>
          <a:ext cx="5265585" cy="164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41530" y="4149080"/>
            <a:ext cx="8550950" cy="2462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прививками медицинских работников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- 80,6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%, в том числе персонала детских стационаров - 86,7%, взрослых стационаров –  75,9%, инфекционных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90,3%,  поликлиник – 88,6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Силами выездных прививочных бригад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привито 635 868 работающих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(23,3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от привитых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взрослых). Передвижные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прививочные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располагались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станций метро и крупных торговых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центров,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привито 233 809 человек (8,5% привитых взрослых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Иммунизация проводилась вакцинами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Совигрипп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(трехвалентная) – в объёме 66,3%;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Ультрикс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10,8% (дети и беременные женщины);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Гриппол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-плюс (трехвалентная) – 11,5%; другими вакцинами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Гриппол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Квадривалент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др.) – 11,4%.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Нежелательных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реакций на вакцинацию против гриппа зарегистрировано не было.</a:t>
            </a: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сезон 2022-2023 года среди  больных с лабораторно подтверждённым диагнозом «Грипп» лица, получившие в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предэпидемический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прививку против гриппа, составили лишь 0,57% - 52 человека.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23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6949" y="5486273"/>
            <a:ext cx="8770101" cy="10310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313200" indent="-285750" algn="just">
              <a:spcBef>
                <a:spcPts val="3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0" dirty="0">
                <a:solidFill>
                  <a:schemeClr val="tx1"/>
                </a:solidFill>
              </a:rPr>
              <a:t>Охват вакцинацией детей до 12 </a:t>
            </a:r>
            <a:r>
              <a:rPr lang="ru-RU" sz="1400" b="0" dirty="0" smtClean="0">
                <a:solidFill>
                  <a:schemeClr val="tx1"/>
                </a:solidFill>
              </a:rPr>
              <a:t>мес. и ревакцинацией в 24 мес.  ежегодно составляет </a:t>
            </a:r>
            <a:r>
              <a:rPr lang="ru-RU" sz="1400" dirty="0" smtClean="0">
                <a:solidFill>
                  <a:schemeClr val="tx1"/>
                </a:solidFill>
              </a:rPr>
              <a:t>свыше 98% </a:t>
            </a:r>
          </a:p>
          <a:p>
            <a:pPr marL="313200" indent="-285750" algn="just">
              <a:spcBef>
                <a:spcPts val="3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0" dirty="0" smtClean="0">
                <a:solidFill>
                  <a:schemeClr val="tx1"/>
                </a:solidFill>
              </a:rPr>
              <a:t>Всего </a:t>
            </a:r>
            <a:r>
              <a:rPr lang="ru-RU" sz="1400" b="0" dirty="0">
                <a:solidFill>
                  <a:schemeClr val="tx1"/>
                </a:solidFill>
              </a:rPr>
              <a:t>против пневмококковой инфекции привито </a:t>
            </a:r>
            <a:r>
              <a:rPr lang="ru-RU" sz="1400" b="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816 033 человека</a:t>
            </a:r>
            <a:endParaRPr lang="ru-RU" sz="1400" dirty="0">
              <a:solidFill>
                <a:schemeClr val="tx1"/>
              </a:solidFill>
            </a:endParaRPr>
          </a:p>
          <a:p>
            <a:pPr marL="313200" indent="-285750" algn="just">
              <a:spcBef>
                <a:spcPts val="3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0" dirty="0">
                <a:solidFill>
                  <a:schemeClr val="tx1"/>
                </a:solidFill>
              </a:rPr>
              <a:t>Охват населения прививками против пневмококковой инфекции </a:t>
            </a:r>
            <a:r>
              <a:rPr lang="ru-RU" sz="1400" b="0" dirty="0" smtClean="0">
                <a:solidFill>
                  <a:schemeClr val="tx1"/>
                </a:solidFill>
              </a:rPr>
              <a:t>на  01.01.2023</a:t>
            </a:r>
            <a:r>
              <a:rPr lang="en-US" sz="1400" b="0" dirty="0" smtClean="0">
                <a:solidFill>
                  <a:schemeClr val="tx1"/>
                </a:solidFill>
              </a:rPr>
              <a:t> </a:t>
            </a:r>
            <a:r>
              <a:rPr lang="ru-RU" sz="1400" b="0" dirty="0">
                <a:solidFill>
                  <a:schemeClr val="tx1"/>
                </a:solidFill>
              </a:rPr>
              <a:t>г. </a:t>
            </a:r>
            <a:r>
              <a:rPr lang="ru-RU" sz="1400" b="0" dirty="0" smtClean="0">
                <a:solidFill>
                  <a:schemeClr val="tx1"/>
                </a:solidFill>
              </a:rPr>
              <a:t>- </a:t>
            </a:r>
            <a:r>
              <a:rPr lang="ru-RU" sz="1400" dirty="0" smtClean="0">
                <a:solidFill>
                  <a:schemeClr val="tx1"/>
                </a:solidFill>
              </a:rPr>
              <a:t>15,2% </a:t>
            </a:r>
            <a:r>
              <a:rPr lang="ru-RU" sz="1400" b="0" dirty="0" smtClean="0">
                <a:solidFill>
                  <a:schemeClr val="tx1"/>
                </a:solidFill>
              </a:rPr>
              <a:t>при регламентированном Минздравом России показателе 10%</a:t>
            </a:r>
            <a:endParaRPr lang="ru-RU" sz="1400" b="0" dirty="0">
              <a:solidFill>
                <a:schemeClr val="tx1"/>
              </a:solidFill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E18ED73F-C5AF-43BC-A175-3E12A6943A69}"/>
              </a:ext>
            </a:extLst>
          </p:cNvPr>
          <p:cNvGraphicFramePr/>
          <p:nvPr>
            <p:extLst/>
          </p:nvPr>
        </p:nvGraphicFramePr>
        <p:xfrm>
          <a:off x="214481" y="1765686"/>
          <a:ext cx="4413786" cy="3598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8197BDC-23EE-4B15-B4CE-0C3BDDDD5B27}"/>
              </a:ext>
            </a:extLst>
          </p:cNvPr>
          <p:cNvSpPr/>
          <p:nvPr/>
        </p:nvSpPr>
        <p:spPr>
          <a:xfrm>
            <a:off x="5720" y="1120409"/>
            <a:ext cx="4289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Вакцинация и ревакцинация в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2019-2022гг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абс. число </a:t>
            </a: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2174FB87-7E33-4746-82B9-398DEDC9E154}"/>
              </a:ext>
            </a:extLst>
          </p:cNvPr>
          <p:cNvGraphicFramePr/>
          <p:nvPr>
            <p:extLst/>
          </p:nvPr>
        </p:nvGraphicFramePr>
        <p:xfrm>
          <a:off x="4614816" y="1708541"/>
          <a:ext cx="4412679" cy="365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21E43BC-99A4-4707-B0F1-5DAEE939ADD2}"/>
              </a:ext>
            </a:extLst>
          </p:cNvPr>
          <p:cNvSpPr/>
          <p:nvPr/>
        </p:nvSpPr>
        <p:spPr>
          <a:xfrm>
            <a:off x="4175448" y="1097386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Прививки по эпидемическим показаниям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по районам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Санкт-Петербурга,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5856224-032A-46CE-8D44-775D044D0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F17C-F8CD-4579-80D4-63F2BD95BB8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9424488-6046-47AD-9F16-D43E471772B7}"/>
              </a:ext>
            </a:extLst>
          </p:cNvPr>
          <p:cNvSpPr/>
          <p:nvPr/>
        </p:nvSpPr>
        <p:spPr>
          <a:xfrm>
            <a:off x="5720" y="-20406"/>
            <a:ext cx="9144000" cy="1052736"/>
          </a:xfrm>
          <a:prstGeom prst="rect">
            <a:avLst/>
          </a:prstGeom>
          <a:solidFill>
            <a:srgbClr val="0539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ru-RU" sz="16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ИММУНОПРОФИЛАКТИКА ПНЕВМОКОККОВОЙ  ИНФЕКЦИИ</a:t>
            </a:r>
            <a:endParaRPr lang="ru-RU" sz="16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078CBC0-00A4-443B-869D-3B7A744D7F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1" y="74928"/>
            <a:ext cx="881763" cy="82809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DCE8045-F88F-44D7-87EE-6B0847AEFD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6405" r="82287" b="81834"/>
          <a:stretch/>
        </p:blipFill>
        <p:spPr>
          <a:xfrm>
            <a:off x="1029394" y="735"/>
            <a:ext cx="990606" cy="108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90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227049"/>
              </p:ext>
            </p:extLst>
          </p:nvPr>
        </p:nvGraphicFramePr>
        <p:xfrm>
          <a:off x="1007604" y="1343570"/>
          <a:ext cx="7128792" cy="5035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7946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Вакцина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79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79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Абсолютное число осложнений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79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9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79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79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348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АКДС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79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79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79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348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АДС-М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348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АДС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348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АС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405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Пентаксим (АаКДС+ИПВ+Хиб)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348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БЦЖ-м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348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Превенар 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348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Гардасил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944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Клещевой энцефалит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1348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Вактривир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6108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C3EB597-CDC0-46C1-ACB3-EBA314F3A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F17C-F8CD-4579-80D4-63F2BD95BB8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9424488-6046-47AD-9F16-D43E471772B7}"/>
              </a:ext>
            </a:extLst>
          </p:cNvPr>
          <p:cNvSpPr/>
          <p:nvPr/>
        </p:nvSpPr>
        <p:spPr>
          <a:xfrm>
            <a:off x="-1" y="-5086"/>
            <a:ext cx="9144000" cy="1052736"/>
          </a:xfrm>
          <a:prstGeom prst="rect">
            <a:avLst/>
          </a:prstGeom>
          <a:solidFill>
            <a:srgbClr val="0539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ru-RU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РАСПРЕДЕЛЕНИЕ ПОСТВАКЦИНАЛЬНЫХ ОСЛОЖНЕНИЙ </a:t>
            </a:r>
          </a:p>
          <a:p>
            <a:pPr lvl="0" algn="r"/>
            <a:r>
              <a:rPr lang="ru-RU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ВИДАМ ВАКЦИН, 2021-2022 ГОДЫ</a:t>
            </a:r>
            <a:endParaRPr lang="ru-RU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078CBC0-00A4-443B-869D-3B7A744D7F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1" y="74928"/>
            <a:ext cx="881763" cy="8280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DCE8045-F88F-44D7-87EE-6B0847AEFD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6405" r="82287" b="81834"/>
          <a:stretch/>
        </p:blipFill>
        <p:spPr>
          <a:xfrm>
            <a:off x="1151620" y="-73398"/>
            <a:ext cx="990606" cy="108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92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9424488-6046-47AD-9F16-D43E471772B7}"/>
              </a:ext>
            </a:extLst>
          </p:cNvPr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539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ОТСУТСТВИЯ ПРИВИВОК </a:t>
            </a:r>
            <a:endParaRPr lang="ru-RU" sz="1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78CBC0-00A4-443B-869D-3B7A744D7F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5" y="108012"/>
            <a:ext cx="881763" cy="82809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6F8B533-DA39-47BE-8043-36B3F8E9E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F17C-F8CD-4579-80D4-63F2BD95BB8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CE8045-F88F-44D7-87EE-6B0847AEFD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6405" r="82287" b="81834"/>
          <a:stretch/>
        </p:blipFill>
        <p:spPr>
          <a:xfrm>
            <a:off x="1061113" y="-22312"/>
            <a:ext cx="990606" cy="10887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4012" y="1297825"/>
            <a:ext cx="87759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увеличением возраста количество детей, не привитых/не закончивших курс вакцинации, снижается. </a:t>
            </a:r>
          </a:p>
          <a:p>
            <a:pPr marL="285750" indent="-285750" algn="just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ф.6 по состоянию на 31.12.2022 года не привито против вакцин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нацкалендаря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0,68% детей возрастной группы до 2-х лет, состоящих на учёте; детей возраста 2-х – 5 лет – 0,20%,  детей возраста 6-17 лет -  0,14%.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увеличением возраста детей среди причин отсутствия прививок снижается доля медицинских противопоказаний к вакцинации и растет доля отказов. Так, в возрастной группе до 2-х лет удельный вес медицинских отводов составляет 65,1%, отказы - 34,9%; среди детей 2-х – 5 лет доля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медотводов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составляет 16,6%, отказов – 83,4%. В возрастной группе детей 6-17 лет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медотводы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составляют лишь 11,6%, отказы – 88,4%.</a:t>
            </a:r>
          </a:p>
          <a:p>
            <a:pPr marL="285750" indent="-285750" algn="just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Различия 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 отсутствия прививок не столь существенны как среди детского населения: медицинские отводы составили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47%,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отказы –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53%.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075194"/>
              </p:ext>
            </p:extLst>
          </p:nvPr>
        </p:nvGraphicFramePr>
        <p:xfrm>
          <a:off x="1421650" y="4914165"/>
          <a:ext cx="6113145" cy="1544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7715">
                  <a:extLst>
                    <a:ext uri="{9D8B030D-6E8A-4147-A177-3AD203B41FA5}">
                      <a16:colId xmlns:a16="http://schemas.microsoft.com/office/drawing/2014/main" val="377994992"/>
                    </a:ext>
                  </a:extLst>
                </a:gridCol>
                <a:gridCol w="2037715">
                  <a:extLst>
                    <a:ext uri="{9D8B030D-6E8A-4147-A177-3AD203B41FA5}">
                      <a16:colId xmlns:a16="http://schemas.microsoft.com/office/drawing/2014/main" val="3328877317"/>
                    </a:ext>
                  </a:extLst>
                </a:gridCol>
                <a:gridCol w="2037715">
                  <a:extLst>
                    <a:ext uri="{9D8B030D-6E8A-4147-A177-3AD203B41FA5}">
                      <a16:colId xmlns:a16="http://schemas.microsoft.com/office/drawing/2014/main" val="4128599561"/>
                    </a:ext>
                  </a:extLst>
                </a:gridCol>
              </a:tblGrid>
              <a:tr h="308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Возраст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Медицинские отводы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Отказы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5674521"/>
                  </a:ext>
                </a:extLst>
              </a:tr>
              <a:tr h="308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 2-х лет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65%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35%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2835344"/>
                  </a:ext>
                </a:extLst>
              </a:tr>
              <a:tr h="308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2-5 лет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17%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83%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5107627"/>
                  </a:ext>
                </a:extLst>
              </a:tr>
              <a:tr h="308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6-17 лет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12%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88%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9330722"/>
                  </a:ext>
                </a:extLst>
              </a:tr>
              <a:tr h="308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 лет и старше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47%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53%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64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3338087-1530-4E7D-84DD-D6600ADE4DA1}"/>
              </a:ext>
            </a:extLst>
          </p:cNvPr>
          <p:cNvSpPr/>
          <p:nvPr/>
        </p:nvSpPr>
        <p:spPr>
          <a:xfrm>
            <a:off x="71500" y="1160748"/>
            <a:ext cx="90725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228600" algn="just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уровня охвата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проф. прививками населения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декретированных возрастах не менее 95,0 %.</a:t>
            </a:r>
          </a:p>
          <a:p>
            <a:pPr marL="360000" indent="-228600" algn="just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проведения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кампании по подчищающей иммунизации против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кори.</a:t>
            </a:r>
          </a:p>
          <a:p>
            <a:pPr marL="360000" indent="-228600" algn="just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целевых показателей МЗ РФ по снижению заболеваемости и смертности населения от инфекционных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болезней,     обеспечение охвата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прививками населения Санкт-Петербурга:</a:t>
            </a:r>
          </a:p>
          <a:p>
            <a:pPr marL="720000" algn="just">
              <a:buClr>
                <a:srgbClr val="193353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против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гриппа – не менее 60,0%</a:t>
            </a:r>
          </a:p>
          <a:p>
            <a:pPr marL="720000" algn="just">
              <a:buClr>
                <a:srgbClr val="193353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против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пневмококковой инфекции – не менее 10,0%</a:t>
            </a:r>
          </a:p>
          <a:p>
            <a:pPr marL="720000" algn="just">
              <a:buClr>
                <a:srgbClr val="193353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против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вирусного гепатита В детей первого года жизни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95,0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marL="360000" indent="-228600" algn="just">
              <a:buFont typeface="+mj-lt"/>
              <a:buAutoNum type="arabicPeriod" startAt="4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мониторингов иммунизации населения:</a:t>
            </a:r>
          </a:p>
          <a:p>
            <a:pPr marL="720000" algn="just">
              <a:buClr>
                <a:srgbClr val="193353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против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новой коронавирусной инфекции COVID-19</a:t>
            </a:r>
          </a:p>
          <a:p>
            <a:pPr marL="720000" algn="just">
              <a:buClr>
                <a:srgbClr val="193353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против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пневмококковой инфекции, в т.ч. среди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лиц, проживающих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организациях социального обеспечения</a:t>
            </a:r>
          </a:p>
          <a:p>
            <a:pPr marL="720000" algn="just">
              <a:buClr>
                <a:srgbClr val="193353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против гриппа</a:t>
            </a:r>
          </a:p>
          <a:p>
            <a:pPr marL="720000" algn="just">
              <a:buClr>
                <a:srgbClr val="193353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против кори в рамках подчищающей иммунизации.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228600" algn="just">
              <a:buFont typeface="+mj-lt"/>
              <a:buAutoNum type="arabicPeriod" startAt="5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работы по обеспечению МО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иммунобиологическими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лекарственными препаратами.</a:t>
            </a:r>
          </a:p>
          <a:p>
            <a:pPr marL="360000" indent="-228600" algn="just">
              <a:buFont typeface="+mj-lt"/>
              <a:buAutoNum type="arabicPeriod" startAt="5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прививок против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пневмококк. инф.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календаря профилактических прививок по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эпидпоказаниям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пневмококк. инф. лиц, проживающих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социального обеспечения и прививок против гриппа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</a:p>
          <a:p>
            <a:pPr marL="360000" indent="-228600" algn="just">
              <a:buFont typeface="+mj-lt"/>
              <a:buAutoNum type="arabicPeriod" startAt="5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информации в программы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МЗ РФ (Парус 6,8),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ЕГИСЗ.</a:t>
            </a:r>
          </a:p>
          <a:p>
            <a:pPr marL="360000" indent="-228600" algn="just">
              <a:buFont typeface="+mj-lt"/>
              <a:buAutoNum type="arabicPeriod" startAt="5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Дальнейшее совершенствование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иммунологических комиссий с целью своевременного проведения прививок, пересмотра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медотводов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отказов и расследований поствакцинальных осложнений.</a:t>
            </a:r>
          </a:p>
          <a:p>
            <a:pPr marL="360000" indent="-228600" algn="just">
              <a:buFont typeface="+mj-lt"/>
              <a:buAutoNum type="arabicPeriod" startAt="5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Дальнейшее совершенствование системы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холодовой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цепи».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228600" algn="just">
              <a:buFont typeface="+mj-lt"/>
              <a:buAutoNum type="arabicPeriod" startAt="5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компьютерной системы учета прививок в детских поликлиниках в 100%, формирование 100% компьютерной базы учета взрослого населения и выполненных прививок в городских поликлиниках.</a:t>
            </a:r>
          </a:p>
          <a:p>
            <a:pPr marL="360000" indent="-228600" algn="just">
              <a:buFont typeface="+mj-lt"/>
              <a:buAutoNum type="arabicPeriod" startAt="5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методической и консультативной помощи медицинским работникам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МО.</a:t>
            </a:r>
          </a:p>
          <a:p>
            <a:pPr marL="360000" indent="-228600" algn="just">
              <a:buFont typeface="+mj-lt"/>
              <a:buAutoNum type="arabicPeriod" startAt="5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активного информирования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о преимуществах вакцинопрофилактики.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424488-6046-47AD-9F16-D43E471772B7}"/>
              </a:ext>
            </a:extLst>
          </p:cNvPr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539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endParaRPr lang="ru-RU" sz="1600" b="1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ru-RU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ПО СОВЕРШЕНСТВОВАНИЮ </a:t>
            </a:r>
          </a:p>
          <a:p>
            <a:pPr lvl="0" algn="r"/>
            <a:r>
              <a:rPr lang="ru-RU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ВАКЦИНОПРОФИЛАКТИКИ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78CBC0-00A4-443B-869D-3B7A744D7F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5" y="108012"/>
            <a:ext cx="881763" cy="8280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CE8045-F88F-44D7-87EE-6B0847AEFD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6405" r="82287" b="81834"/>
          <a:stretch/>
        </p:blipFill>
        <p:spPr>
          <a:xfrm>
            <a:off x="1061113" y="-22312"/>
            <a:ext cx="990606" cy="108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5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F17C-F8CD-4579-80D4-63F2BD95BB85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3074" name="Picture 2" descr="https://krot.info/uploads/posts/2021-09/1631721872_5-krot-mobi-p-sankt-peterburg-osenyu-krasivie-foto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845863">
            <a:off x="345603" y="4468136"/>
            <a:ext cx="44554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</a:t>
            </a:r>
          </a:p>
          <a:p>
            <a:pPr algn="ctr"/>
            <a:r>
              <a:rPr lang="ru-RU" altLang="ru-RU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48791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9424488-6046-47AD-9F16-D43E471772B7}"/>
              </a:ext>
            </a:extLst>
          </p:cNvPr>
          <p:cNvSpPr/>
          <p:nvPr/>
        </p:nvSpPr>
        <p:spPr>
          <a:xfrm>
            <a:off x="0" y="13692"/>
            <a:ext cx="9144000" cy="1052736"/>
          </a:xfrm>
          <a:prstGeom prst="rect">
            <a:avLst/>
          </a:prstGeom>
          <a:solidFill>
            <a:srgbClr val="0539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 – мегаполис с населением 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5,5 млн.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млн. детей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0-17 лет.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 на 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административных </a:t>
            </a:r>
            <a:r>
              <a:rPr 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районов</a:t>
            </a:r>
            <a:endParaRPr lang="ru-RU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78CBC0-00A4-443B-869D-3B7A744D7F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5" y="108012"/>
            <a:ext cx="881763" cy="82809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6F8B533-DA39-47BE-8043-36B3F8E9E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F17C-F8CD-4579-80D4-63F2BD95BB8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CE8045-F88F-44D7-87EE-6B0847AEFD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6405" r="82287" b="81834"/>
          <a:stretch/>
        </p:blipFill>
        <p:spPr>
          <a:xfrm>
            <a:off x="1061113" y="-22312"/>
            <a:ext cx="990606" cy="1088740"/>
          </a:xfrm>
          <a:prstGeom prst="rect">
            <a:avLst/>
          </a:prstGeom>
        </p:spPr>
      </p:pic>
      <p:pic>
        <p:nvPicPr>
          <p:cNvPr id="1034" name="Picture 10" descr="https://i.pinimg.com/originals/07/1e/7d/071e7d7aac28712fab7840baa226430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2432"/>
            <a:ext cx="9143999" cy="575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2560" y="1313765"/>
            <a:ext cx="52924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государственных медицинских организациях функционирует </a:t>
            </a:r>
            <a:r>
              <a:rPr lang="ru-RU" sz="2000" b="1" dirty="0">
                <a:solidFill>
                  <a:srgbClr val="FFFF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193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прививочных кабинета, из них </a:t>
            </a:r>
            <a:r>
              <a:rPr lang="ru-RU" sz="2000" b="1" dirty="0">
                <a:solidFill>
                  <a:srgbClr val="FFFF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91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детских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поликлиниках</a:t>
            </a:r>
            <a:endParaRPr lang="ru-RU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37149" y="5391919"/>
            <a:ext cx="8100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 в рамках Национального календаря профилактических прививок выполняется </a:t>
            </a:r>
            <a:r>
              <a:rPr lang="ru-RU" sz="2000" b="1" dirty="0">
                <a:solidFill>
                  <a:srgbClr val="FFFF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свыше 5 млн. прививок против 13 нозологических форм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инфекционных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болезней</a:t>
            </a:r>
            <a:endParaRPr lang="ru-RU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0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9424488-6046-47AD-9F16-D43E471772B7}"/>
              </a:ext>
            </a:extLst>
          </p:cNvPr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539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в Санкт-Петербурге регистрируется 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 млн.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 инфекционных болезней, среди которых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свыше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96%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грипп и другие ОРВИ, включая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78CBC0-00A4-443B-869D-3B7A744D7F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5" y="108012"/>
            <a:ext cx="881763" cy="82809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6F8B533-DA39-47BE-8043-36B3F8E9E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F17C-F8CD-4579-80D4-63F2BD95BB8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CE8045-F88F-44D7-87EE-6B0847AEFD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6405" r="82287" b="81834"/>
          <a:stretch/>
        </p:blipFill>
        <p:spPr>
          <a:xfrm>
            <a:off x="1061113" y="-22312"/>
            <a:ext cx="990606" cy="1088740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73153691"/>
              </p:ext>
            </p:extLst>
          </p:nvPr>
        </p:nvGraphicFramePr>
        <p:xfrm>
          <a:off x="222315" y="1644665"/>
          <a:ext cx="3989645" cy="295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39445375"/>
              </p:ext>
            </p:extLst>
          </p:nvPr>
        </p:nvGraphicFramePr>
        <p:xfrm>
          <a:off x="4391980" y="1458735"/>
          <a:ext cx="4574666" cy="3050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66554" y="1201182"/>
            <a:ext cx="2938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всего населения,</a:t>
            </a:r>
          </a:p>
          <a:p>
            <a:pPr lvl="0" algn="ctr"/>
            <a:r>
              <a:rPr lang="ru-RU" sz="1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(</a:t>
            </a:r>
            <a:r>
              <a:rPr lang="ru-RU" sz="14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абс.ч</a:t>
            </a:r>
            <a:r>
              <a:rPr lang="ru-RU" sz="1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2022 год</a:t>
            </a:r>
            <a:endParaRPr lang="ru-RU" sz="14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72100" y="1238144"/>
            <a:ext cx="2781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sz="1400" b="1" kern="0" dirty="0" smtClean="0">
                <a:solidFill>
                  <a:srgbClr val="0539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детей 0-17 лет, </a:t>
            </a:r>
          </a:p>
          <a:p>
            <a:pPr lvl="0" algn="ctr"/>
            <a:r>
              <a:rPr lang="ru-RU" sz="1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(</a:t>
            </a:r>
            <a:r>
              <a:rPr lang="ru-RU" sz="14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абс.ч</a:t>
            </a:r>
            <a:r>
              <a:rPr lang="ru-RU" sz="1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2022 год</a:t>
            </a:r>
            <a:endParaRPr lang="ru-RU" sz="14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0705" y="4974445"/>
            <a:ext cx="3671900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Доля инфекционных болезней, управляемых вакцинами национального календаря в структуре нозологических форм без учёта гриппа, других ОРВИ и COVID-19 составляет менее 1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ru-RU" sz="1600" b="1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76487" y="4640043"/>
            <a:ext cx="4572000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2022 году не зарегистрировано случаев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краснухи,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том числе врожденной,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дифтерии, столбняка,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вакциноассоциированного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полиомиелита.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Зарегистрирован 1 завозной случай кори, в виде единичных не взаимосвязанных случаев регистрировались коклюш, эпидемический паротит, гемофильная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инфекция</a:t>
            </a:r>
            <a:endParaRPr lang="ru-RU" sz="1600" b="1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6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640852"/>
              </p:ext>
            </p:extLst>
          </p:nvPr>
        </p:nvGraphicFramePr>
        <p:xfrm>
          <a:off x="431541" y="1160748"/>
          <a:ext cx="8415934" cy="5373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9424488-6046-47AD-9F16-D43E471772B7}"/>
              </a:ext>
            </a:extLst>
          </p:cNvPr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539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ЗАБОЛЕВАЕМОСТИ ИНФЕКЦИЯМИ, </a:t>
            </a:r>
          </a:p>
          <a:p>
            <a:pPr lvl="0" algn="r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УПРАВЛЯЕМЫМИ СРЕДСТВАМИ СПЕЦИФИЧЕСКОЙ </a:t>
            </a:r>
          </a:p>
          <a:p>
            <a:pPr lvl="0" algn="r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тыс. нас.)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78CBC0-00A4-443B-869D-3B7A744D7F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5" y="108012"/>
            <a:ext cx="881763" cy="82809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CE8045-F88F-44D7-87EE-6B0847AEFD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6405" r="82287" b="81834"/>
          <a:stretch/>
        </p:blipFill>
        <p:spPr>
          <a:xfrm>
            <a:off x="1061113" y="-22312"/>
            <a:ext cx="990606" cy="108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9424488-6046-47AD-9F16-D43E471772B7}"/>
              </a:ext>
            </a:extLst>
          </p:cNvPr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539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РЕЗУЛЬТАТЫ, </a:t>
            </a:r>
          </a:p>
          <a:p>
            <a:pPr algn="r"/>
            <a:r>
              <a:rPr lang="ru-RU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1600" b="1" kern="0" dirty="0">
              <a:solidFill>
                <a:srgbClr val="60C0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78CBC0-00A4-443B-869D-3B7A744D7F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5" y="108012"/>
            <a:ext cx="881763" cy="82809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6F8B533-DA39-47BE-8043-36B3F8E9E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F17C-F8CD-4579-80D4-63F2BD95BB8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CE8045-F88F-44D7-87EE-6B0847AEFD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6405" r="82287" b="81834"/>
          <a:stretch/>
        </p:blipFill>
        <p:spPr>
          <a:xfrm>
            <a:off x="1061113" y="-22312"/>
            <a:ext cx="990606" cy="10887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364" y="1713295"/>
            <a:ext cx="2466416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2850" indent="-285750" algn="just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календаря выполнено </a:t>
            </a:r>
          </a:p>
          <a:p>
            <a:pPr marL="302850" indent="-285750" algn="just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5 209 913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составило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104,1%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</a:t>
            </a:r>
          </a:p>
          <a:p>
            <a:pPr marL="302850" indent="-285750" algn="just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2850" indent="-285750" algn="just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Поддерживается  высокий уровень охвата прививками населения декретированных возрастов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95% и выше,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соответствует индикаторному показателю ВОЗ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54034" y="1174232"/>
            <a:ext cx="63547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Своевременность вакцинации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</a:t>
            </a: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декретированный возраст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457131"/>
              </p:ext>
            </p:extLst>
          </p:nvPr>
        </p:nvGraphicFramePr>
        <p:xfrm>
          <a:off x="2754034" y="1852537"/>
          <a:ext cx="6210299" cy="46554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2438">
                  <a:extLst>
                    <a:ext uri="{9D8B030D-6E8A-4147-A177-3AD203B41FA5}">
                      <a16:colId xmlns:a16="http://schemas.microsoft.com/office/drawing/2014/main" val="2766395027"/>
                    </a:ext>
                  </a:extLst>
                </a:gridCol>
                <a:gridCol w="844883">
                  <a:extLst>
                    <a:ext uri="{9D8B030D-6E8A-4147-A177-3AD203B41FA5}">
                      <a16:colId xmlns:a16="http://schemas.microsoft.com/office/drawing/2014/main" val="205513419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576886646"/>
                    </a:ext>
                  </a:extLst>
                </a:gridCol>
                <a:gridCol w="1218710">
                  <a:extLst>
                    <a:ext uri="{9D8B030D-6E8A-4147-A177-3AD203B41FA5}">
                      <a16:colId xmlns:a16="http://schemas.microsoft.com/office/drawing/2014/main" val="2544323352"/>
                    </a:ext>
                  </a:extLst>
                </a:gridCol>
                <a:gridCol w="639153">
                  <a:extLst>
                    <a:ext uri="{9D8B030D-6E8A-4147-A177-3AD203B41FA5}">
                      <a16:colId xmlns:a16="http://schemas.microsoft.com/office/drawing/2014/main" val="1662827708"/>
                    </a:ext>
                  </a:extLst>
                </a:gridCol>
              </a:tblGrid>
              <a:tr h="9750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прививки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Состоит на учёте детей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Привито по достижению указанного возраста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1688339"/>
                  </a:ext>
                </a:extLst>
              </a:tr>
              <a:tr h="23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против дифтерии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49037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48671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4258971"/>
                  </a:ext>
                </a:extLst>
              </a:tr>
              <a:tr h="23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RV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 дифтерии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мес.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51192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5591471"/>
                  </a:ext>
                </a:extLst>
              </a:tr>
              <a:tr h="23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 коклюша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49037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48588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1457758"/>
                  </a:ext>
                </a:extLst>
              </a:tr>
              <a:tr h="23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RV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против коклюша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мес.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51170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4542563"/>
                  </a:ext>
                </a:extLst>
              </a:tr>
              <a:tr h="23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против полиомиелита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49037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9249293"/>
                  </a:ext>
                </a:extLst>
              </a:tr>
              <a:tr h="23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RV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 полиомиелита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мес.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450538"/>
                  </a:ext>
                </a:extLst>
              </a:tr>
              <a:tr h="23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против ВГВ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49037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48490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0212396"/>
                  </a:ext>
                </a:extLst>
              </a:tr>
              <a:tr h="23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 кори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мес.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51814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51361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5623145"/>
                  </a:ext>
                </a:extLst>
              </a:tr>
              <a:tr h="23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против эпид. паротита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мес.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51814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51361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9637215"/>
                  </a:ext>
                </a:extLst>
              </a:tr>
              <a:tr h="23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против краснухи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мес.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51814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51359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9615924"/>
                  </a:ext>
                </a:extLst>
              </a:tr>
              <a:tr h="23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против туберкулёза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дней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43483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42007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6267194"/>
                  </a:ext>
                </a:extLst>
              </a:tr>
              <a:tr h="23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против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пневмококк.инф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49037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48384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8557790"/>
                  </a:ext>
                </a:extLst>
              </a:tr>
              <a:tr h="23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RV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против пневмококк.инф.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мес.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50985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6797063"/>
                  </a:ext>
                </a:extLst>
              </a:tr>
              <a:tr h="23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против гемофильной инф.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49037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47509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3018974"/>
                  </a:ext>
                </a:extLst>
              </a:tr>
              <a:tr h="23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RV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против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гемоф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мес.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50238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0428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847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9424488-6046-47AD-9F16-D43E471772B7}"/>
              </a:ext>
            </a:extLst>
          </p:cNvPr>
          <p:cNvSpPr/>
          <p:nvPr/>
        </p:nvSpPr>
        <p:spPr>
          <a:xfrm>
            <a:off x="0" y="13692"/>
            <a:ext cx="9144000" cy="1052736"/>
          </a:xfrm>
          <a:prstGeom prst="rect">
            <a:avLst/>
          </a:prstGeom>
          <a:solidFill>
            <a:srgbClr val="0539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ИММУНОПРОФИЛАКТИКА КОРИ  </a:t>
            </a:r>
            <a:endParaRPr lang="ru-RU" sz="20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78CBC0-00A4-443B-869D-3B7A744D7F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5" y="108012"/>
            <a:ext cx="881763" cy="82809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6F8B533-DA39-47BE-8043-36B3F8E9E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F17C-F8CD-4579-80D4-63F2BD95BB8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CE8045-F88F-44D7-87EE-6B0847AEFD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6405" r="82287" b="81834"/>
          <a:stretch/>
        </p:blipFill>
        <p:spPr>
          <a:xfrm>
            <a:off x="1061113" y="-22312"/>
            <a:ext cx="990606" cy="10887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6535" y="1052144"/>
            <a:ext cx="549061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Динамика заболеваемости корью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Санкт-Петербурге и в Российской Федерации, 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2007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2021гг.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3EE61E29-5048-4DFB-B662-8BC1958594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668262"/>
              </p:ext>
            </p:extLst>
          </p:nvPr>
        </p:nvGraphicFramePr>
        <p:xfrm>
          <a:off x="89675" y="1754372"/>
          <a:ext cx="5549125" cy="2754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619110" y="1326991"/>
            <a:ext cx="33034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 в рамках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национального календаря против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кори и краснухи прививается в среднем 70 тыс.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чел.,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55 тыс. детей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Ревакцинацию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получают свыше  100 тыс.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чел.,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почти 70 тыс. детей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Поддерживается высокий уровень охвата вакцинацией против кори и краснухи детей и подростков в декретированных возрастах – 97-99 %%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рамках реализации программы элиминации кори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прививается 40-50 тыс.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675" y="4358490"/>
            <a:ext cx="55477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Иммунная прослойка против кори среди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взрослых, в том числе «групп риска» – 98-99%%</a:t>
            </a: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серомониторинга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подтверждают высокий уровень защищенности от кори населения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города: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защитный уровень антител к вирусу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кори имеют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93,4% взрослых старше 30 лет, а также 91,2%   детей 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подростков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3098" y="4989432"/>
            <a:ext cx="54343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9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9424488-6046-47AD-9F16-D43E471772B7}"/>
              </a:ext>
            </a:extLst>
          </p:cNvPr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539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ИММУНОПРОФИЛАКТИКА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КРАСНУХИ  </a:t>
            </a:r>
            <a:endParaRPr lang="ru-RU" sz="20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78CBC0-00A4-443B-869D-3B7A744D7F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5" y="108012"/>
            <a:ext cx="881763" cy="82809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6F8B533-DA39-47BE-8043-36B3F8E9E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F17C-F8CD-4579-80D4-63F2BD95BB8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CE8045-F88F-44D7-87EE-6B0847AEFD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6405" r="82287" b="81834"/>
          <a:stretch/>
        </p:blipFill>
        <p:spPr>
          <a:xfrm>
            <a:off x="1061113" y="-22312"/>
            <a:ext cx="990606" cy="10887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38799" y="1182458"/>
            <a:ext cx="3253681" cy="25237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иммунитета против краснухи у жителей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- 89,6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%.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индикаторных группах детей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3-4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лет, 9-10 лет и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подростков -90,0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%, у взрослых старше 30 лет – 88,0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indent="450215" algn="just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Охват вакцинацией против краснухи лиц 18-25 лет в 2022 году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99,8%, в 2021 году – 99,4%.</a:t>
            </a:r>
          </a:p>
          <a:p>
            <a:pPr indent="450215" algn="just">
              <a:spcAft>
                <a:spcPts val="0"/>
              </a:spcAft>
            </a:pPr>
            <a:endParaRPr lang="ru-RU" sz="14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3050" y="4266733"/>
            <a:ext cx="3681324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Уровень иммунитета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против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эпид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паротита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имеют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88,5% населения Санкт-Петербурга, в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дети 3–4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в 93,7%;  школьники 9–10 лет - в 85,0%; подростки 15–17 лет - в  93,5%;  взрослые старше 20 лет – 85,0%.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Наименее защищенной возрастной группой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явились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лица в возрасте 20-29 лет - 84,0%.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1549" y="1174092"/>
            <a:ext cx="4997207" cy="5878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Заболеваемость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краснухой 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Санкт-Петербурге и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РФ,  2009 –2021гг. (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100 тыс.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нас.) </a:t>
            </a:r>
            <a:endParaRPr lang="ru-RU" sz="1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7A87048D-CAF1-4312-96AD-D766133A4F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0131327"/>
              </p:ext>
            </p:extLst>
          </p:nvPr>
        </p:nvGraphicFramePr>
        <p:xfrm>
          <a:off x="186352" y="1683040"/>
          <a:ext cx="5452447" cy="244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123941" y="3818615"/>
            <a:ext cx="481354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Заболеваемость эпидемическим паротитом, 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Санкт-Петербург, 2009-2021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гг. (на 100 тыс.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нас.)</a:t>
            </a:r>
            <a:endParaRPr lang="ru-RU" sz="1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E765A55D-BDC5-43BB-A24F-B1AA6855F3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6470901"/>
              </p:ext>
            </p:extLst>
          </p:nvPr>
        </p:nvGraphicFramePr>
        <p:xfrm>
          <a:off x="3864558" y="4410429"/>
          <a:ext cx="5156392" cy="2314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8581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9424488-6046-47AD-9F16-D43E471772B7}"/>
              </a:ext>
            </a:extLst>
          </p:cNvPr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539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КОКЛЮШ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ОСТАЁТСЯ АКТУАЛЬНОЙ ИНФЕКЦИЕЙ </a:t>
            </a:r>
          </a:p>
          <a:p>
            <a:pPr lvl="0"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НАСЕЛЕНИЯ САНКТ-ПЕТЕРБУРГА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78CBC0-00A4-443B-869D-3B7A744D7F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5" y="108012"/>
            <a:ext cx="881763" cy="82809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6F8B533-DA39-47BE-8043-36B3F8E9E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F17C-F8CD-4579-80D4-63F2BD95BB8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CE8045-F88F-44D7-87EE-6B0847AEFD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6405" r="82287" b="81834"/>
          <a:stretch/>
        </p:blipFill>
        <p:spPr>
          <a:xfrm>
            <a:off x="1061113" y="-22312"/>
            <a:ext cx="990606" cy="10887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0299" y="11744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Заболеваемость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коклюшем, Санкт-Петербург,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2009–2022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(на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тыс.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населения) 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722278554"/>
              </p:ext>
            </p:extLst>
          </p:nvPr>
        </p:nvGraphicFramePr>
        <p:xfrm>
          <a:off x="116623" y="1744117"/>
          <a:ext cx="6030551" cy="2197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237184" y="1288328"/>
            <a:ext cx="25202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Уровень заболеваемости коклюшем в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Санкт-Петербурге существенно превышает показатель заболеваемости в Российской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Федерации, в 2022 году – на 85,5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285750" indent="-285750" algn="just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структуре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вакциноуправляемых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инфекций у детей коклюш составляет 65%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6525" y="4082244"/>
            <a:ext cx="855095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Регламентированный показатель своевременности охвата вакцинацией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ревакцинацией детей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декретированные возраста выполняется и составляет не менее 98% </a:t>
            </a:r>
          </a:p>
          <a:p>
            <a:pPr marL="285750" indent="-285750" algn="just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Вместе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тем, согласно результатам исследования напряженности иммунитета к коклюшу у детей в возрасте 3–4 лет, получивших полный курс прививок, удельный вес детей с  титром антител к коклюшу менее 1:20 в 2022 году составил 59,0%, то есть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второй ребенок этого возраста не имеет серологической защиты от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коклюша</a:t>
            </a:r>
          </a:p>
          <a:p>
            <a:pPr marL="285750" indent="-285750" algn="just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Высокие показатели заболеваемости детей 3-6 лет и 7-14 лет указывают на снижение или утрату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иммунитета, что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требует коррекции календаря профилактических прививок — введения дополнительной  ревакцинации детей в возрасте 6-7 лет.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01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9424488-6046-47AD-9F16-D43E471772B7}"/>
              </a:ext>
            </a:extLst>
          </p:cNvPr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539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ИММУНОПРОФИЛАКТИКА ГЕПАТИТА В</a:t>
            </a:r>
            <a:endParaRPr lang="ru-RU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78CBC0-00A4-443B-869D-3B7A744D7F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5" y="108012"/>
            <a:ext cx="881763" cy="82809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6F8B533-DA39-47BE-8043-36B3F8E9E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F17C-F8CD-4579-80D4-63F2BD95BB8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CE8045-F88F-44D7-87EE-6B0847AEFD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6405" r="82287" b="81834"/>
          <a:stretch/>
        </p:blipFill>
        <p:spPr>
          <a:xfrm>
            <a:off x="1061113" y="-22312"/>
            <a:ext cx="990606" cy="10887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500" y="1205553"/>
            <a:ext cx="5895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заболеваемости острым вирусным гепатитом В, 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2010-2022гг.  (на 100 тыс.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населения)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8014833"/>
              </p:ext>
            </p:extLst>
          </p:nvPr>
        </p:nvGraphicFramePr>
        <p:xfrm>
          <a:off x="301027" y="1807934"/>
          <a:ext cx="5436599" cy="2796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737626" y="1319173"/>
            <a:ext cx="310534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Заболеваемость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ОГВ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регистрируется в виде единичных не взаимосвязанных случаев. 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 году отмечается снижение заболеваемости  на 14,8% по сравнению с 2021 годом, зарегистрировано  28 случаев, показатель заболеваемости на 100 тыс. населения составил 0,52 случая при СМУ 0,63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Среди детей до 14 лет зарегистрирован 1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случай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540" y="4819854"/>
            <a:ext cx="831691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Вакцинация населения является  определяющим фактором в снижении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заболеваемости</a:t>
            </a:r>
          </a:p>
          <a:p>
            <a:pPr marL="285750" indent="-285750" algn="just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Охват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0 -17 лет  прививками против ОГВ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составляет не ниже 97%,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учтенного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взрослого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населения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возрасте 18-35 лет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99%</a:t>
            </a:r>
          </a:p>
          <a:p>
            <a:pPr marL="285750" indent="-285750" algn="just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Поддерживается высокий уровень охвата прививками против ОГВ медицинских работников: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медицинского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персонала МО стационарного типа - 99,1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%,  поликлиник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98,5%.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84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56335</TotalTime>
  <Words>1924</Words>
  <Application>Microsoft Office PowerPoint</Application>
  <PresentationFormat>Экран (4:3)</PresentationFormat>
  <Paragraphs>351</Paragraphs>
  <Slides>15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Сапрыкина И.Э</dc:creator>
  <cp:lastModifiedBy>Bot_03</cp:lastModifiedBy>
  <cp:revision>4424</cp:revision>
  <cp:lastPrinted>2023-02-10T09:46:53Z</cp:lastPrinted>
  <dcterms:created xsi:type="dcterms:W3CDTF">2012-10-12T05:55:40Z</dcterms:created>
  <dcterms:modified xsi:type="dcterms:W3CDTF">2023-10-03T12:03:05Z</dcterms:modified>
</cp:coreProperties>
</file>