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5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  <p:sldMasterId id="2147483778" r:id="rId11"/>
    <p:sldMasterId id="2147483791" r:id="rId12"/>
    <p:sldMasterId id="2147483804" r:id="rId13"/>
    <p:sldMasterId id="2147483817" r:id="rId14"/>
    <p:sldMasterId id="2147483830" r:id="rId15"/>
    <p:sldMasterId id="2147483843" r:id="rId16"/>
  </p:sldMasterIdLst>
  <p:notesMasterIdLst>
    <p:notesMasterId r:id="rId38"/>
  </p:notes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presProps" Target="presProps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notesMaster" Target="notesMasters/notesMaster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</c:spPr>
          </c:dPt>
          <c:dLbls>
            <c:numFmt formatCode="#,##0.0" sourceLinked="0"/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</c:dLbls>
          <c:cat>
            <c:strRef>
              <c:f>categories</c:f>
              <c:strCache>
                <c:ptCount val="21"/>
                <c:pt idx="0">
                  <c:v>ГБУЗ ЛО «Всеволожская КМБ»</c:v>
                </c:pt>
                <c:pt idx="1">
                  <c:v>ГБУЗ ЛО «Тихвинская МБ»</c:v>
                </c:pt>
                <c:pt idx="2">
                  <c:v>ГБУЗ ЛО «Рощинская МБ»</c:v>
                </c:pt>
                <c:pt idx="3">
                  <c:v>ГБУЗ ЛО «Тосненская КМБ»</c:v>
                </c:pt>
                <c:pt idx="4">
                  <c:v>ГБУЗ ЛО «Кингисеппская МБ»</c:v>
                </c:pt>
                <c:pt idx="5">
                  <c:v>ГБУЗ ЛО «Сертоловская ГБ»</c:v>
                </c:pt>
                <c:pt idx="6">
                  <c:v>ГБУЗ ЛО «Приозерская МБ»</c:v>
                </c:pt>
                <c:pt idx="7">
                  <c:v>ГБУЗ ЛО «Волосовская МБ»</c:v>
                </c:pt>
                <c:pt idx="8">
                  <c:v>ГБУЗ ЛО «Гатчинская КМБ» </c:v>
                </c:pt>
                <c:pt idx="9">
                  <c:v>ГБУЗ ЛО  «Сланцевская МБ»</c:v>
                </c:pt>
                <c:pt idx="10">
                  <c:v>ГБУЗ ЛО «Лужская МБ»</c:v>
                </c:pt>
                <c:pt idx="11">
                  <c:v>ГБУЗ ЛО «Кировская МБ»</c:v>
                </c:pt>
                <c:pt idx="12">
                  <c:v>ГБУЗ ЛО «Киришская КМБ»</c:v>
                </c:pt>
                <c:pt idx="13">
                  <c:v>ГБУЗ ЛО «Выборгская МБ»</c:v>
                </c:pt>
                <c:pt idx="14">
                  <c:v>ГБУЗ ЛО «Ломоносовская МБ»</c:v>
                </c:pt>
                <c:pt idx="15">
                  <c:v>ГБУЗ ЛО «Бокситогорская МБ»</c:v>
                </c:pt>
                <c:pt idx="16">
                  <c:v>ГБУЗ ЛО «Волховская МБ»</c:v>
                </c:pt>
                <c:pt idx="17">
                  <c:v>ГБУЗ ЛО «Лодейнопольская МБ»</c:v>
                </c:pt>
                <c:pt idx="18">
                  <c:v>ГБУЗ ЛО «Приморская РБ»</c:v>
                </c:pt>
                <c:pt idx="19">
                  <c:v>ГБУЗ ЛО «Токсовская МБ»</c:v>
                </c:pt>
                <c:pt idx="20">
                  <c:v>ГБУЗ ЛО  «Подпорожская МБ»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1"/>
                <c:pt idx="0">
                  <c:v>103.316654753395</c:v>
                </c:pt>
                <c:pt idx="1">
                  <c:v>68.162751677852398</c:v>
                </c:pt>
                <c:pt idx="2">
                  <c:v>52.209660842754403</c:v>
                </c:pt>
                <c:pt idx="3">
                  <c:v>51.223321186881797</c:v>
                </c:pt>
                <c:pt idx="4">
                  <c:v>44.476744186046503</c:v>
                </c:pt>
                <c:pt idx="5">
                  <c:v>41.8346073662265</c:v>
                </c:pt>
                <c:pt idx="6">
                  <c:v>41.118957088538799</c:v>
                </c:pt>
                <c:pt idx="7">
                  <c:v>36.853766617429798</c:v>
                </c:pt>
                <c:pt idx="8">
                  <c:v>36.689216076402701</c:v>
                </c:pt>
                <c:pt idx="9">
                  <c:v>35.249042145593897</c:v>
                </c:pt>
                <c:pt idx="10">
                  <c:v>18.965517241379299</c:v>
                </c:pt>
                <c:pt idx="11">
                  <c:v>16.290130796670599</c:v>
                </c:pt>
                <c:pt idx="12">
                  <c:v>16.023993144815801</c:v>
                </c:pt>
                <c:pt idx="13">
                  <c:v>15.857956085660099</c:v>
                </c:pt>
                <c:pt idx="14">
                  <c:v>10.2355072463768</c:v>
                </c:pt>
                <c:pt idx="15">
                  <c:v>9.6453018046048502</c:v>
                </c:pt>
                <c:pt idx="16">
                  <c:v>6.0255881139083796</c:v>
                </c:pt>
                <c:pt idx="17">
                  <c:v>3.7486218302094798</c:v>
                </c:pt>
                <c:pt idx="18">
                  <c:v>0.673400673400673</c:v>
                </c:pt>
                <c:pt idx="19">
                  <c:v>0.56583242655059796</c:v>
                </c:pt>
                <c:pt idx="2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605504"/>
        <c:axId val="80285056"/>
      </c:barChart>
      <c:catAx>
        <c:axId val="195605504"/>
        <c:scaling>
          <c:orientation val="minMax"/>
        </c:scaling>
        <c:delete val="0"/>
        <c:axPos val="b"/>
        <c:numFmt formatCode="[$-419]dd/mm/yyyy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Calibri"/>
              </a:defRPr>
            </a:pPr>
            <a:endParaRPr lang="ru-RU"/>
          </a:p>
        </c:txPr>
        <c:crossAx val="80285056"/>
        <c:crosses val="autoZero"/>
        <c:auto val="1"/>
        <c:lblAlgn val="ctr"/>
        <c:lblOffset val="100"/>
        <c:noMultiLvlLbl val="1"/>
      </c:catAx>
      <c:valAx>
        <c:axId val="80285056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Calibri"/>
              </a:defRPr>
            </a:pPr>
            <a:endParaRPr lang="ru-RU"/>
          </a:p>
        </c:txPr>
        <c:crossAx val="195605504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plotVisOnly val="1"/>
    <c:dispBlanksAs val="gap"/>
    <c:showDLblsOverMax val="1"/>
  </c:chart>
  <c:spPr>
    <a:noFill/>
    <a:ln>
      <a:noFill/>
    </a:ln>
  </c:spPr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61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61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61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61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61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5BD9C1C7-909A-4152-880E-7B43EAF1329C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60145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CustomShape 1"/>
          <p:cNvSpPr/>
          <p:nvPr/>
        </p:nvSpPr>
        <p:spPr>
          <a:xfrm>
            <a:off x="685080" y="4343400"/>
            <a:ext cx="5473440" cy="410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CustomShape 1"/>
          <p:cNvSpPr/>
          <p:nvPr/>
        </p:nvSpPr>
        <p:spPr>
          <a:xfrm>
            <a:off x="685080" y="4343400"/>
            <a:ext cx="5473440" cy="410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1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1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1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1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1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1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1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3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3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4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4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4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5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5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5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5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5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5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7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8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8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8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8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9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9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9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9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9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3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3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3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3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3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3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4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7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7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7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/>
    <p:bodyStyle/>
    <p:otherStyle/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/>
    <p:bodyStyle/>
    <p:otherStyle/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/>
    <p:bodyStyle/>
    <p:otherStyle/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  <p:sp>
        <p:nvSpPr>
          <p:cNvPr id="4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/>
    <p:bodyStyle/>
    <p:otherStyle/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/>
    <p:bodyStyle/>
    <p:otherStyle/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/>
    <p:bodyStyle/>
    <p:otherStyle/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PlaceHolder 1"/>
          <p:cNvSpPr>
            <a:spLocks noGrp="1"/>
          </p:cNvSpPr>
          <p:nvPr>
            <p:ph type="title"/>
          </p:nvPr>
        </p:nvSpPr>
        <p:spPr>
          <a:xfrm>
            <a:off x="628200" y="365040"/>
            <a:ext cx="788652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4" name="PlaceHolder 2"/>
          <p:cNvSpPr>
            <a:spLocks noGrp="1"/>
          </p:cNvSpPr>
          <p:nvPr>
            <p:ph type="body"/>
          </p:nvPr>
        </p:nvSpPr>
        <p:spPr>
          <a:xfrm>
            <a:off x="628200" y="1825560"/>
            <a:ext cx="788652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575" name="PlaceHolder 3"/>
          <p:cNvSpPr>
            <a:spLocks noGrp="1"/>
          </p:cNvSpPr>
          <p:nvPr>
            <p:ph type="dt"/>
          </p:nvPr>
        </p:nvSpPr>
        <p:spPr>
          <a:xfrm>
            <a:off x="62820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CCA7B9FF-B200-40F0-8DD7-0091EC50853D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05.10.2023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76" name="PlaceHolder 4"/>
          <p:cNvSpPr>
            <a:spLocks noGrp="1"/>
          </p:cNvSpPr>
          <p:nvPr>
            <p:ph type="ftr"/>
          </p:nvPr>
        </p:nvSpPr>
        <p:spPr>
          <a:xfrm>
            <a:off x="3028680" y="6356520"/>
            <a:ext cx="30859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77" name="PlaceHolder 5"/>
          <p:cNvSpPr>
            <a:spLocks noGrp="1"/>
          </p:cNvSpPr>
          <p:nvPr>
            <p:ph type="sldNum"/>
          </p:nvPr>
        </p:nvSpPr>
        <p:spPr>
          <a:xfrm>
            <a:off x="645768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DE5CA62-BF90-4C49-8026-55EEAF4E4F12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  <p:sp>
        <p:nvSpPr>
          <p:cNvPr id="2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9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1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CustomShape 1"/>
          <p:cNvSpPr/>
          <p:nvPr/>
        </p:nvSpPr>
        <p:spPr>
          <a:xfrm>
            <a:off x="288000" y="1521000"/>
            <a:ext cx="8228880" cy="222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7000" lnSpcReduction="10000"/>
          </a:bodyPr>
          <a:lstStyle/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003366"/>
                </a:solidFill>
                <a:latin typeface="Arial"/>
              </a:rPr>
              <a:t>О реализации регионального проекта</a:t>
            </a:r>
            <a:r>
              <a:rPr lang="ru-RU" sz="4000" b="1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4000" b="1" strike="noStrike" spc="-1">
                <a:solidFill>
                  <a:srgbClr val="660033"/>
                </a:solidFill>
                <a:latin typeface="Arial"/>
              </a:rPr>
              <a:t>Борьба с сердечно-сосудистыми заболеваниями</a:t>
            </a:r>
            <a:endParaRPr lang="ru-RU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003366"/>
                </a:solidFill>
                <a:latin typeface="Arial"/>
              </a:rPr>
              <a:t>в Ленинградской области</a:t>
            </a:r>
            <a:endParaRPr lang="ru-RU" sz="3600" b="0" strike="noStrike" spc="-1">
              <a:latin typeface="Arial"/>
            </a:endParaRPr>
          </a:p>
        </p:txBody>
      </p:sp>
      <p:pic>
        <p:nvPicPr>
          <p:cNvPr id="621" name="Picture 2"/>
          <p:cNvPicPr/>
          <p:nvPr/>
        </p:nvPicPr>
        <p:blipFill>
          <a:blip r:embed="rId2"/>
          <a:stretch/>
        </p:blipFill>
        <p:spPr>
          <a:xfrm>
            <a:off x="360000" y="266400"/>
            <a:ext cx="937440" cy="1029600"/>
          </a:xfrm>
          <a:prstGeom prst="rect">
            <a:avLst/>
          </a:prstGeom>
          <a:ln>
            <a:noFill/>
          </a:ln>
        </p:spPr>
      </p:pic>
      <p:sp>
        <p:nvSpPr>
          <p:cNvPr id="622" name="CustomShape 2"/>
          <p:cNvSpPr/>
          <p:nvPr/>
        </p:nvSpPr>
        <p:spPr>
          <a:xfrm>
            <a:off x="288000" y="4067280"/>
            <a:ext cx="8712000" cy="203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3366"/>
                </a:solidFill>
                <a:latin typeface="Arial"/>
                <a:ea typeface="DejaVu Sans"/>
              </a:rPr>
              <a:t>Вальденберг Алексей Владимирович</a:t>
            </a:r>
            <a:r>
              <a:rPr lang="ru-RU" sz="1600" b="0" strike="noStrike" spc="-1">
                <a:solidFill>
                  <a:srgbClr val="003366"/>
                </a:solidFill>
                <a:latin typeface="Arial"/>
                <a:ea typeface="DejaVu Sans"/>
              </a:rPr>
              <a:t>, </a:t>
            </a:r>
            <a:endParaRPr lang="ru-RU" sz="1600" b="0" strike="noStrike" spc="-1">
              <a:solidFill>
                <a:srgbClr val="003366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3366"/>
                </a:solidFill>
                <a:latin typeface="Arial"/>
                <a:ea typeface="DejaVu Sans"/>
              </a:rPr>
              <a:t>заместитель председателя Комитета по здравоохранению Ленинградской области, кандидат медицинских наук, доцент, врач высшей категории</a:t>
            </a:r>
            <a:endParaRPr lang="ru-RU" sz="1600" b="0" strike="noStrike" spc="-1">
              <a:solidFill>
                <a:srgbClr val="003366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solidFill>
                <a:srgbClr val="003366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3366"/>
                </a:solidFill>
                <a:latin typeface="Arial"/>
                <a:ea typeface="DejaVu Sans"/>
              </a:rPr>
              <a:t>Коробейникова Елена Александровна</a:t>
            </a:r>
            <a:r>
              <a:rPr lang="ru-RU" sz="1600" b="0" strike="noStrike" spc="-1">
                <a:solidFill>
                  <a:srgbClr val="003366"/>
                </a:solidFill>
                <a:latin typeface="Arial"/>
                <a:ea typeface="DejaVu Sans"/>
              </a:rPr>
              <a:t>, </a:t>
            </a:r>
            <a:endParaRPr lang="ru-RU" sz="1600" b="0" strike="noStrike" spc="-1">
              <a:solidFill>
                <a:srgbClr val="003366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3366"/>
                </a:solidFill>
                <a:latin typeface="Arial"/>
                <a:ea typeface="DejaVu Sans"/>
              </a:rPr>
              <a:t>заместитель главного врача по организационнометодической работе ГБУЗ ЛО «Всеволожская КМБ», главный внештатный врач-терапевт центрального медицинского округа Ленинградской области</a:t>
            </a:r>
            <a:endParaRPr lang="ru-RU" sz="1600" b="0" strike="noStrike" spc="-1">
              <a:solidFill>
                <a:srgbClr val="003366"/>
              </a:solidFill>
              <a:latin typeface="Arial"/>
            </a:endParaRPr>
          </a:p>
        </p:txBody>
      </p:sp>
      <p:sp>
        <p:nvSpPr>
          <p:cNvPr id="623" name="CustomShape 3"/>
          <p:cNvSpPr/>
          <p:nvPr/>
        </p:nvSpPr>
        <p:spPr>
          <a:xfrm>
            <a:off x="0" y="6335280"/>
            <a:ext cx="914400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3366"/>
                </a:solidFill>
                <a:latin typeface="Arial"/>
                <a:ea typeface="DejaVu Sans"/>
              </a:rPr>
              <a:t>СПб 2023</a:t>
            </a:r>
            <a:endParaRPr lang="ru-RU" sz="1600" b="1" strike="noStrike" spc="-1">
              <a:solidFill>
                <a:srgbClr val="003366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Picture 2"/>
          <p:cNvPicPr/>
          <p:nvPr/>
        </p:nvPicPr>
        <p:blipFill>
          <a:blip r:embed="rId2"/>
          <a:stretch/>
        </p:blipFill>
        <p:spPr>
          <a:xfrm>
            <a:off x="611640" y="6277680"/>
            <a:ext cx="1692360" cy="424440"/>
          </a:xfrm>
          <a:prstGeom prst="rect">
            <a:avLst/>
          </a:prstGeom>
          <a:ln>
            <a:noFill/>
          </a:ln>
        </p:spPr>
      </p:pic>
      <p:pic>
        <p:nvPicPr>
          <p:cNvPr id="666" name="Picture 2"/>
          <p:cNvPicPr/>
          <p:nvPr/>
        </p:nvPicPr>
        <p:blipFill>
          <a:blip r:embed="rId3"/>
          <a:stretch/>
        </p:blipFill>
        <p:spPr>
          <a:xfrm>
            <a:off x="288000" y="288360"/>
            <a:ext cx="576720" cy="633240"/>
          </a:xfrm>
          <a:prstGeom prst="rect">
            <a:avLst/>
          </a:prstGeom>
          <a:ln>
            <a:noFill/>
          </a:ln>
        </p:spPr>
      </p:pic>
      <p:sp>
        <p:nvSpPr>
          <p:cNvPr id="667" name="CustomShape 1"/>
          <p:cNvSpPr/>
          <p:nvPr/>
        </p:nvSpPr>
        <p:spPr>
          <a:xfrm>
            <a:off x="1008000" y="153000"/>
            <a:ext cx="8136000" cy="107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3366"/>
                </a:solidFill>
                <a:latin typeface="Arial"/>
              </a:rPr>
              <a:t>Оценка достижения основных целевых показателей регионального проекта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200" b="1" strike="noStrike" spc="-1">
                <a:solidFill>
                  <a:srgbClr val="660033"/>
                </a:solidFill>
                <a:latin typeface="Arial"/>
              </a:rPr>
              <a:t>Борьба с сердечно-сосудистыми заболеваниями</a:t>
            </a:r>
            <a:endParaRPr lang="ru-RU" sz="2200" b="0" strike="noStrike" spc="-1">
              <a:latin typeface="Arial"/>
            </a:endParaRPr>
          </a:p>
        </p:txBody>
      </p:sp>
      <p:graphicFrame>
        <p:nvGraphicFramePr>
          <p:cNvPr id="668" name="Table 2"/>
          <p:cNvGraphicFramePr/>
          <p:nvPr/>
        </p:nvGraphicFramePr>
        <p:xfrm>
          <a:off x="396000" y="1629000"/>
          <a:ext cx="8136720" cy="3427848"/>
        </p:xfrm>
        <a:graphic>
          <a:graphicData uri="http://schemas.openxmlformats.org/drawingml/2006/table">
            <a:tbl>
              <a:tblPr/>
              <a:tblGrid>
                <a:gridCol w="3600360"/>
                <a:gridCol w="936000"/>
                <a:gridCol w="864000"/>
                <a:gridCol w="792000"/>
                <a:gridCol w="936000"/>
                <a:gridCol w="1008360"/>
              </a:tblGrid>
              <a:tr h="769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Наименование показателя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Целевое значение 2022г.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Пок-ль </a:t>
                      </a:r>
                      <a:r>
                        <a:t/>
                      </a:r>
                      <a:br/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7 мес 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2022 г*.</a:t>
                      </a:r>
                      <a:r>
                        <a:t/>
                      </a:r>
                      <a:br/>
                      <a:endParaRPr lang="ru-RU" sz="1200" b="0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Целевое значение 2023г.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Пок-ль </a:t>
                      </a:r>
                      <a:r>
                        <a:t/>
                      </a:r>
                      <a:br/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7 мес 2023г.*</a:t>
                      </a:r>
                      <a:r>
                        <a:t/>
                      </a:r>
                      <a:br/>
                      <a:endParaRPr lang="ru-RU" sz="1200" b="0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Δ с прошлым годом*/%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0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3978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Летальность больных с болезнями</a:t>
                      </a:r>
                      <a:r>
                        <a:t/>
                      </a:r>
                      <a:br/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системы кровообращения, состоящих под  диспансерным наблюдением (умершие от БСК/ число лиц с БСК, состоящих под диспансерным наблюдением), %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1,11</a:t>
                      </a:r>
                      <a:endParaRPr lang="ru-RU" sz="1600" b="1" strike="noStrike" spc="-1"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1,04</a:t>
                      </a:r>
                      <a:endParaRPr lang="ru-RU" sz="1600" b="1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1,08</a:t>
                      </a:r>
                      <a:endParaRPr lang="ru-RU" sz="1600" b="1" strike="noStrike" spc="-1"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0,82</a:t>
                      </a:r>
                      <a:endParaRPr lang="ru-RU" sz="1600" b="1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-21,15</a:t>
                      </a:r>
                      <a:endParaRPr lang="ru-RU" sz="1500" b="1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</a:tr>
              <a:tr h="4662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Смертность от ишемической болезни</a:t>
                      </a:r>
                      <a:r>
                        <a:t/>
                      </a:r>
                      <a:br/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сердца, на 100 тыс. населения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270,5</a:t>
                      </a:r>
                      <a:endParaRPr lang="ru-RU" sz="1600" b="1" strike="noStrike" spc="-1"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203,8</a:t>
                      </a:r>
                      <a:endParaRPr lang="ru-RU" sz="1600" b="1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262,7</a:t>
                      </a:r>
                      <a:endParaRPr lang="ru-RU" sz="1600" b="1" strike="noStrike" spc="-1"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212,0</a:t>
                      </a:r>
                      <a:endParaRPr lang="ru-RU" sz="1600" b="1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4,02</a:t>
                      </a:r>
                      <a:endParaRPr lang="ru-RU" sz="1500" b="1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</a:tr>
              <a:tr h="4662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Смертность от цереброваскулярных</a:t>
                      </a:r>
                      <a:r>
                        <a:t/>
                      </a:r>
                      <a:br/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болезней, на 100 тыс. населения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167</a:t>
                      </a:r>
                      <a:endParaRPr lang="ru-RU" sz="1600" b="1" strike="noStrike" spc="-1"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102,5</a:t>
                      </a:r>
                      <a:endParaRPr lang="ru-RU" sz="1600" b="1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161,4</a:t>
                      </a:r>
                      <a:endParaRPr lang="ru-RU" sz="1600" b="1" strike="noStrike" spc="-1"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106,4</a:t>
                      </a:r>
                      <a:endParaRPr lang="ru-RU" sz="1600" b="1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3,80</a:t>
                      </a:r>
                      <a:endParaRPr lang="ru-RU" sz="1500" b="1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" name="Picture 2"/>
          <p:cNvPicPr/>
          <p:nvPr/>
        </p:nvPicPr>
        <p:blipFill>
          <a:blip r:embed="rId2"/>
          <a:stretch/>
        </p:blipFill>
        <p:spPr>
          <a:xfrm>
            <a:off x="611640" y="6277680"/>
            <a:ext cx="1692360" cy="424440"/>
          </a:xfrm>
          <a:prstGeom prst="rect">
            <a:avLst/>
          </a:prstGeom>
          <a:ln>
            <a:noFill/>
          </a:ln>
        </p:spPr>
      </p:pic>
      <p:pic>
        <p:nvPicPr>
          <p:cNvPr id="670" name="Picture 2"/>
          <p:cNvPicPr/>
          <p:nvPr/>
        </p:nvPicPr>
        <p:blipFill>
          <a:blip r:embed="rId3"/>
          <a:stretch/>
        </p:blipFill>
        <p:spPr>
          <a:xfrm>
            <a:off x="288000" y="288360"/>
            <a:ext cx="576720" cy="633240"/>
          </a:xfrm>
          <a:prstGeom prst="rect">
            <a:avLst/>
          </a:prstGeom>
          <a:ln>
            <a:noFill/>
          </a:ln>
        </p:spPr>
      </p:pic>
      <p:sp>
        <p:nvSpPr>
          <p:cNvPr id="671" name="CustomShape 1"/>
          <p:cNvSpPr/>
          <p:nvPr/>
        </p:nvSpPr>
        <p:spPr>
          <a:xfrm>
            <a:off x="1008000" y="153000"/>
            <a:ext cx="8136000" cy="107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3366"/>
                </a:solidFill>
                <a:latin typeface="Arial"/>
              </a:rPr>
              <a:t>Оценка достижения основных целевых показателей регионального проекта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200" b="1" strike="noStrike" spc="-1">
                <a:solidFill>
                  <a:srgbClr val="660033"/>
                </a:solidFill>
                <a:latin typeface="Arial"/>
              </a:rPr>
              <a:t>Борьба с сердечно-сосудистыми заболеваниями</a:t>
            </a:r>
            <a:endParaRPr lang="ru-RU" sz="2200" b="0" strike="noStrike" spc="-1">
              <a:latin typeface="Arial"/>
            </a:endParaRPr>
          </a:p>
        </p:txBody>
      </p:sp>
      <p:graphicFrame>
        <p:nvGraphicFramePr>
          <p:cNvPr id="672" name="Table 2"/>
          <p:cNvGraphicFramePr/>
          <p:nvPr/>
        </p:nvGraphicFramePr>
        <p:xfrm>
          <a:off x="252000" y="1053000"/>
          <a:ext cx="8352720" cy="4987080"/>
        </p:xfrm>
        <a:graphic>
          <a:graphicData uri="http://schemas.openxmlformats.org/drawingml/2006/table">
            <a:tbl>
              <a:tblPr/>
              <a:tblGrid>
                <a:gridCol w="3816360"/>
                <a:gridCol w="936000"/>
                <a:gridCol w="864000"/>
                <a:gridCol w="792000"/>
                <a:gridCol w="936000"/>
                <a:gridCol w="1008360"/>
              </a:tblGrid>
              <a:tr h="769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Наименование показателя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Целевое значение 2022г.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Пок-ль </a:t>
                      </a:r>
                      <a:r>
                        <a:t/>
                      </a:r>
                      <a:br/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7мес 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2022 г.*</a:t>
                      </a:r>
                      <a:r>
                        <a:t/>
                      </a:r>
                      <a:br/>
                      <a:endParaRPr lang="ru-RU" sz="1200" b="0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Целевое значение 2023г.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Пок-ль </a:t>
                      </a:r>
                      <a:r>
                        <a:t/>
                      </a:r>
                      <a:br/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7 мес 2023г.*</a:t>
                      </a:r>
                      <a:r>
                        <a:t/>
                      </a:r>
                      <a:br/>
                      <a:endParaRPr lang="ru-RU" sz="1200" b="0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Δ с прошлым годом*/%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0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108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Доля лиц, которые перенесли ОНМК, инфаркт миокарда, а также которым были </a:t>
                      </a:r>
                      <a:r>
                        <a:t/>
                      </a:r>
                      <a:br/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выполнены аортокоронарное</a:t>
                      </a:r>
                      <a:r>
                        <a:t/>
                      </a:r>
                      <a:br/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шунтирование, ангиопластика</a:t>
                      </a:r>
                      <a:r>
                        <a:t/>
                      </a:r>
                      <a:br/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коронарных артерий со стентированием и</a:t>
                      </a:r>
                      <a:r>
                        <a:t/>
                      </a:r>
                      <a:br/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катетерная абляция по поводу сердечно-сосудистых заболеваний, бесплатно</a:t>
                      </a:r>
                      <a:r>
                        <a:t/>
                      </a:r>
                      <a:br/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получивших в отчетном году</a:t>
                      </a:r>
                      <a:r>
                        <a:t/>
                      </a:r>
                      <a:br/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необходимые лекарственные препаратов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 b="1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 85</a:t>
                      </a:r>
                      <a:endParaRPr lang="ru-RU" sz="1500" b="1" strike="noStrike" spc="-1"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86,3</a:t>
                      </a:r>
                      <a:endParaRPr lang="ru-RU" sz="1500" b="1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 b="1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90,0</a:t>
                      </a:r>
                      <a:endParaRPr lang="ru-RU" sz="1500" b="1" strike="noStrike" spc="-1"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93,4</a:t>
                      </a:r>
                      <a:endParaRPr lang="ru-RU" sz="1500" b="1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8,23</a:t>
                      </a:r>
                      <a:endParaRPr lang="ru-RU" sz="1500" b="1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</a:tr>
              <a:tr h="18727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Доля лиц с болезнями системы кровообращения, состоящих под диспансерным наблюдением, получивших в текущем году медицинские услуги в рамках диспансерного наблюдения от всех пациентов с болезнями системы кровообращения, состоящих под диспансерным наблюдением, %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 b="1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 60</a:t>
                      </a:r>
                      <a:endParaRPr lang="ru-RU" sz="1500" b="1" strike="noStrike" spc="-1"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58,2</a:t>
                      </a:r>
                      <a:endParaRPr lang="ru-RU" sz="1500" b="1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 b="1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78,0</a:t>
                      </a:r>
                      <a:endParaRPr lang="ru-RU" sz="1500" b="1" strike="noStrike" spc="-1"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90,2</a:t>
                      </a:r>
                      <a:endParaRPr lang="ru-RU" sz="1500" b="1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54,98</a:t>
                      </a:r>
                      <a:endParaRPr lang="ru-RU" sz="1500" b="1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" name="Picture 2"/>
          <p:cNvPicPr/>
          <p:nvPr/>
        </p:nvPicPr>
        <p:blipFill>
          <a:blip r:embed="rId2"/>
          <a:stretch/>
        </p:blipFill>
        <p:spPr>
          <a:xfrm>
            <a:off x="611640" y="6277680"/>
            <a:ext cx="1692360" cy="424440"/>
          </a:xfrm>
          <a:prstGeom prst="rect">
            <a:avLst/>
          </a:prstGeom>
          <a:ln>
            <a:noFill/>
          </a:ln>
        </p:spPr>
      </p:pic>
      <p:pic>
        <p:nvPicPr>
          <p:cNvPr id="674" name="Picture 2"/>
          <p:cNvPicPr/>
          <p:nvPr/>
        </p:nvPicPr>
        <p:blipFill>
          <a:blip r:embed="rId3"/>
          <a:stretch/>
        </p:blipFill>
        <p:spPr>
          <a:xfrm>
            <a:off x="288000" y="288360"/>
            <a:ext cx="576720" cy="633240"/>
          </a:xfrm>
          <a:prstGeom prst="rect">
            <a:avLst/>
          </a:prstGeom>
          <a:ln>
            <a:noFill/>
          </a:ln>
        </p:spPr>
      </p:pic>
      <p:sp>
        <p:nvSpPr>
          <p:cNvPr id="675" name="CustomShape 1"/>
          <p:cNvSpPr/>
          <p:nvPr/>
        </p:nvSpPr>
        <p:spPr>
          <a:xfrm>
            <a:off x="1008000" y="153000"/>
            <a:ext cx="8136000" cy="107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3366"/>
                </a:solidFill>
                <a:latin typeface="Arial"/>
              </a:rPr>
              <a:t>Оценка достижения основных целевых показателей регионального проекта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200" b="1" strike="noStrike" spc="-1">
                <a:solidFill>
                  <a:srgbClr val="660033"/>
                </a:solidFill>
                <a:latin typeface="Arial"/>
              </a:rPr>
              <a:t>Борьба с сердечно-сосудистыми заболеваниями</a:t>
            </a:r>
            <a:endParaRPr lang="ru-RU" sz="2200" b="0" strike="noStrike" spc="-1">
              <a:latin typeface="Arial"/>
            </a:endParaRPr>
          </a:p>
        </p:txBody>
      </p:sp>
      <p:graphicFrame>
        <p:nvGraphicFramePr>
          <p:cNvPr id="676" name="Table 2"/>
          <p:cNvGraphicFramePr/>
          <p:nvPr/>
        </p:nvGraphicFramePr>
        <p:xfrm>
          <a:off x="396000" y="1629000"/>
          <a:ext cx="8136720" cy="3610728"/>
        </p:xfrm>
        <a:graphic>
          <a:graphicData uri="http://schemas.openxmlformats.org/drawingml/2006/table">
            <a:tbl>
              <a:tblPr/>
              <a:tblGrid>
                <a:gridCol w="3600360"/>
                <a:gridCol w="936000"/>
                <a:gridCol w="864000"/>
                <a:gridCol w="792000"/>
                <a:gridCol w="936000"/>
                <a:gridCol w="1008360"/>
              </a:tblGrid>
              <a:tr h="769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Наименование показателя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Целевое значение 2022г.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Показатель </a:t>
                      </a:r>
                      <a:r>
                        <a:t/>
                      </a:r>
                      <a:br/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7 мес 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2022 г*.</a:t>
                      </a:r>
                      <a:r>
                        <a:t/>
                      </a:r>
                      <a:br/>
                      <a:endParaRPr lang="ru-RU" sz="1200" b="0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Целевое значение 2023г.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Показатель </a:t>
                      </a:r>
                      <a:r>
                        <a:t/>
                      </a:r>
                      <a:br/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7 мес 2023г.*</a:t>
                      </a:r>
                      <a:r>
                        <a:t/>
                      </a:r>
                      <a:br/>
                      <a:endParaRPr lang="ru-RU" sz="1200" b="0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Δ с прошлым годом*/%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0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3978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Летальность больных с болезнями</a:t>
                      </a:r>
                      <a:r>
                        <a:t/>
                      </a:r>
                      <a:br/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системы кровообращения, состоящих под  диспансерным наблюдением (умершие от БСК/ число лиц с БСК, состоящих под диспансерным наблюдением), %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1,11</a:t>
                      </a:r>
                      <a:endParaRPr lang="ru-RU" sz="1600" b="1" strike="noStrike" spc="-1"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1,04</a:t>
                      </a:r>
                      <a:endParaRPr lang="ru-RU" sz="1600" b="1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1,08</a:t>
                      </a:r>
                      <a:endParaRPr lang="ru-RU" sz="1600" b="1" strike="noStrike" spc="-1"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0,82</a:t>
                      </a:r>
                      <a:endParaRPr lang="ru-RU" sz="1600" b="1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-21,15</a:t>
                      </a:r>
                      <a:endParaRPr lang="ru-RU" sz="1600" b="1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</a:tr>
              <a:tr h="4662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Смертность от ишемической болезни</a:t>
                      </a:r>
                      <a:r>
                        <a:t/>
                      </a:r>
                      <a:br/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сердца, на 100 тыс. населения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270,5</a:t>
                      </a:r>
                      <a:endParaRPr lang="ru-RU" sz="1600" b="1" strike="noStrike" spc="-1"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203,8</a:t>
                      </a:r>
                      <a:endParaRPr lang="ru-RU" sz="1600" b="1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262,7</a:t>
                      </a:r>
                      <a:endParaRPr lang="ru-RU" sz="1600" b="1" strike="noStrike" spc="-1"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212,0</a:t>
                      </a:r>
                      <a:endParaRPr lang="ru-RU" sz="1600" b="1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4,02</a:t>
                      </a:r>
                      <a:endParaRPr lang="ru-RU" sz="1600" b="1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</a:tr>
              <a:tr h="4662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Смертность от цереброваскулярных</a:t>
                      </a:r>
                      <a:r>
                        <a:t/>
                      </a:r>
                      <a:br/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болезней, на 100 тыс. населения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167</a:t>
                      </a:r>
                      <a:endParaRPr lang="ru-RU" sz="1600" b="1" strike="noStrike" spc="-1"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102,5</a:t>
                      </a:r>
                      <a:endParaRPr lang="ru-RU" sz="1600" b="1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161,4</a:t>
                      </a:r>
                      <a:endParaRPr lang="ru-RU" sz="1600" b="1" strike="noStrike" spc="-1"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106,4</a:t>
                      </a:r>
                      <a:endParaRPr lang="ru-RU" sz="1600" b="1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3,80</a:t>
                      </a:r>
                      <a:endParaRPr lang="ru-RU" sz="1600" b="1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" name="Picture 2"/>
          <p:cNvPicPr/>
          <p:nvPr/>
        </p:nvPicPr>
        <p:blipFill>
          <a:blip r:embed="rId2"/>
          <a:stretch/>
        </p:blipFill>
        <p:spPr>
          <a:xfrm>
            <a:off x="288000" y="108360"/>
            <a:ext cx="576720" cy="633240"/>
          </a:xfrm>
          <a:prstGeom prst="rect">
            <a:avLst/>
          </a:prstGeom>
          <a:ln>
            <a:noFill/>
          </a:ln>
        </p:spPr>
      </p:pic>
      <p:pic>
        <p:nvPicPr>
          <p:cNvPr id="678" name="Рисунок 677"/>
          <p:cNvPicPr/>
          <p:nvPr/>
        </p:nvPicPr>
        <p:blipFill>
          <a:blip r:embed="rId3"/>
          <a:srcRect l="3381" t="15408" r="38216" b="10812"/>
          <a:stretch/>
        </p:blipFill>
        <p:spPr>
          <a:xfrm>
            <a:off x="331920" y="835560"/>
            <a:ext cx="8480520" cy="6022080"/>
          </a:xfrm>
          <a:prstGeom prst="rect">
            <a:avLst/>
          </a:prstGeom>
          <a:ln>
            <a:noFill/>
          </a:ln>
        </p:spPr>
      </p:pic>
      <p:sp>
        <p:nvSpPr>
          <p:cNvPr id="679" name="CustomShape 1"/>
          <p:cNvSpPr/>
          <p:nvPr/>
        </p:nvSpPr>
        <p:spPr>
          <a:xfrm>
            <a:off x="1008000" y="-27000"/>
            <a:ext cx="8136000" cy="85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200" b="1" strike="noStrike" spc="-1">
                <a:solidFill>
                  <a:srgbClr val="003366"/>
                </a:solidFill>
                <a:latin typeface="Arial"/>
              </a:rPr>
              <a:t>Резервы снижения смертности. Догоспитальный этап.</a:t>
            </a:r>
            <a:endParaRPr lang="ru-RU" sz="2200" b="0" strike="noStrike" spc="-1">
              <a:solidFill>
                <a:srgbClr val="003366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" name="Picture 2"/>
          <p:cNvPicPr/>
          <p:nvPr/>
        </p:nvPicPr>
        <p:blipFill>
          <a:blip r:embed="rId2"/>
          <a:stretch/>
        </p:blipFill>
        <p:spPr>
          <a:xfrm>
            <a:off x="288000" y="288000"/>
            <a:ext cx="576720" cy="633240"/>
          </a:xfrm>
          <a:prstGeom prst="rect">
            <a:avLst/>
          </a:prstGeom>
          <a:ln>
            <a:noFill/>
          </a:ln>
        </p:spPr>
      </p:pic>
      <p:pic>
        <p:nvPicPr>
          <p:cNvPr id="681" name="Рисунок 680"/>
          <p:cNvPicPr/>
          <p:nvPr/>
        </p:nvPicPr>
        <p:blipFill>
          <a:blip r:embed="rId3"/>
          <a:srcRect l="2592" t="12716" r="2915" b="3878"/>
          <a:stretch/>
        </p:blipFill>
        <p:spPr>
          <a:xfrm>
            <a:off x="76680" y="1099080"/>
            <a:ext cx="9067320" cy="5236920"/>
          </a:xfrm>
          <a:prstGeom prst="rect">
            <a:avLst/>
          </a:prstGeom>
          <a:ln>
            <a:noFill/>
          </a:ln>
        </p:spPr>
      </p:pic>
      <p:pic>
        <p:nvPicPr>
          <p:cNvPr id="682" name="Picture 2"/>
          <p:cNvPicPr/>
          <p:nvPr/>
        </p:nvPicPr>
        <p:blipFill>
          <a:blip r:embed="rId2"/>
          <a:stretch/>
        </p:blipFill>
        <p:spPr>
          <a:xfrm>
            <a:off x="288000" y="288360"/>
            <a:ext cx="576720" cy="633240"/>
          </a:xfrm>
          <a:prstGeom prst="rect">
            <a:avLst/>
          </a:prstGeom>
          <a:ln>
            <a:noFill/>
          </a:ln>
        </p:spPr>
      </p:pic>
      <p:sp>
        <p:nvSpPr>
          <p:cNvPr id="683" name="CustomShape 1"/>
          <p:cNvSpPr/>
          <p:nvPr/>
        </p:nvSpPr>
        <p:spPr>
          <a:xfrm>
            <a:off x="1008000" y="189000"/>
            <a:ext cx="8136000" cy="85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200" b="1" strike="noStrike" spc="-1">
                <a:solidFill>
                  <a:srgbClr val="003366"/>
                </a:solidFill>
                <a:latin typeface="Arial"/>
              </a:rPr>
              <a:t>Резервы снижения смертности. Госпитальный этап.</a:t>
            </a:r>
            <a:endParaRPr lang="ru-RU" sz="2200" b="0" strike="noStrike" spc="-1">
              <a:solidFill>
                <a:srgbClr val="003366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" name="Picture 2"/>
          <p:cNvPicPr/>
          <p:nvPr/>
        </p:nvPicPr>
        <p:blipFill>
          <a:blip r:embed="rId2"/>
          <a:stretch/>
        </p:blipFill>
        <p:spPr>
          <a:xfrm>
            <a:off x="288000" y="288000"/>
            <a:ext cx="576720" cy="633240"/>
          </a:xfrm>
          <a:prstGeom prst="rect">
            <a:avLst/>
          </a:prstGeom>
          <a:ln>
            <a:noFill/>
          </a:ln>
        </p:spPr>
      </p:pic>
      <p:sp>
        <p:nvSpPr>
          <p:cNvPr id="685" name="CustomShape 1"/>
          <p:cNvSpPr/>
          <p:nvPr/>
        </p:nvSpPr>
        <p:spPr>
          <a:xfrm>
            <a:off x="1008000" y="153000"/>
            <a:ext cx="8136000" cy="107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200" b="1" strike="noStrike" spc="-1">
                <a:solidFill>
                  <a:srgbClr val="003366"/>
                </a:solidFill>
                <a:latin typeface="Arial"/>
              </a:rPr>
              <a:t>Инфраструктура и планирование маршрутизации пациентов с ОКС</a:t>
            </a:r>
            <a:endParaRPr lang="ru-RU" sz="2200" b="0" strike="noStrike" spc="-1">
              <a:solidFill>
                <a:srgbClr val="003366"/>
              </a:solidFill>
              <a:latin typeface="Arial"/>
            </a:endParaRPr>
          </a:p>
        </p:txBody>
      </p:sp>
      <p:pic>
        <p:nvPicPr>
          <p:cNvPr id="686" name="Рисунок 685"/>
          <p:cNvPicPr/>
          <p:nvPr/>
        </p:nvPicPr>
        <p:blipFill>
          <a:blip r:embed="rId3"/>
          <a:stretch/>
        </p:blipFill>
        <p:spPr>
          <a:xfrm>
            <a:off x="288000" y="1044000"/>
            <a:ext cx="5663520" cy="5616000"/>
          </a:xfrm>
          <a:prstGeom prst="rect">
            <a:avLst/>
          </a:prstGeom>
          <a:ln>
            <a:noFill/>
          </a:ln>
        </p:spPr>
      </p:pic>
      <p:pic>
        <p:nvPicPr>
          <p:cNvPr id="687" name="Рисунок 686"/>
          <p:cNvPicPr/>
          <p:nvPr/>
        </p:nvPicPr>
        <p:blipFill>
          <a:blip r:embed="rId4"/>
          <a:srcRect t="22815"/>
          <a:stretch/>
        </p:blipFill>
        <p:spPr>
          <a:xfrm>
            <a:off x="6119640" y="2916000"/>
            <a:ext cx="2412360" cy="3092760"/>
          </a:xfrm>
          <a:prstGeom prst="rect">
            <a:avLst/>
          </a:prstGeom>
          <a:ln>
            <a:noFill/>
          </a:ln>
        </p:spPr>
      </p:pic>
      <p:sp>
        <p:nvSpPr>
          <p:cNvPr id="688" name="CustomShape 2"/>
          <p:cNvSpPr/>
          <p:nvPr/>
        </p:nvSpPr>
        <p:spPr>
          <a:xfrm>
            <a:off x="6048000" y="2016000"/>
            <a:ext cx="2790000" cy="69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3366"/>
                </a:solidFill>
                <a:latin typeface="Arial"/>
                <a:ea typeface="DejaVu Sans"/>
              </a:rPr>
              <a:t>В маршрутизации участвуют:</a:t>
            </a:r>
            <a:endParaRPr lang="ru-RU" sz="2000" b="1" strike="noStrike" spc="-1">
              <a:solidFill>
                <a:srgbClr val="003366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Picture 2"/>
          <p:cNvPicPr/>
          <p:nvPr/>
        </p:nvPicPr>
        <p:blipFill>
          <a:blip r:embed="rId2"/>
          <a:stretch/>
        </p:blipFill>
        <p:spPr>
          <a:xfrm>
            <a:off x="288000" y="288000"/>
            <a:ext cx="576720" cy="633240"/>
          </a:xfrm>
          <a:prstGeom prst="rect">
            <a:avLst/>
          </a:prstGeom>
          <a:ln>
            <a:noFill/>
          </a:ln>
        </p:spPr>
      </p:pic>
      <p:sp>
        <p:nvSpPr>
          <p:cNvPr id="690" name="CustomShape 1"/>
          <p:cNvSpPr/>
          <p:nvPr/>
        </p:nvSpPr>
        <p:spPr>
          <a:xfrm>
            <a:off x="1008000" y="153000"/>
            <a:ext cx="8136000" cy="107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200" b="1" strike="noStrike" spc="-1">
                <a:solidFill>
                  <a:srgbClr val="003366"/>
                </a:solidFill>
                <a:latin typeface="Arial"/>
              </a:rPr>
              <a:t>Инфраструктура и планирование маршрутизации пациентов с ОКС</a:t>
            </a:r>
            <a:endParaRPr lang="ru-RU" sz="2200" b="0" strike="noStrike" spc="-1">
              <a:solidFill>
                <a:srgbClr val="003366"/>
              </a:solidFill>
              <a:latin typeface="Arial"/>
            </a:endParaRPr>
          </a:p>
        </p:txBody>
      </p:sp>
      <p:pic>
        <p:nvPicPr>
          <p:cNvPr id="691" name="Рисунок 690"/>
          <p:cNvPicPr/>
          <p:nvPr/>
        </p:nvPicPr>
        <p:blipFill>
          <a:blip r:embed="rId3"/>
          <a:stretch/>
        </p:blipFill>
        <p:spPr>
          <a:xfrm>
            <a:off x="3474000" y="1085400"/>
            <a:ext cx="5670000" cy="5574600"/>
          </a:xfrm>
          <a:prstGeom prst="rect">
            <a:avLst/>
          </a:prstGeom>
          <a:ln>
            <a:noFill/>
          </a:ln>
        </p:spPr>
      </p:pic>
      <p:sp>
        <p:nvSpPr>
          <p:cNvPr id="692" name="CustomShape 2"/>
          <p:cNvSpPr/>
          <p:nvPr/>
        </p:nvSpPr>
        <p:spPr>
          <a:xfrm>
            <a:off x="216000" y="2016000"/>
            <a:ext cx="3258000" cy="343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3366"/>
                </a:solidFill>
                <a:latin typeface="Arial"/>
                <a:ea typeface="DejaVu Sans"/>
              </a:rPr>
              <a:t>Численность населения, проживающего в 2-часовой зоне доступности вырастет </a:t>
            </a:r>
            <a:r>
              <a:rPr lang="ru-RU" sz="2000" b="1" strike="noStrike" spc="-1">
                <a:solidFill>
                  <a:srgbClr val="C9211E"/>
                </a:solidFill>
                <a:latin typeface="Arial"/>
                <a:ea typeface="DejaVu Sans"/>
              </a:rPr>
              <a:t>на 128 000 человек </a:t>
            </a:r>
            <a:r>
              <a:rPr lang="ru-RU" sz="2000" b="1" strike="noStrike" spc="-1">
                <a:solidFill>
                  <a:srgbClr val="003366"/>
                </a:solidFill>
                <a:latin typeface="Arial"/>
                <a:ea typeface="DejaVu Sans"/>
              </a:rPr>
              <a:t>после введения в эксплуатацию ангиографической установки на базе ГБУЗ ЛО «Выборгская МБ»</a:t>
            </a:r>
            <a:endParaRPr lang="ru-RU" sz="2000" b="1" strike="noStrike" spc="-1">
              <a:solidFill>
                <a:srgbClr val="003366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3" name="Picture 2"/>
          <p:cNvPicPr/>
          <p:nvPr/>
        </p:nvPicPr>
        <p:blipFill>
          <a:blip r:embed="rId2"/>
          <a:stretch/>
        </p:blipFill>
        <p:spPr>
          <a:xfrm>
            <a:off x="288000" y="288000"/>
            <a:ext cx="576720" cy="633240"/>
          </a:xfrm>
          <a:prstGeom prst="rect">
            <a:avLst/>
          </a:prstGeom>
          <a:ln>
            <a:noFill/>
          </a:ln>
        </p:spPr>
      </p:pic>
      <p:pic>
        <p:nvPicPr>
          <p:cNvPr id="694" name="Picture 2"/>
          <p:cNvPicPr/>
          <p:nvPr/>
        </p:nvPicPr>
        <p:blipFill>
          <a:blip r:embed="rId2"/>
          <a:stretch/>
        </p:blipFill>
        <p:spPr>
          <a:xfrm>
            <a:off x="288000" y="288360"/>
            <a:ext cx="576720" cy="633240"/>
          </a:xfrm>
          <a:prstGeom prst="rect">
            <a:avLst/>
          </a:prstGeom>
          <a:ln>
            <a:noFill/>
          </a:ln>
        </p:spPr>
      </p:pic>
      <p:pic>
        <p:nvPicPr>
          <p:cNvPr id="695" name="Рисунок 694"/>
          <p:cNvPicPr/>
          <p:nvPr/>
        </p:nvPicPr>
        <p:blipFill>
          <a:blip r:embed="rId3"/>
          <a:srcRect l="3381" t="22667" r="3702" b="12899"/>
          <a:stretch/>
        </p:blipFill>
        <p:spPr>
          <a:xfrm>
            <a:off x="144000" y="1512000"/>
            <a:ext cx="8866080" cy="3456000"/>
          </a:xfrm>
          <a:prstGeom prst="rect">
            <a:avLst/>
          </a:prstGeom>
          <a:ln>
            <a:noFill/>
          </a:ln>
        </p:spPr>
      </p:pic>
      <p:sp>
        <p:nvSpPr>
          <p:cNvPr id="696" name="CustomShape 1"/>
          <p:cNvSpPr/>
          <p:nvPr/>
        </p:nvSpPr>
        <p:spPr>
          <a:xfrm>
            <a:off x="1008000" y="189000"/>
            <a:ext cx="8136000" cy="85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ru-RU" sz="2600" b="1" strike="noStrike" spc="-1">
                <a:solidFill>
                  <a:srgbClr val="003366"/>
                </a:solidFill>
                <a:latin typeface="Arial"/>
              </a:rPr>
              <a:t>Резервы снижения смертности. Вторичная профилактика.</a:t>
            </a:r>
            <a:endParaRPr lang="ru-RU" sz="2600" b="0" strike="noStrike" spc="-1">
              <a:solidFill>
                <a:srgbClr val="003366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" name="Picture 2"/>
          <p:cNvPicPr/>
          <p:nvPr/>
        </p:nvPicPr>
        <p:blipFill>
          <a:blip r:embed="rId2"/>
          <a:stretch/>
        </p:blipFill>
        <p:spPr>
          <a:xfrm>
            <a:off x="288000" y="288000"/>
            <a:ext cx="576720" cy="633240"/>
          </a:xfrm>
          <a:prstGeom prst="rect">
            <a:avLst/>
          </a:prstGeom>
          <a:ln>
            <a:noFill/>
          </a:ln>
        </p:spPr>
      </p:pic>
      <p:pic>
        <p:nvPicPr>
          <p:cNvPr id="698" name="Picture 2"/>
          <p:cNvPicPr/>
          <p:nvPr/>
        </p:nvPicPr>
        <p:blipFill>
          <a:blip r:embed="rId2"/>
          <a:stretch/>
        </p:blipFill>
        <p:spPr>
          <a:xfrm>
            <a:off x="288000" y="288360"/>
            <a:ext cx="576720" cy="633240"/>
          </a:xfrm>
          <a:prstGeom prst="rect">
            <a:avLst/>
          </a:prstGeom>
          <a:ln>
            <a:noFill/>
          </a:ln>
        </p:spPr>
      </p:pic>
      <p:sp>
        <p:nvSpPr>
          <p:cNvPr id="699" name="CustomShape 1"/>
          <p:cNvSpPr/>
          <p:nvPr/>
        </p:nvSpPr>
        <p:spPr>
          <a:xfrm>
            <a:off x="1008000" y="189000"/>
            <a:ext cx="8136000" cy="85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6000"/>
          </a:bodyPr>
          <a:lstStyle/>
          <a:p>
            <a:pPr>
              <a:lnSpc>
                <a:spcPct val="100000"/>
              </a:lnSpc>
            </a:pPr>
            <a:r>
              <a:rPr lang="ru-RU" sz="2600" b="1" strike="noStrike" spc="-1">
                <a:solidFill>
                  <a:srgbClr val="003366"/>
                </a:solidFill>
                <a:latin typeface="Arial"/>
              </a:rPr>
              <a:t>Резервы снижения смертности. Система управления рисками здоровью пациента в Ленинградской области</a:t>
            </a:r>
            <a:endParaRPr lang="ru-RU" sz="2600" b="0" strike="noStrike" spc="-1">
              <a:solidFill>
                <a:srgbClr val="003366"/>
              </a:solidFill>
              <a:latin typeface="Arial"/>
            </a:endParaRPr>
          </a:p>
        </p:txBody>
      </p:sp>
      <p:pic>
        <p:nvPicPr>
          <p:cNvPr id="700" name="Picture 3"/>
          <p:cNvPicPr/>
          <p:nvPr/>
        </p:nvPicPr>
        <p:blipFill>
          <a:blip r:embed="rId3"/>
          <a:stretch/>
        </p:blipFill>
        <p:spPr>
          <a:xfrm>
            <a:off x="324000" y="1175760"/>
            <a:ext cx="4103640" cy="5204880"/>
          </a:xfrm>
          <a:prstGeom prst="rect">
            <a:avLst/>
          </a:prstGeom>
          <a:ln>
            <a:noFill/>
          </a:ln>
        </p:spPr>
      </p:pic>
      <p:pic>
        <p:nvPicPr>
          <p:cNvPr id="701" name="Picture 4"/>
          <p:cNvPicPr/>
          <p:nvPr/>
        </p:nvPicPr>
        <p:blipFill>
          <a:blip r:embed="rId4"/>
          <a:stretch/>
        </p:blipFill>
        <p:spPr>
          <a:xfrm>
            <a:off x="4716000" y="1175760"/>
            <a:ext cx="3895920" cy="5204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CustomShape 1"/>
          <p:cNvSpPr/>
          <p:nvPr/>
        </p:nvSpPr>
        <p:spPr>
          <a:xfrm>
            <a:off x="5184000" y="1188360"/>
            <a:ext cx="2698920" cy="718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Times New Roman"/>
              </a:rPr>
              <a:t>Дистанционный мониторинг</a:t>
            </a:r>
            <a:endParaRPr lang="ru-RU" sz="2200" b="0" strike="noStrike" spc="-1">
              <a:latin typeface="Arial"/>
            </a:endParaRPr>
          </a:p>
        </p:txBody>
      </p:sp>
      <p:sp>
        <p:nvSpPr>
          <p:cNvPr id="703" name="CustomShape 2"/>
          <p:cNvSpPr/>
          <p:nvPr/>
        </p:nvSpPr>
        <p:spPr>
          <a:xfrm>
            <a:off x="1006560" y="1368000"/>
            <a:ext cx="3745440" cy="718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Times New Roman"/>
              </a:rPr>
              <a:t>Персональные медицинские </a:t>
            </a:r>
            <a:endParaRPr lang="ru-RU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Times New Roman"/>
              </a:rPr>
              <a:t>помощники</a:t>
            </a:r>
            <a:endParaRPr lang="ru-RU" sz="2200" b="0" strike="noStrike" spc="-1">
              <a:latin typeface="Arial"/>
            </a:endParaRPr>
          </a:p>
        </p:txBody>
      </p:sp>
      <p:sp>
        <p:nvSpPr>
          <p:cNvPr id="704" name="CustomShape 3"/>
          <p:cNvSpPr/>
          <p:nvPr/>
        </p:nvSpPr>
        <p:spPr>
          <a:xfrm>
            <a:off x="252000" y="180000"/>
            <a:ext cx="8854920" cy="718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336699"/>
                </a:solidFill>
                <a:latin typeface="Arial"/>
                <a:ea typeface="Times New Roman"/>
              </a:rPr>
              <a:t>Диспансерное наблюдение с применением дистанционных технологий</a:t>
            </a:r>
            <a:endParaRPr lang="ru-RU" sz="2600" b="0" strike="noStrike" spc="-1">
              <a:solidFill>
                <a:srgbClr val="336699"/>
              </a:solidFill>
              <a:latin typeface="Arial"/>
            </a:endParaRPr>
          </a:p>
        </p:txBody>
      </p:sp>
      <p:pic>
        <p:nvPicPr>
          <p:cNvPr id="705" name="Рисунок 179"/>
          <p:cNvPicPr/>
          <p:nvPr/>
        </p:nvPicPr>
        <p:blipFill>
          <a:blip r:embed="rId3"/>
          <a:stretch/>
        </p:blipFill>
        <p:spPr>
          <a:xfrm>
            <a:off x="4536000" y="1260000"/>
            <a:ext cx="540360" cy="545040"/>
          </a:xfrm>
          <a:prstGeom prst="rect">
            <a:avLst/>
          </a:prstGeom>
          <a:ln>
            <a:noFill/>
          </a:ln>
        </p:spPr>
      </p:pic>
      <p:pic>
        <p:nvPicPr>
          <p:cNvPr id="706" name="Рисунок 180"/>
          <p:cNvPicPr/>
          <p:nvPr/>
        </p:nvPicPr>
        <p:blipFill>
          <a:blip r:embed="rId3"/>
          <a:stretch/>
        </p:blipFill>
        <p:spPr>
          <a:xfrm>
            <a:off x="502560" y="1253880"/>
            <a:ext cx="433440" cy="437040"/>
          </a:xfrm>
          <a:prstGeom prst="rect">
            <a:avLst/>
          </a:prstGeom>
          <a:ln>
            <a:noFill/>
          </a:ln>
        </p:spPr>
      </p:pic>
      <p:sp>
        <p:nvSpPr>
          <p:cNvPr id="707" name="CustomShape 4"/>
          <p:cNvSpPr/>
          <p:nvPr/>
        </p:nvSpPr>
        <p:spPr>
          <a:xfrm>
            <a:off x="4500000" y="2340000"/>
            <a:ext cx="4138920" cy="248400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500" b="1" strike="noStrike" spc="-1">
                <a:solidFill>
                  <a:srgbClr val="000000"/>
                </a:solidFill>
                <a:latin typeface="Arial"/>
                <a:ea typeface="DejaVu Sans"/>
              </a:rPr>
              <a:t>1. Оказание медицинской помощи на основе клинических рекомендаций</a:t>
            </a:r>
            <a:endParaRPr lang="ru-RU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500" b="1" strike="noStrike" spc="-1">
                <a:solidFill>
                  <a:srgbClr val="000000"/>
                </a:solidFill>
                <a:latin typeface="Arial"/>
                <a:ea typeface="DejaVu Sans"/>
              </a:rPr>
              <a:t>2. Организуют </a:t>
            </a:r>
            <a:r>
              <a:rPr lang="ru-RU" sz="1500" b="1" strike="noStrike" spc="-1">
                <a:solidFill>
                  <a:srgbClr val="FF0000"/>
                </a:solidFill>
                <a:latin typeface="Arial"/>
                <a:ea typeface="DejaVu Sans"/>
              </a:rPr>
              <a:t>все</a:t>
            </a:r>
            <a:r>
              <a:rPr lang="ru-RU" sz="1500" b="1" strike="noStrike" spc="-1">
                <a:solidFill>
                  <a:srgbClr val="000000"/>
                </a:solidFill>
                <a:latin typeface="Arial"/>
                <a:ea typeface="DejaVu Sans"/>
              </a:rPr>
              <a:t> медицинские организации области</a:t>
            </a:r>
            <a:endParaRPr lang="ru-RU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500" b="1" strike="noStrike" spc="-1">
                <a:solidFill>
                  <a:srgbClr val="000000"/>
                </a:solidFill>
                <a:latin typeface="Arial"/>
                <a:ea typeface="DejaVu Sans"/>
              </a:rPr>
              <a:t>3. Наблюдение с помощью устройств и роботизированного обзвона</a:t>
            </a:r>
            <a:endParaRPr lang="ru-RU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500" b="1" strike="noStrike" spc="-1">
                <a:solidFill>
                  <a:srgbClr val="000000"/>
                </a:solidFill>
                <a:latin typeface="Arial"/>
                <a:ea typeface="DejaVu Sans"/>
              </a:rPr>
              <a:t>4. Диспансерное наблюдение реализуется врачами медицинских организаций</a:t>
            </a:r>
            <a:endParaRPr lang="ru-RU" sz="1500" b="0" strike="noStrike" spc="-1">
              <a:latin typeface="Arial"/>
            </a:endParaRPr>
          </a:p>
        </p:txBody>
      </p:sp>
      <p:sp>
        <p:nvSpPr>
          <p:cNvPr id="708" name="CustomShape 5"/>
          <p:cNvSpPr/>
          <p:nvPr/>
        </p:nvSpPr>
        <p:spPr>
          <a:xfrm>
            <a:off x="252000" y="2340000"/>
            <a:ext cx="4138920" cy="248400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1. Совместный проект с НМИЦ им. Чазова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2. Участвуют </a:t>
            </a:r>
            <a:r>
              <a:rPr lang="ru-RU" sz="1400" b="1" strike="noStrike" spc="-1">
                <a:solidFill>
                  <a:srgbClr val="FF0000"/>
                </a:solidFill>
                <a:latin typeface="Arial"/>
                <a:ea typeface="DejaVu Sans"/>
              </a:rPr>
              <a:t>10</a:t>
            </a: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 медицинских организаций Ленинградской области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3. Наблюдение только с помощью устройств (тонометров)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4. Диспансерное наблюдение включает в себя телемедицинские консультации врачей центра дистанционного мониторинга и очные приемы врачами медицинских организаций 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709" name="Picture 2"/>
          <p:cNvPicPr/>
          <p:nvPr/>
        </p:nvPicPr>
        <p:blipFill>
          <a:blip r:embed="rId4"/>
          <a:stretch/>
        </p:blipFill>
        <p:spPr>
          <a:xfrm>
            <a:off x="288000" y="288720"/>
            <a:ext cx="576720" cy="633240"/>
          </a:xfrm>
          <a:prstGeom prst="rect">
            <a:avLst/>
          </a:prstGeom>
          <a:ln>
            <a:noFill/>
          </a:ln>
        </p:spPr>
      </p:pic>
      <p:sp>
        <p:nvSpPr>
          <p:cNvPr id="710" name="CustomShape 6"/>
          <p:cNvSpPr/>
          <p:nvPr/>
        </p:nvSpPr>
        <p:spPr>
          <a:xfrm>
            <a:off x="253080" y="4933080"/>
            <a:ext cx="4138920" cy="646920"/>
          </a:xfrm>
          <a:prstGeom prst="rect">
            <a:avLst/>
          </a:prstGeom>
          <a:solidFill>
            <a:srgbClr val="EEEEEE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3 200 тонометров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12 000 пациентов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711" name="CustomShape 7"/>
          <p:cNvSpPr/>
          <p:nvPr/>
        </p:nvSpPr>
        <p:spPr>
          <a:xfrm>
            <a:off x="4537080" y="4933080"/>
            <a:ext cx="4138920" cy="646920"/>
          </a:xfrm>
          <a:prstGeom prst="rect">
            <a:avLst/>
          </a:prstGeom>
          <a:solidFill>
            <a:srgbClr val="EEEEEE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190 тонометров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55 000 пациентов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712" name="CustomShape 8"/>
          <p:cNvSpPr/>
          <p:nvPr/>
        </p:nvSpPr>
        <p:spPr>
          <a:xfrm>
            <a:off x="4537080" y="5833080"/>
            <a:ext cx="4138920" cy="646920"/>
          </a:xfrm>
          <a:prstGeom prst="rect">
            <a:avLst/>
          </a:prstGeom>
          <a:solidFill>
            <a:srgbClr val="EEEEEE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839 тонометров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713" name="CustomShape 9"/>
          <p:cNvSpPr/>
          <p:nvPr/>
        </p:nvSpPr>
        <p:spPr>
          <a:xfrm>
            <a:off x="6336000" y="5508000"/>
            <a:ext cx="432000" cy="396000"/>
          </a:xfrm>
          <a:custGeom>
            <a:avLst/>
            <a:gdLst/>
            <a:ahLst/>
            <a:cxnLst/>
            <a:rect l="0" t="0" r="r" b="b"/>
            <a:pathLst>
              <a:path w="1202" h="1102">
                <a:moveTo>
                  <a:pt x="275" y="0"/>
                </a:moveTo>
                <a:lnTo>
                  <a:pt x="925" y="0"/>
                </a:lnTo>
                <a:lnTo>
                  <a:pt x="925" y="275"/>
                </a:lnTo>
                <a:lnTo>
                  <a:pt x="1201" y="275"/>
                </a:lnTo>
                <a:lnTo>
                  <a:pt x="1201" y="825"/>
                </a:lnTo>
                <a:lnTo>
                  <a:pt x="925" y="825"/>
                </a:lnTo>
                <a:lnTo>
                  <a:pt x="925" y="1101"/>
                </a:lnTo>
                <a:lnTo>
                  <a:pt x="275" y="1101"/>
                </a:lnTo>
                <a:lnTo>
                  <a:pt x="275" y="825"/>
                </a:lnTo>
                <a:lnTo>
                  <a:pt x="0" y="825"/>
                </a:lnTo>
                <a:lnTo>
                  <a:pt x="0" y="275"/>
                </a:lnTo>
                <a:lnTo>
                  <a:pt x="275" y="275"/>
                </a:lnTo>
                <a:lnTo>
                  <a:pt x="275" y="0"/>
                </a:lnTo>
              </a:path>
            </a:pathLst>
          </a:custGeom>
          <a:solidFill>
            <a:srgbClr val="FF00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Picture 2"/>
          <p:cNvPicPr/>
          <p:nvPr/>
        </p:nvPicPr>
        <p:blipFill>
          <a:blip r:embed="rId2"/>
          <a:stretch/>
        </p:blipFill>
        <p:spPr>
          <a:xfrm>
            <a:off x="360" y="486360"/>
            <a:ext cx="4607640" cy="5885640"/>
          </a:xfrm>
          <a:prstGeom prst="rect">
            <a:avLst/>
          </a:prstGeom>
          <a:ln>
            <a:noFill/>
          </a:ln>
        </p:spPr>
      </p:pic>
      <p:pic>
        <p:nvPicPr>
          <p:cNvPr id="625" name="Picture 2"/>
          <p:cNvPicPr/>
          <p:nvPr/>
        </p:nvPicPr>
        <p:blipFill>
          <a:blip r:embed="rId3"/>
          <a:srcRect b="4283"/>
          <a:stretch/>
        </p:blipFill>
        <p:spPr>
          <a:xfrm>
            <a:off x="4392000" y="468000"/>
            <a:ext cx="4680000" cy="6307200"/>
          </a:xfrm>
          <a:prstGeom prst="rect">
            <a:avLst/>
          </a:prstGeom>
          <a:ln>
            <a:noFill/>
          </a:ln>
        </p:spPr>
      </p:pic>
      <p:pic>
        <p:nvPicPr>
          <p:cNvPr id="626" name="Picture 2"/>
          <p:cNvPicPr/>
          <p:nvPr/>
        </p:nvPicPr>
        <p:blipFill>
          <a:blip r:embed="rId4"/>
          <a:stretch/>
        </p:blipFill>
        <p:spPr>
          <a:xfrm>
            <a:off x="288000" y="288000"/>
            <a:ext cx="576720" cy="633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4" name="Диаграмма 6"/>
          <p:cNvGraphicFramePr/>
          <p:nvPr>
            <p:extLst>
              <p:ext uri="{D42A27DB-BD31-4B8C-83A1-F6EECF244321}">
                <p14:modId xmlns:p14="http://schemas.microsoft.com/office/powerpoint/2010/main" val="2965536555"/>
              </p:ext>
            </p:extLst>
          </p:nvPr>
        </p:nvGraphicFramePr>
        <p:xfrm>
          <a:off x="0" y="1502640"/>
          <a:ext cx="9143640" cy="535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5" name="TextShape 1"/>
          <p:cNvSpPr txBox="1"/>
          <p:nvPr/>
        </p:nvSpPr>
        <p:spPr>
          <a:xfrm>
            <a:off x="2381040" y="1008000"/>
            <a:ext cx="496296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Доля пациентов с ХНИЗ, охваченных дистанционным наблюдением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6" name="CustomShape 2"/>
          <p:cNvSpPr/>
          <p:nvPr/>
        </p:nvSpPr>
        <p:spPr>
          <a:xfrm>
            <a:off x="6450120" y="182880"/>
            <a:ext cx="2621880" cy="609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Блок 4. Показатели результативности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717" name="CustomShape 3"/>
          <p:cNvSpPr/>
          <p:nvPr/>
        </p:nvSpPr>
        <p:spPr>
          <a:xfrm>
            <a:off x="939240" y="1062000"/>
            <a:ext cx="120204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Цель- 67%</a:t>
            </a:r>
            <a:r>
              <a:t/>
            </a:r>
            <a:br/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Факт-37%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718" name="Picture 3"/>
          <p:cNvPicPr/>
          <p:nvPr/>
        </p:nvPicPr>
        <p:blipFill>
          <a:blip r:embed="rId3"/>
          <a:stretch/>
        </p:blipFill>
        <p:spPr>
          <a:xfrm>
            <a:off x="764280" y="3283200"/>
            <a:ext cx="8290080" cy="60120"/>
          </a:xfrm>
          <a:prstGeom prst="rect">
            <a:avLst/>
          </a:prstGeom>
          <a:ln>
            <a:noFill/>
          </a:ln>
        </p:spPr>
      </p:pic>
      <p:pic>
        <p:nvPicPr>
          <p:cNvPr id="719" name="Picture 2"/>
          <p:cNvPicPr/>
          <p:nvPr/>
        </p:nvPicPr>
        <p:blipFill>
          <a:blip r:embed="rId4"/>
          <a:stretch/>
        </p:blipFill>
        <p:spPr>
          <a:xfrm>
            <a:off x="288000" y="289080"/>
            <a:ext cx="576720" cy="633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CustomShape 1"/>
          <p:cNvSpPr/>
          <p:nvPr/>
        </p:nvSpPr>
        <p:spPr>
          <a:xfrm>
            <a:off x="0" y="2663280"/>
            <a:ext cx="9106920" cy="360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336699"/>
                </a:solidFill>
                <a:latin typeface="Arial"/>
                <a:ea typeface="Times New Roman"/>
              </a:rPr>
              <a:t>Благодарю за внимание</a:t>
            </a:r>
            <a:endParaRPr lang="ru-RU" sz="2600" b="0" strike="noStrike" spc="-1">
              <a:solidFill>
                <a:srgbClr val="336699"/>
              </a:solidFill>
              <a:latin typeface="Arial"/>
            </a:endParaRPr>
          </a:p>
        </p:txBody>
      </p:sp>
      <p:pic>
        <p:nvPicPr>
          <p:cNvPr id="721" name="Picture 2"/>
          <p:cNvPicPr/>
          <p:nvPr/>
        </p:nvPicPr>
        <p:blipFill>
          <a:blip r:embed="rId3"/>
          <a:stretch/>
        </p:blipFill>
        <p:spPr>
          <a:xfrm>
            <a:off x="4283640" y="1548720"/>
            <a:ext cx="576720" cy="633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Picture 2"/>
          <p:cNvPicPr/>
          <p:nvPr/>
        </p:nvPicPr>
        <p:blipFill>
          <a:blip r:embed="rId2"/>
          <a:stretch/>
        </p:blipFill>
        <p:spPr>
          <a:xfrm>
            <a:off x="288000" y="288000"/>
            <a:ext cx="576720" cy="633240"/>
          </a:xfrm>
          <a:prstGeom prst="rect">
            <a:avLst/>
          </a:prstGeom>
          <a:ln>
            <a:noFill/>
          </a:ln>
        </p:spPr>
      </p:pic>
      <p:pic>
        <p:nvPicPr>
          <p:cNvPr id="628" name="Рисунок 627"/>
          <p:cNvPicPr/>
          <p:nvPr/>
        </p:nvPicPr>
        <p:blipFill>
          <a:blip r:embed="rId3"/>
          <a:stretch/>
        </p:blipFill>
        <p:spPr>
          <a:xfrm>
            <a:off x="50760" y="1501560"/>
            <a:ext cx="9143640" cy="1810440"/>
          </a:xfrm>
          <a:prstGeom prst="rect">
            <a:avLst/>
          </a:prstGeom>
          <a:ln>
            <a:noFill/>
          </a:ln>
        </p:spPr>
      </p:pic>
      <p:sp>
        <p:nvSpPr>
          <p:cNvPr id="629" name="CustomShape 1"/>
          <p:cNvSpPr/>
          <p:nvPr/>
        </p:nvSpPr>
        <p:spPr>
          <a:xfrm>
            <a:off x="1008000" y="153000"/>
            <a:ext cx="7848000" cy="107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0500" lnSpcReduction="10000"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3366"/>
                </a:solidFill>
                <a:latin typeface="Arial"/>
              </a:rPr>
              <a:t>Ожидаемая продолжительность жизни в Российской Федерации, 2011-2023 гг.</a:t>
            </a:r>
            <a:endParaRPr lang="ru-RU" sz="2800" b="0" strike="noStrike" spc="-1">
              <a:solidFill>
                <a:srgbClr val="003366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3366"/>
                </a:solidFill>
                <a:latin typeface="Arial"/>
              </a:rPr>
              <a:t>Прогноз до 2030 г.</a:t>
            </a:r>
            <a:endParaRPr lang="ru-RU" sz="2800" b="0" strike="noStrike" spc="-1">
              <a:solidFill>
                <a:srgbClr val="003366"/>
              </a:solidFill>
              <a:latin typeface="Arial"/>
            </a:endParaRPr>
          </a:p>
        </p:txBody>
      </p:sp>
      <p:pic>
        <p:nvPicPr>
          <p:cNvPr id="630" name="Рисунок 629"/>
          <p:cNvPicPr/>
          <p:nvPr/>
        </p:nvPicPr>
        <p:blipFill>
          <a:blip r:embed="rId4"/>
          <a:stretch/>
        </p:blipFill>
        <p:spPr>
          <a:xfrm>
            <a:off x="211680" y="3436920"/>
            <a:ext cx="4147560" cy="2765880"/>
          </a:xfrm>
          <a:prstGeom prst="rect">
            <a:avLst/>
          </a:prstGeom>
          <a:ln>
            <a:solidFill>
              <a:srgbClr val="3465A4"/>
            </a:solidFill>
          </a:ln>
        </p:spPr>
      </p:pic>
      <p:sp>
        <p:nvSpPr>
          <p:cNvPr id="631" name="CustomShape 2"/>
          <p:cNvSpPr/>
          <p:nvPr/>
        </p:nvSpPr>
        <p:spPr>
          <a:xfrm>
            <a:off x="4608000" y="5048280"/>
            <a:ext cx="4318560" cy="71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5000"/>
              </a:lnSpc>
            </a:pPr>
            <a:r>
              <a:rPr lang="ru-RU" sz="1500" b="1" strike="noStrike" spc="-1">
                <a:solidFill>
                  <a:srgbClr val="003366"/>
                </a:solidFill>
                <a:latin typeface="Arial"/>
                <a:ea typeface="DejaVu Sans"/>
              </a:rPr>
              <a:t>Михаил Альбертович Мурашко:</a:t>
            </a:r>
            <a:endParaRPr lang="ru-RU" sz="1500" b="0" strike="noStrike" spc="-1">
              <a:latin typeface="Arial"/>
            </a:endParaRPr>
          </a:p>
          <a:p>
            <a:pPr>
              <a:lnSpc>
                <a:spcPct val="115000"/>
              </a:lnSpc>
            </a:pPr>
            <a:endParaRPr lang="ru-RU" sz="1500" b="0" strike="noStrike" spc="-1"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ru-RU" sz="1500" b="1" strike="noStrike" spc="-1">
                <a:solidFill>
                  <a:srgbClr val="003366"/>
                </a:solidFill>
                <a:latin typeface="Arial"/>
                <a:ea typeface="DejaVu Sans"/>
              </a:rPr>
              <a:t>«Национальная цель — достижение средней продолжительности жизни </a:t>
            </a:r>
            <a:r>
              <a:rPr lang="ru-RU" sz="1500" b="1" strike="noStrike" spc="-1">
                <a:solidFill>
                  <a:srgbClr val="FF0000"/>
                </a:solidFill>
                <a:latin typeface="Arial"/>
                <a:ea typeface="DejaVu Sans"/>
              </a:rPr>
              <a:t>78+</a:t>
            </a:r>
            <a:r>
              <a:rPr lang="ru-RU" sz="1500" b="1" strike="noStrike" spc="-1">
                <a:solidFill>
                  <a:srgbClr val="003366"/>
                </a:solidFill>
                <a:latin typeface="Arial"/>
                <a:ea typeface="DejaVu Sans"/>
              </a:rPr>
              <a:t>»</a:t>
            </a:r>
            <a:endParaRPr lang="ru-RU" sz="1500" b="0" strike="noStrike" spc="-1">
              <a:latin typeface="Arial"/>
            </a:endParaRPr>
          </a:p>
          <a:p>
            <a:pPr>
              <a:lnSpc>
                <a:spcPct val="115000"/>
              </a:lnSpc>
            </a:pPr>
            <a:endParaRPr lang="ru-RU" sz="1500" b="0" strike="noStrike" spc="-1">
              <a:latin typeface="Arial"/>
            </a:endParaRPr>
          </a:p>
        </p:txBody>
      </p:sp>
      <p:pic>
        <p:nvPicPr>
          <p:cNvPr id="632" name="Рисунок 631"/>
          <p:cNvPicPr/>
          <p:nvPr/>
        </p:nvPicPr>
        <p:blipFill>
          <a:blip r:embed="rId5"/>
          <a:srcRect l="4123"/>
          <a:stretch/>
        </p:blipFill>
        <p:spPr>
          <a:xfrm>
            <a:off x="4608000" y="3333600"/>
            <a:ext cx="4144320" cy="1258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Рисунок 632"/>
          <p:cNvPicPr/>
          <p:nvPr/>
        </p:nvPicPr>
        <p:blipFill>
          <a:blip r:embed="rId2"/>
          <a:srcRect b="53328"/>
          <a:stretch/>
        </p:blipFill>
        <p:spPr>
          <a:xfrm>
            <a:off x="148320" y="468000"/>
            <a:ext cx="8995680" cy="2519640"/>
          </a:xfrm>
          <a:prstGeom prst="rect">
            <a:avLst/>
          </a:prstGeom>
          <a:ln>
            <a:noFill/>
          </a:ln>
        </p:spPr>
      </p:pic>
      <p:pic>
        <p:nvPicPr>
          <p:cNvPr id="634" name="Picture 2"/>
          <p:cNvPicPr/>
          <p:nvPr/>
        </p:nvPicPr>
        <p:blipFill>
          <a:blip r:embed="rId3"/>
          <a:stretch/>
        </p:blipFill>
        <p:spPr>
          <a:xfrm>
            <a:off x="288000" y="288000"/>
            <a:ext cx="576720" cy="633240"/>
          </a:xfrm>
          <a:prstGeom prst="rect">
            <a:avLst/>
          </a:prstGeom>
          <a:ln>
            <a:noFill/>
          </a:ln>
        </p:spPr>
      </p:pic>
      <p:pic>
        <p:nvPicPr>
          <p:cNvPr id="635" name="Рисунок 634"/>
          <p:cNvPicPr/>
          <p:nvPr/>
        </p:nvPicPr>
        <p:blipFill>
          <a:blip r:embed="rId2"/>
          <a:srcRect t="50656" b="5334"/>
          <a:stretch/>
        </p:blipFill>
        <p:spPr>
          <a:xfrm>
            <a:off x="148320" y="3852000"/>
            <a:ext cx="8995680" cy="2375640"/>
          </a:xfrm>
          <a:prstGeom prst="rect">
            <a:avLst/>
          </a:prstGeom>
          <a:ln>
            <a:noFill/>
          </a:ln>
        </p:spPr>
      </p:pic>
      <p:sp>
        <p:nvSpPr>
          <p:cNvPr id="636" name="CustomShape 1"/>
          <p:cNvSpPr/>
          <p:nvPr/>
        </p:nvSpPr>
        <p:spPr>
          <a:xfrm>
            <a:off x="1008000" y="45000"/>
            <a:ext cx="7848000" cy="107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600" b="1" strike="noStrike" spc="-1">
                <a:solidFill>
                  <a:srgbClr val="003366"/>
                </a:solidFill>
                <a:latin typeface="Arial"/>
              </a:rPr>
              <a:t>Динамика общей смертности </a:t>
            </a:r>
            <a:endParaRPr lang="ru-RU" sz="2600" b="0" strike="noStrike" spc="-1">
              <a:solidFill>
                <a:srgbClr val="003366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600" b="1" strike="noStrike" spc="-1">
                <a:solidFill>
                  <a:srgbClr val="003366"/>
                </a:solidFill>
                <a:latin typeface="Arial"/>
              </a:rPr>
              <a:t>на 100 000 населения:</a:t>
            </a:r>
            <a:endParaRPr lang="ru-RU" sz="2600" b="0" strike="noStrike" spc="-1">
              <a:solidFill>
                <a:srgbClr val="003366"/>
              </a:solidFill>
              <a:latin typeface="Arial"/>
            </a:endParaRPr>
          </a:p>
        </p:txBody>
      </p:sp>
      <p:sp>
        <p:nvSpPr>
          <p:cNvPr id="637" name="CustomShape 2"/>
          <p:cNvSpPr/>
          <p:nvPr/>
        </p:nvSpPr>
        <p:spPr>
          <a:xfrm>
            <a:off x="1008000" y="2997000"/>
            <a:ext cx="7848000" cy="107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600" b="1" strike="noStrike" spc="-1">
                <a:solidFill>
                  <a:srgbClr val="003366"/>
                </a:solidFill>
                <a:latin typeface="Arial"/>
              </a:rPr>
              <a:t>Динамика смертности от БСК </a:t>
            </a:r>
            <a:endParaRPr lang="ru-RU" sz="2600" b="0" strike="noStrike" spc="-1">
              <a:solidFill>
                <a:srgbClr val="003366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600" b="1" strike="noStrike" spc="-1">
                <a:solidFill>
                  <a:srgbClr val="003366"/>
                </a:solidFill>
                <a:latin typeface="Arial"/>
              </a:rPr>
              <a:t>на 100 000 населения:</a:t>
            </a:r>
            <a:endParaRPr lang="ru-RU" sz="2600" b="0" strike="noStrike" spc="-1">
              <a:solidFill>
                <a:srgbClr val="003366"/>
              </a:solidFill>
              <a:latin typeface="Arial"/>
            </a:endParaRPr>
          </a:p>
        </p:txBody>
      </p:sp>
      <p:pic>
        <p:nvPicPr>
          <p:cNvPr id="638" name="Рисунок 637"/>
          <p:cNvPicPr/>
          <p:nvPr/>
        </p:nvPicPr>
        <p:blipFill>
          <a:blip r:embed="rId2"/>
          <a:srcRect t="95317"/>
          <a:stretch/>
        </p:blipFill>
        <p:spPr>
          <a:xfrm>
            <a:off x="1586160" y="6479640"/>
            <a:ext cx="5971680" cy="167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9" name="Picture 2"/>
          <p:cNvPicPr/>
          <p:nvPr/>
        </p:nvPicPr>
        <p:blipFill>
          <a:blip r:embed="rId2"/>
          <a:stretch/>
        </p:blipFill>
        <p:spPr>
          <a:xfrm>
            <a:off x="288000" y="288000"/>
            <a:ext cx="576720" cy="633240"/>
          </a:xfrm>
          <a:prstGeom prst="rect">
            <a:avLst/>
          </a:prstGeom>
          <a:ln>
            <a:noFill/>
          </a:ln>
        </p:spPr>
      </p:pic>
      <p:sp>
        <p:nvSpPr>
          <p:cNvPr id="640" name="CustomShape 1"/>
          <p:cNvSpPr/>
          <p:nvPr/>
        </p:nvSpPr>
        <p:spPr>
          <a:xfrm>
            <a:off x="216000" y="1152000"/>
            <a:ext cx="4176000" cy="50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60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003366"/>
                </a:solidFill>
                <a:latin typeface="Arial"/>
              </a:rPr>
              <a:t>Структура общей смертности</a:t>
            </a:r>
            <a:endParaRPr lang="ru-RU" sz="2600" b="0" strike="noStrike" spc="-1">
              <a:solidFill>
                <a:srgbClr val="003366"/>
              </a:solidFill>
              <a:latin typeface="Arial"/>
            </a:endParaRPr>
          </a:p>
        </p:txBody>
      </p:sp>
      <p:pic>
        <p:nvPicPr>
          <p:cNvPr id="641" name="Рисунок 640"/>
          <p:cNvPicPr/>
          <p:nvPr/>
        </p:nvPicPr>
        <p:blipFill>
          <a:blip r:embed="rId3"/>
          <a:stretch/>
        </p:blipFill>
        <p:spPr>
          <a:xfrm>
            <a:off x="28800" y="1656000"/>
            <a:ext cx="9086760" cy="4536000"/>
          </a:xfrm>
          <a:prstGeom prst="rect">
            <a:avLst/>
          </a:prstGeom>
          <a:ln>
            <a:noFill/>
          </a:ln>
        </p:spPr>
      </p:pic>
      <p:sp>
        <p:nvSpPr>
          <p:cNvPr id="642" name="CustomShape 2"/>
          <p:cNvSpPr/>
          <p:nvPr/>
        </p:nvSpPr>
        <p:spPr>
          <a:xfrm>
            <a:off x="4716000" y="1152000"/>
            <a:ext cx="4176000" cy="50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60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003366"/>
                </a:solidFill>
                <a:latin typeface="Arial"/>
              </a:rPr>
              <a:t>Структура смертности от БСК</a:t>
            </a:r>
            <a:endParaRPr lang="ru-RU" sz="2600" b="0" strike="noStrike" spc="-1">
              <a:solidFill>
                <a:srgbClr val="003366"/>
              </a:solidFill>
              <a:latin typeface="Arial"/>
            </a:endParaRPr>
          </a:p>
        </p:txBody>
      </p:sp>
      <p:sp>
        <p:nvSpPr>
          <p:cNvPr id="643" name="CustomShape 3"/>
          <p:cNvSpPr/>
          <p:nvPr/>
        </p:nvSpPr>
        <p:spPr>
          <a:xfrm>
            <a:off x="1008000" y="45000"/>
            <a:ext cx="7848000" cy="107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3366"/>
                </a:solidFill>
                <a:latin typeface="Arial"/>
              </a:rPr>
              <a:t>Структура смертности населения Ленинградской области в 2022 году</a:t>
            </a:r>
            <a:endParaRPr lang="ru-RU" sz="2800" b="0" strike="noStrike" spc="-1">
              <a:solidFill>
                <a:srgbClr val="003366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Picture 2"/>
          <p:cNvPicPr/>
          <p:nvPr/>
        </p:nvPicPr>
        <p:blipFill>
          <a:blip r:embed="rId2"/>
          <a:stretch/>
        </p:blipFill>
        <p:spPr>
          <a:xfrm>
            <a:off x="288000" y="288000"/>
            <a:ext cx="576720" cy="633240"/>
          </a:xfrm>
          <a:prstGeom prst="rect">
            <a:avLst/>
          </a:prstGeom>
          <a:ln>
            <a:noFill/>
          </a:ln>
        </p:spPr>
      </p:pic>
      <p:sp>
        <p:nvSpPr>
          <p:cNvPr id="645" name="CustomShape 1"/>
          <p:cNvSpPr/>
          <p:nvPr/>
        </p:nvSpPr>
        <p:spPr>
          <a:xfrm>
            <a:off x="1008000" y="153000"/>
            <a:ext cx="8136000" cy="107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46" name="Рисунок 645"/>
          <p:cNvPicPr/>
          <p:nvPr/>
        </p:nvPicPr>
        <p:blipFill>
          <a:blip r:embed="rId3"/>
          <a:srcRect b="47658"/>
          <a:stretch/>
        </p:blipFill>
        <p:spPr>
          <a:xfrm>
            <a:off x="2452680" y="4848120"/>
            <a:ext cx="4238640" cy="1559880"/>
          </a:xfrm>
          <a:prstGeom prst="rect">
            <a:avLst/>
          </a:prstGeom>
          <a:ln>
            <a:solidFill>
              <a:srgbClr val="FFCC00"/>
            </a:solidFill>
          </a:ln>
        </p:spPr>
      </p:pic>
      <p:pic>
        <p:nvPicPr>
          <p:cNvPr id="647" name="Рисунок 646"/>
          <p:cNvPicPr/>
          <p:nvPr/>
        </p:nvPicPr>
        <p:blipFill>
          <a:blip r:embed="rId4"/>
          <a:srcRect r="48861"/>
          <a:stretch/>
        </p:blipFill>
        <p:spPr>
          <a:xfrm>
            <a:off x="288000" y="1151280"/>
            <a:ext cx="4666320" cy="3479760"/>
          </a:xfrm>
          <a:prstGeom prst="rect">
            <a:avLst/>
          </a:prstGeom>
          <a:ln>
            <a:noFill/>
          </a:ln>
        </p:spPr>
      </p:pic>
      <p:pic>
        <p:nvPicPr>
          <p:cNvPr id="648" name="Рисунок 647"/>
          <p:cNvPicPr/>
          <p:nvPr/>
        </p:nvPicPr>
        <p:blipFill>
          <a:blip r:embed="rId5"/>
          <a:srcRect r="51371"/>
          <a:stretch/>
        </p:blipFill>
        <p:spPr>
          <a:xfrm>
            <a:off x="4608000" y="1116000"/>
            <a:ext cx="4536000" cy="3450240"/>
          </a:xfrm>
          <a:prstGeom prst="rect">
            <a:avLst/>
          </a:prstGeom>
          <a:ln>
            <a:noFill/>
          </a:ln>
        </p:spPr>
      </p:pic>
      <p:sp>
        <p:nvSpPr>
          <p:cNvPr id="649" name="CustomShape 2"/>
          <p:cNvSpPr/>
          <p:nvPr/>
        </p:nvSpPr>
        <p:spPr>
          <a:xfrm>
            <a:off x="1008000" y="45000"/>
            <a:ext cx="7848000" cy="107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600" b="1" strike="noStrike" spc="-1">
                <a:solidFill>
                  <a:srgbClr val="003366"/>
                </a:solidFill>
                <a:latin typeface="Arial"/>
              </a:rPr>
              <a:t>Внутрирегиональный градиент смертности</a:t>
            </a:r>
            <a:endParaRPr lang="ru-RU" sz="2600" b="0" strike="noStrike" spc="-1">
              <a:solidFill>
                <a:srgbClr val="003366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" name="Picture 2"/>
          <p:cNvPicPr/>
          <p:nvPr/>
        </p:nvPicPr>
        <p:blipFill>
          <a:blip r:embed="rId2"/>
          <a:stretch/>
        </p:blipFill>
        <p:spPr>
          <a:xfrm>
            <a:off x="288000" y="288000"/>
            <a:ext cx="576720" cy="633240"/>
          </a:xfrm>
          <a:prstGeom prst="rect">
            <a:avLst/>
          </a:prstGeom>
          <a:ln>
            <a:noFill/>
          </a:ln>
        </p:spPr>
      </p:pic>
      <p:sp>
        <p:nvSpPr>
          <p:cNvPr id="651" name="CustomShape 1"/>
          <p:cNvSpPr/>
          <p:nvPr/>
        </p:nvSpPr>
        <p:spPr>
          <a:xfrm>
            <a:off x="1008000" y="153000"/>
            <a:ext cx="8136000" cy="107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52" name="Рисунок 651"/>
          <p:cNvPicPr/>
          <p:nvPr/>
        </p:nvPicPr>
        <p:blipFill>
          <a:blip r:embed="rId3"/>
          <a:srcRect l="49498"/>
          <a:stretch/>
        </p:blipFill>
        <p:spPr>
          <a:xfrm>
            <a:off x="0" y="1109520"/>
            <a:ext cx="4680000" cy="3533760"/>
          </a:xfrm>
          <a:prstGeom prst="rect">
            <a:avLst/>
          </a:prstGeom>
          <a:ln>
            <a:noFill/>
          </a:ln>
        </p:spPr>
      </p:pic>
      <p:pic>
        <p:nvPicPr>
          <p:cNvPr id="653" name="Рисунок 652"/>
          <p:cNvPicPr/>
          <p:nvPr/>
        </p:nvPicPr>
        <p:blipFill>
          <a:blip r:embed="rId4"/>
          <a:srcRect l="48234" b="1762"/>
          <a:stretch/>
        </p:blipFill>
        <p:spPr>
          <a:xfrm>
            <a:off x="4678920" y="1109520"/>
            <a:ext cx="4476960" cy="3354480"/>
          </a:xfrm>
          <a:prstGeom prst="rect">
            <a:avLst/>
          </a:prstGeom>
          <a:ln>
            <a:noFill/>
          </a:ln>
        </p:spPr>
      </p:pic>
      <p:pic>
        <p:nvPicPr>
          <p:cNvPr id="654" name="Рисунок 653"/>
          <p:cNvPicPr/>
          <p:nvPr/>
        </p:nvPicPr>
        <p:blipFill>
          <a:blip r:embed="rId5"/>
          <a:srcRect t="54721"/>
          <a:stretch/>
        </p:blipFill>
        <p:spPr>
          <a:xfrm>
            <a:off x="216000" y="4824000"/>
            <a:ext cx="4238640" cy="1349280"/>
          </a:xfrm>
          <a:prstGeom prst="rect">
            <a:avLst/>
          </a:prstGeom>
          <a:ln>
            <a:solidFill>
              <a:srgbClr val="FFCC00"/>
            </a:solidFill>
          </a:ln>
        </p:spPr>
      </p:pic>
      <p:pic>
        <p:nvPicPr>
          <p:cNvPr id="655" name="Рисунок 654"/>
          <p:cNvPicPr/>
          <p:nvPr/>
        </p:nvPicPr>
        <p:blipFill>
          <a:blip r:embed="rId6"/>
          <a:stretch/>
        </p:blipFill>
        <p:spPr>
          <a:xfrm>
            <a:off x="4723200" y="4843800"/>
            <a:ext cx="4276800" cy="1276200"/>
          </a:xfrm>
          <a:prstGeom prst="rect">
            <a:avLst/>
          </a:prstGeom>
          <a:ln>
            <a:noFill/>
          </a:ln>
        </p:spPr>
      </p:pic>
      <p:sp>
        <p:nvSpPr>
          <p:cNvPr id="656" name="CustomShape 2"/>
          <p:cNvSpPr/>
          <p:nvPr/>
        </p:nvSpPr>
        <p:spPr>
          <a:xfrm>
            <a:off x="1008000" y="45000"/>
            <a:ext cx="7848000" cy="107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600" b="1" strike="noStrike" spc="-1">
                <a:solidFill>
                  <a:srgbClr val="003366"/>
                </a:solidFill>
                <a:latin typeface="Arial"/>
              </a:rPr>
              <a:t>Внутрирегиональный градиент смертности</a:t>
            </a:r>
            <a:endParaRPr lang="ru-RU" sz="2600" b="0" strike="noStrike" spc="-1">
              <a:solidFill>
                <a:srgbClr val="003366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7" name="Table 1"/>
          <p:cNvGraphicFramePr/>
          <p:nvPr/>
        </p:nvGraphicFramePr>
        <p:xfrm>
          <a:off x="107640" y="1152000"/>
          <a:ext cx="8784720" cy="5595366"/>
        </p:xfrm>
        <a:graphic>
          <a:graphicData uri="http://schemas.openxmlformats.org/drawingml/2006/table">
            <a:tbl>
              <a:tblPr/>
              <a:tblGrid>
                <a:gridCol w="3557520"/>
                <a:gridCol w="853920"/>
                <a:gridCol w="1041120"/>
                <a:gridCol w="1110600"/>
                <a:gridCol w="1110600"/>
                <a:gridCol w="1110960"/>
              </a:tblGrid>
              <a:tr h="823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Наименование показателя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Целевое значение</a:t>
                      </a:r>
                      <a:endParaRPr lang="ru-RU" sz="13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2022г.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Показатель </a:t>
                      </a:r>
                      <a:r>
                        <a:t/>
                      </a:r>
                      <a:br/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7 мес.2022г.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Целевое значение</a:t>
                      </a:r>
                      <a:endParaRPr lang="ru-RU" sz="13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2023г.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3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Показатель </a:t>
                      </a:r>
                      <a:r>
                        <a:t/>
                      </a:r>
                      <a:br/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7мес 2023г.*</a:t>
                      </a:r>
                      <a:r>
                        <a:t/>
                      </a:r>
                      <a:br/>
                      <a:endParaRPr lang="ru-RU" sz="1300" b="0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3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Δ с прошлым годом*/%</a:t>
                      </a:r>
                      <a:endParaRPr lang="ru-RU" sz="13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300" b="0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02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Смертность от болезней системы кровообращения, на 100 тыс. населения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 b="1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508,6</a:t>
                      </a:r>
                      <a:endParaRPr lang="ru-RU" sz="1500" b="1" strike="noStrike" spc="-1"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375,04</a:t>
                      </a:r>
                      <a:endParaRPr lang="ru-RU" sz="1500" b="1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 b="1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404,5</a:t>
                      </a:r>
                      <a:endParaRPr lang="ru-RU" sz="1500" b="1" strike="noStrike" spc="-1"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380,6</a:t>
                      </a:r>
                      <a:endParaRPr lang="ru-RU" sz="1500" b="1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1,48</a:t>
                      </a:r>
                      <a:endParaRPr lang="ru-RU" sz="1500" b="1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</a:tr>
              <a:tr h="502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Смертности от инфаркта миокарда, на 100 тыс. населения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 b="1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 31,3</a:t>
                      </a:r>
                      <a:endParaRPr lang="ru-RU" sz="1500" b="1" strike="noStrike" spc="-1"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27,4</a:t>
                      </a:r>
                      <a:endParaRPr lang="ru-RU" sz="1500" b="1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 b="1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 30,0</a:t>
                      </a:r>
                      <a:endParaRPr lang="ru-RU" sz="1500" b="1" strike="noStrike" spc="-1"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22,1</a:t>
                      </a:r>
                      <a:endParaRPr lang="ru-RU" sz="1500" b="1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-19,34</a:t>
                      </a:r>
                      <a:endParaRPr lang="ru-RU" sz="1500" b="1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</a:tr>
              <a:tr h="502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Смертность от острого нарушения мозгового кровообращения, на 100 тыс. нас.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 b="1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 88,9</a:t>
                      </a:r>
                      <a:endParaRPr lang="ru-RU" sz="1500" b="1" strike="noStrike" spc="-1"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65,12</a:t>
                      </a:r>
                      <a:endParaRPr lang="ru-RU" sz="1500" b="1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 b="1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85,2</a:t>
                      </a:r>
                      <a:endParaRPr lang="ru-RU" sz="1500" b="1" strike="noStrike" spc="-1"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66,78</a:t>
                      </a:r>
                      <a:endParaRPr lang="ru-RU" sz="1500" b="1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2,55</a:t>
                      </a:r>
                      <a:endParaRPr lang="ru-RU" sz="1500" b="1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</a:tr>
              <a:tr h="502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Больничная летальность от инфаркта миокарда, %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 b="1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9,8</a:t>
                      </a:r>
                      <a:endParaRPr lang="ru-RU" sz="1500" b="1" strike="noStrike" spc="-1"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7,7</a:t>
                      </a:r>
                      <a:endParaRPr lang="ru-RU" sz="1500" b="1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 b="1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9,0</a:t>
                      </a:r>
                      <a:endParaRPr lang="ru-RU" sz="1500" b="1" strike="noStrike" spc="-1"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7,27</a:t>
                      </a:r>
                      <a:endParaRPr lang="ru-RU" sz="1500" b="1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-5,58</a:t>
                      </a:r>
                      <a:endParaRPr lang="ru-RU" sz="1500" b="1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</a:tr>
              <a:tr h="502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Больничная летальность от острого нарушения мозгового кровообращения, %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 b="1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 18</a:t>
                      </a:r>
                      <a:endParaRPr lang="ru-RU" sz="1500" b="1" strike="noStrike" spc="-1"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15,6</a:t>
                      </a:r>
                      <a:endParaRPr lang="ru-RU" sz="1500" b="1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 b="1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17,6</a:t>
                      </a:r>
                      <a:endParaRPr lang="ru-RU" sz="1500" b="1" strike="noStrike" spc="-1"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15,45</a:t>
                      </a:r>
                      <a:endParaRPr lang="ru-RU" sz="1500" b="1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-0,96</a:t>
                      </a:r>
                      <a:endParaRPr lang="ru-RU" sz="1500" b="1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</a:tr>
              <a:tr h="912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Отношение числа рентгенэндоваскулярных вмешательств в лечебных целях, к общему числу выбывших больных, перенесших острый коронарный синдром, %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 b="1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 50</a:t>
                      </a:r>
                      <a:endParaRPr lang="ru-RU" sz="1500" b="1" strike="noStrike" spc="-1"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66,7</a:t>
                      </a:r>
                      <a:endParaRPr lang="ru-RU" sz="1500" b="1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 b="1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55</a:t>
                      </a:r>
                      <a:endParaRPr lang="ru-RU" sz="1500" b="1" strike="noStrike" spc="-1"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91,21</a:t>
                      </a:r>
                      <a:endParaRPr lang="ru-RU" sz="1500" b="1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36,75</a:t>
                      </a:r>
                      <a:endParaRPr lang="ru-RU" sz="1500" b="1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</a:tr>
              <a:tr h="502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Количество рентген-эндоваскулярных вмешательств в лечебных целях, тыс. ед.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 b="1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 2,507</a:t>
                      </a:r>
                      <a:endParaRPr lang="ru-RU" sz="1500" b="1" strike="noStrike" spc="-1"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3,244</a:t>
                      </a:r>
                      <a:endParaRPr lang="ru-RU" sz="1500" b="1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 b="1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2,412</a:t>
                      </a:r>
                      <a:endParaRPr lang="ru-RU" sz="1500" b="1" strike="noStrike" spc="-1"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4,2</a:t>
                      </a:r>
                      <a:endParaRPr lang="ru-RU" sz="1500" b="1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29,47</a:t>
                      </a:r>
                      <a:endParaRPr lang="ru-RU" sz="1500" b="1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658" name="Picture 2"/>
          <p:cNvPicPr/>
          <p:nvPr/>
        </p:nvPicPr>
        <p:blipFill>
          <a:blip r:embed="rId2"/>
          <a:stretch/>
        </p:blipFill>
        <p:spPr>
          <a:xfrm>
            <a:off x="611640" y="6277680"/>
            <a:ext cx="1692360" cy="424440"/>
          </a:xfrm>
          <a:prstGeom prst="rect">
            <a:avLst/>
          </a:prstGeom>
          <a:ln>
            <a:noFill/>
          </a:ln>
        </p:spPr>
      </p:pic>
      <p:pic>
        <p:nvPicPr>
          <p:cNvPr id="659" name="Picture 2"/>
          <p:cNvPicPr/>
          <p:nvPr/>
        </p:nvPicPr>
        <p:blipFill>
          <a:blip r:embed="rId3"/>
          <a:stretch/>
        </p:blipFill>
        <p:spPr>
          <a:xfrm>
            <a:off x="288000" y="288360"/>
            <a:ext cx="576720" cy="633240"/>
          </a:xfrm>
          <a:prstGeom prst="rect">
            <a:avLst/>
          </a:prstGeom>
          <a:ln>
            <a:noFill/>
          </a:ln>
        </p:spPr>
      </p:pic>
      <p:sp>
        <p:nvSpPr>
          <p:cNvPr id="660" name="CustomShape 2"/>
          <p:cNvSpPr/>
          <p:nvPr/>
        </p:nvSpPr>
        <p:spPr>
          <a:xfrm>
            <a:off x="1008000" y="153000"/>
            <a:ext cx="8136000" cy="107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3366"/>
                </a:solidFill>
                <a:latin typeface="Arial"/>
              </a:rPr>
              <a:t>Оценка достижения основных целевых показателей регионального проекта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200" b="1" strike="noStrike" spc="-1">
                <a:solidFill>
                  <a:srgbClr val="660033"/>
                </a:solidFill>
                <a:latin typeface="Arial"/>
              </a:rPr>
              <a:t>Борьба с сердечно-сосудистыми заболеваниями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:p15="http://schemas.microsoft.com/office/powerpoint/2012/main" xmlns="">
      <p:transition spd="med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" name="Picture 2"/>
          <p:cNvPicPr/>
          <p:nvPr/>
        </p:nvPicPr>
        <p:blipFill>
          <a:blip r:embed="rId2"/>
          <a:stretch/>
        </p:blipFill>
        <p:spPr>
          <a:xfrm>
            <a:off x="611640" y="6277680"/>
            <a:ext cx="1692360" cy="424440"/>
          </a:xfrm>
          <a:prstGeom prst="rect">
            <a:avLst/>
          </a:prstGeom>
          <a:ln>
            <a:noFill/>
          </a:ln>
        </p:spPr>
      </p:pic>
      <p:pic>
        <p:nvPicPr>
          <p:cNvPr id="662" name="Picture 2"/>
          <p:cNvPicPr/>
          <p:nvPr/>
        </p:nvPicPr>
        <p:blipFill>
          <a:blip r:embed="rId3"/>
          <a:stretch/>
        </p:blipFill>
        <p:spPr>
          <a:xfrm>
            <a:off x="288000" y="288360"/>
            <a:ext cx="576720" cy="633240"/>
          </a:xfrm>
          <a:prstGeom prst="rect">
            <a:avLst/>
          </a:prstGeom>
          <a:ln>
            <a:noFill/>
          </a:ln>
        </p:spPr>
      </p:pic>
      <p:sp>
        <p:nvSpPr>
          <p:cNvPr id="663" name="CustomShape 1"/>
          <p:cNvSpPr/>
          <p:nvPr/>
        </p:nvSpPr>
        <p:spPr>
          <a:xfrm>
            <a:off x="1008000" y="153000"/>
            <a:ext cx="8136000" cy="107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3366"/>
                </a:solidFill>
                <a:latin typeface="Arial"/>
              </a:rPr>
              <a:t>Оценка достижения основных целевых показателей регионального проекта</a:t>
            </a:r>
            <a:r>
              <a:rPr lang="ru-RU" sz="2200" b="1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200" b="1" strike="noStrike" spc="-1">
                <a:solidFill>
                  <a:srgbClr val="660033"/>
                </a:solidFill>
                <a:latin typeface="Arial"/>
              </a:rPr>
              <a:t>Борьба с сердечно-сосудистыми заболеваниями</a:t>
            </a:r>
            <a:endParaRPr lang="ru-RU" sz="2200" b="0" strike="noStrike" spc="-1">
              <a:latin typeface="Arial"/>
            </a:endParaRPr>
          </a:p>
        </p:txBody>
      </p:sp>
      <p:graphicFrame>
        <p:nvGraphicFramePr>
          <p:cNvPr id="664" name="Table 2"/>
          <p:cNvGraphicFramePr/>
          <p:nvPr/>
        </p:nvGraphicFramePr>
        <p:xfrm>
          <a:off x="252000" y="1296000"/>
          <a:ext cx="8352720" cy="5138166"/>
        </p:xfrm>
        <a:graphic>
          <a:graphicData uri="http://schemas.openxmlformats.org/drawingml/2006/table">
            <a:tbl>
              <a:tblPr/>
              <a:tblGrid>
                <a:gridCol w="3816360"/>
                <a:gridCol w="936000"/>
                <a:gridCol w="864000"/>
                <a:gridCol w="792000"/>
                <a:gridCol w="936000"/>
                <a:gridCol w="1008360"/>
              </a:tblGrid>
              <a:tr h="1013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Наименование показателя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Целевое значение 2022г.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3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Пок-ль </a:t>
                      </a:r>
                      <a:r>
                        <a:t/>
                      </a:r>
                      <a:br/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7мес </a:t>
                      </a:r>
                      <a:endParaRPr lang="ru-RU" sz="13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2022 г.*</a:t>
                      </a:r>
                      <a:r>
                        <a:t/>
                      </a:r>
                      <a:br/>
                      <a:endParaRPr lang="ru-RU" sz="1300" b="0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Целевое значение 2023г.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3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Пок-ль </a:t>
                      </a:r>
                      <a:r>
                        <a:t/>
                      </a:r>
                      <a:br/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7 мес 2023г.*</a:t>
                      </a:r>
                      <a:r>
                        <a:t/>
                      </a:r>
                      <a:br/>
                      <a:endParaRPr lang="ru-RU" sz="1300" b="0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3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Δ с прошлым годом*/%</a:t>
                      </a:r>
                      <a:endParaRPr lang="ru-RU" sz="13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300" b="0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996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Доля лиц, которые перенесли ОНМК, инфаркт миокарда, а также которым были </a:t>
                      </a:r>
                      <a:r>
                        <a:t/>
                      </a:r>
                      <a:br/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выполнены аортокоронарное</a:t>
                      </a:r>
                      <a:r>
                        <a:t/>
                      </a:r>
                      <a:br/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шунтирование, ангиопластика</a:t>
                      </a:r>
                      <a:r>
                        <a:t/>
                      </a:r>
                      <a:br/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коронарных артерий со стентированием и</a:t>
                      </a:r>
                      <a:r>
                        <a:t/>
                      </a:r>
                      <a:br/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катетерная абляция по поводу сердечно-сосудистых заболеваний, бесплатно</a:t>
                      </a:r>
                      <a:r>
                        <a:t/>
                      </a:r>
                      <a:br/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получивших в отчетном году</a:t>
                      </a:r>
                      <a:r>
                        <a:t/>
                      </a:r>
                      <a:br/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необходимые лекарственные препаратов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200" b="1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 85</a:t>
                      </a:r>
                      <a:endParaRPr lang="ru-RU" sz="2200" b="1" strike="noStrike" spc="-1"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86,3</a:t>
                      </a:r>
                      <a:endParaRPr lang="ru-RU" sz="2200" b="1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200" b="1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90,0</a:t>
                      </a:r>
                      <a:endParaRPr lang="ru-RU" sz="2200" b="1" strike="noStrike" spc="-1"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93,4</a:t>
                      </a:r>
                      <a:endParaRPr lang="ru-RU" sz="2200" b="1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8,23</a:t>
                      </a:r>
                      <a:endParaRPr lang="ru-RU" sz="2200" b="1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</a:tr>
              <a:tr h="15735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Доля лиц с болезнями системы кровообращения, состоящих под диспансерным наблюдением, получивших в текущем году медицинские услуги в рамках диспансерного наблюдения от всех пациентов с болезнями системы кровообращения, состоящих под диспансерным наблюдением, %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200" b="1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 60</a:t>
                      </a:r>
                      <a:endParaRPr lang="ru-RU" sz="2200" b="1" strike="noStrike" spc="-1"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58,2</a:t>
                      </a:r>
                      <a:endParaRPr lang="ru-RU" sz="2200" b="1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200" b="1" strike="noStrike" spc="-1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78,0</a:t>
                      </a:r>
                      <a:endParaRPr lang="ru-RU" sz="2200" b="1" strike="noStrike" spc="-1">
                        <a:latin typeface="Arial"/>
                      </a:endParaRPr>
                    </a:p>
                  </a:txBody>
                  <a:tcPr marL="68400" marR="684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90,2</a:t>
                      </a:r>
                      <a:endParaRPr lang="ru-RU" sz="2200" b="1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54,98</a:t>
                      </a:r>
                      <a:endParaRPr lang="ru-RU" sz="2200" b="1" strike="noStrike" spc="-1">
                        <a:latin typeface="Arial"/>
                      </a:endParaRPr>
                    </a:p>
                  </a:txBody>
                  <a:tcPr marL="6120" marR="612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2057</TotalTime>
  <Words>754</Words>
  <Application>Microsoft Office PowerPoint</Application>
  <PresentationFormat>Экран (4:3)</PresentationFormat>
  <Paragraphs>212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16</vt:i4>
      </vt:variant>
      <vt:variant>
        <vt:lpstr>Заголовки слайдов</vt:lpstr>
      </vt:variant>
      <vt:variant>
        <vt:i4>21</vt:i4>
      </vt:variant>
    </vt:vector>
  </HeadingPairs>
  <TitlesOfParts>
    <vt:vector size="37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Кардиологическая служба Ленинградской области 2022г.- 7 мес. 2023г.  г. Всеволожск 26.09.2023</dc:title>
  <dc:creator>Вадим</dc:creator>
  <cp:lastModifiedBy>Александр Григорьевич Храмеев</cp:lastModifiedBy>
  <cp:revision>130</cp:revision>
  <dcterms:created xsi:type="dcterms:W3CDTF">2023-09-18T20:16:34Z</dcterms:created>
  <dcterms:modified xsi:type="dcterms:W3CDTF">2023-10-05T08:24:55Z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Microsoft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11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96</vt:i4>
  </property>
</Properties>
</file>