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455" r:id="rId3"/>
    <p:sldId id="453" r:id="rId4"/>
    <p:sldId id="420" r:id="rId5"/>
    <p:sldId id="421" r:id="rId6"/>
    <p:sldId id="454" r:id="rId7"/>
    <p:sldId id="459" r:id="rId8"/>
    <p:sldId id="456" r:id="rId9"/>
    <p:sldId id="327" r:id="rId10"/>
    <p:sldId id="288" r:id="rId11"/>
    <p:sldId id="433" r:id="rId12"/>
    <p:sldId id="458" r:id="rId13"/>
    <p:sldId id="311" r:id="rId14"/>
    <p:sldId id="381" r:id="rId15"/>
    <p:sldId id="463" r:id="rId16"/>
    <p:sldId id="461" r:id="rId17"/>
    <p:sldId id="457" r:id="rId18"/>
    <p:sldId id="462" r:id="rId19"/>
    <p:sldId id="46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23" d="100"/>
          <a:sy n="123" d="100"/>
        </p:scale>
        <p:origin x="-11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FDA7B0-5BF9-3C3C-3D64-286363996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CA5885-4C9B-2601-A6FA-5A2388090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E3D492-34A1-2122-6BB7-0AED04E2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31B-F439-4499-ABDA-378BAEFC12F8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5CEBAB-E267-4AA1-EBE1-0FCC94BF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6088FA-FBC2-51C2-1C75-B0B25AD9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53D4-1544-4EBC-87A2-9B66CAFB0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68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66EEA2-B8CD-C38D-16F2-40ADA195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63D0E9E-9CB7-6443-715B-CE7A250A1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97FCE1-CE52-FFC9-D1F7-64559BCB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31B-F439-4499-ABDA-378BAEFC12F8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7EE7C2-ADDA-E87E-5056-71ACBFA3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310618-8139-FE4E-7F08-F1C249EF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53D4-1544-4EBC-87A2-9B66CAFB0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9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7089DEE-3F17-51DA-C4A1-F70A80543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5F9FB3F-DB4A-9E89-3A15-0D036E840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8179D9-1892-6CEA-C6FE-64F5CB2A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31B-F439-4499-ABDA-378BAEFC12F8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3D28E4-B880-F231-8076-D441DD58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6CA059-BDAC-981F-4FFA-7F1A9D36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53D4-1544-4EBC-87A2-9B66CAFB0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60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13470" y="1447800"/>
            <a:ext cx="4897967" cy="480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14643" y="1447800"/>
            <a:ext cx="4897967" cy="480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13DBF-A124-47EF-AEB9-0CD2E2406D72}" type="datetimeFigureOut">
              <a:rPr lang="ru-RU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90F6-A9B3-4F30-BBED-6C35A2960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6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2A2793-0845-AE27-8AEC-0DD181D4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D4405D-25E5-5A78-C221-25C383F7F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BE1F88-9C83-14C9-5224-A48A746C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31B-F439-4499-ABDA-378BAEFC12F8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03647F-F26A-921D-0462-75D76748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0BF7BB-B8CB-3A8C-6CAC-A502C91B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53D4-1544-4EBC-87A2-9B66CAFB0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910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11822-8F23-7167-D392-1747B374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105C50-BD0F-7675-AB6E-1ED820E64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2A9ADF-A36A-10A4-6105-064CCB94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31B-F439-4499-ABDA-378BAEFC12F8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98A627-9649-90D6-BC70-18597519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6F3B3D-DC1C-3D54-D7F8-26FE6D12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53D4-1544-4EBC-87A2-9B66CAFB0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42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97A8D8-FCAD-7A7B-0B9F-2DE375DC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4C383E-EBD1-FAB8-E29C-8A249C001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DCB45B-5EB3-EAD6-52DF-DD098841C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AE8B1B-1650-ACB3-EC10-D251C7DA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31B-F439-4499-ABDA-378BAEFC12F8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091BC4-D09E-ADAB-9000-CD278620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7208C2-ACFC-FB8C-9D1A-B185D52B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53D4-1544-4EBC-87A2-9B66CAFB0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1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BFCE49-107C-1009-B75C-15515CEF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367F2E-2709-98F2-30ED-088534E2D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E5A5D99-981E-028A-3E40-EC6CFB149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AD9624D-1BA7-10B6-EF70-0A688875E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F1C77F1-56E7-871A-98DF-8C50DA072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7714E3C-C04D-2E0B-6804-60DCFA2D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31B-F439-4499-ABDA-378BAEFC12F8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E63ED14-7D29-B7FB-B239-8B146A53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A76DB24-AC5D-5E04-0D65-A26677DC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53D4-1544-4EBC-87A2-9B66CAFB0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23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9F022D-C584-9980-F3C9-F39C7613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EDD7AE2-C068-6B3C-E28F-A79759A9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31B-F439-4499-ABDA-378BAEFC12F8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C56805-5F0B-5C1F-0CD3-1FD6FB19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3F8358E-61EE-5AB8-0738-298988D8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53D4-1544-4EBC-87A2-9B66CAFB0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92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8E3CB89-EA58-BEFF-72B0-45AE6E7C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31B-F439-4499-ABDA-378BAEFC12F8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22096AA-808F-F5C4-DD9F-F5C337DB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06E6128-6AEF-4503-D77E-432A03354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53D4-1544-4EBC-87A2-9B66CAFB0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49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CE248F-E66F-8D5C-7ADB-A9335228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3E2AFB-9C33-9172-ABB7-148ADF08E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184DC65-1AF4-E6E2-9AD5-D1CCFBCB6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265FDE-4789-DDA3-3DA3-3123E174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31B-F439-4499-ABDA-378BAEFC12F8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5B26CE-2DCC-D849-5324-49BFD935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074E48-BC32-0354-5A19-862AF2DD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53D4-1544-4EBC-87A2-9B66CAFB0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678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A7DF27-C43B-CA84-0263-3A4E6D76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02B7C31-50DE-5024-3CC0-D28E47751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41D65E6-74B7-9DA6-0B7C-F0F8F2018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15D0BF-B4C2-DB2A-47FC-E329916D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31B-F439-4499-ABDA-378BAEFC12F8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CCD7B1-DAF1-1290-FF17-FFF2E637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2A058-EBF2-14E5-124D-35F099D2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53D4-1544-4EBC-87A2-9B66CAFB0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04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FAF8C-9EDA-2125-8DA0-ED315704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81B3E8-71F6-1B00-8EBD-712D7E1B5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8B5005-590F-F3E4-676A-BAFB65D4B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231B-F439-4499-ABDA-378BAEFC12F8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2AF4A5-68A6-B40F-619D-353D42DF2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17AA70-F9BB-6014-9561-42E970EA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53D4-1544-4EBC-87A2-9B66CAFB0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17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68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3038" y="5394455"/>
            <a:ext cx="4559699" cy="347133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cs typeface="Browallia New" pitchFamily="34" charset="-34"/>
              </a:rPr>
              <a:t>Главный врач проф. </a:t>
            </a:r>
            <a:r>
              <a:rPr lang="ru-RU" sz="2000" b="1" dirty="0" err="1">
                <a:cs typeface="Browallia New" pitchFamily="34" charset="-34"/>
              </a:rPr>
              <a:t>Стрижелецкий</a:t>
            </a:r>
            <a:r>
              <a:rPr lang="ru-RU" sz="2000" b="1" dirty="0">
                <a:cs typeface="Browallia New" pitchFamily="34" charset="-34"/>
              </a:rPr>
              <a:t> В.В.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072639"/>
            <a:ext cx="12177713" cy="1763486"/>
          </a:xfrm>
          <a:prstGeom prst="rect">
            <a:avLst/>
          </a:prstGeom>
          <a:solidFill>
            <a:schemeClr val="accent6">
              <a:lumMod val="40000"/>
              <a:lumOff val="60000"/>
              <a:alpha val="76000"/>
            </a:schemeClr>
          </a:solidFill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О работе корпуса-трансформера</a:t>
            </a:r>
          </a:p>
          <a:p>
            <a:pPr algn="ctr"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СПб ГБУЗ «Городской больницы</a:t>
            </a:r>
          </a:p>
          <a:p>
            <a:pPr algn="ctr"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Святого Великомученика Георгия»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965200" y="282633"/>
            <a:ext cx="10714182" cy="578373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5400" dirty="0">
                <a:solidFill>
                  <a:srgbClr val="FF0000"/>
                </a:solidFill>
              </a:rPr>
              <a:t>Коечная мощность стационара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5400" dirty="0"/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5400" b="1" dirty="0">
                <a:solidFill>
                  <a:srgbClr val="FF0000"/>
                </a:solidFill>
              </a:rPr>
              <a:t>615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5400" b="1" dirty="0">
                <a:solidFill>
                  <a:srgbClr val="00B050"/>
                </a:solidFill>
              </a:rPr>
              <a:t>2013</a:t>
            </a:r>
            <a:r>
              <a:rPr lang="ru-RU" sz="5400" dirty="0"/>
              <a:t> год - </a:t>
            </a:r>
            <a:r>
              <a:rPr lang="ru-RU" sz="5400" b="1" dirty="0">
                <a:solidFill>
                  <a:srgbClr val="00B050"/>
                </a:solidFill>
              </a:rPr>
              <a:t>579 </a:t>
            </a:r>
            <a:r>
              <a:rPr lang="ru-RU" sz="5400" dirty="0"/>
              <a:t>коек + </a:t>
            </a:r>
            <a:r>
              <a:rPr lang="ru-RU" sz="5400" b="1" dirty="0">
                <a:solidFill>
                  <a:srgbClr val="00B050"/>
                </a:solidFill>
              </a:rPr>
              <a:t>36</a:t>
            </a:r>
            <a:r>
              <a:rPr lang="ru-RU" sz="5400" dirty="0"/>
              <a:t> коек ОРИТ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5400" b="1" dirty="0">
                <a:solidFill>
                  <a:srgbClr val="00B050"/>
                </a:solidFill>
              </a:rPr>
              <a:t>2023</a:t>
            </a:r>
            <a:r>
              <a:rPr lang="ru-RU" sz="5400" dirty="0"/>
              <a:t> год - </a:t>
            </a:r>
            <a:r>
              <a:rPr lang="ru-RU" sz="5400" b="1" dirty="0">
                <a:solidFill>
                  <a:srgbClr val="00B050"/>
                </a:solidFill>
              </a:rPr>
              <a:t>866</a:t>
            </a:r>
            <a:r>
              <a:rPr lang="ru-RU" sz="5400" dirty="0"/>
              <a:t> коек + </a:t>
            </a:r>
            <a:r>
              <a:rPr lang="ru-RU" sz="5400" b="1" dirty="0">
                <a:solidFill>
                  <a:srgbClr val="00B050"/>
                </a:solidFill>
              </a:rPr>
              <a:t>55</a:t>
            </a:r>
            <a:r>
              <a:rPr lang="ru-RU" sz="5400" dirty="0"/>
              <a:t> коек ОРИТ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5400" b="1" dirty="0">
                <a:solidFill>
                  <a:srgbClr val="FF0000"/>
                </a:solidFill>
              </a:rPr>
              <a:t>921</a:t>
            </a:r>
          </a:p>
        </p:txBody>
      </p:sp>
      <p:sp>
        <p:nvSpPr>
          <p:cNvPr id="2" name="Левая фигурная скобка 1">
            <a:extLst>
              <a:ext uri="{FF2B5EF4-FFF2-40B4-BE49-F238E27FC236}">
                <a16:creationId xmlns:a16="http://schemas.microsoft.com/office/drawing/2014/main" xmlns="" id="{D1E84EC7-B21D-3E28-142B-52855CF0C79F}"/>
              </a:ext>
            </a:extLst>
          </p:cNvPr>
          <p:cNvSpPr/>
          <p:nvPr/>
        </p:nvSpPr>
        <p:spPr>
          <a:xfrm rot="5400000">
            <a:off x="6035038" y="896985"/>
            <a:ext cx="391890" cy="3997234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xmlns="" id="{23AB86E4-5F01-5ECF-2C7F-225787FD221A}"/>
              </a:ext>
            </a:extLst>
          </p:cNvPr>
          <p:cNvSpPr/>
          <p:nvPr/>
        </p:nvSpPr>
        <p:spPr>
          <a:xfrm rot="16200000">
            <a:off x="5992798" y="2500661"/>
            <a:ext cx="476370" cy="3997234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C3A984-E9AB-4328-B760-B420064C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082" y="570271"/>
            <a:ext cx="7971535" cy="8652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Новый лечебно-диагностический корпус</a:t>
            </a:r>
          </a:p>
        </p:txBody>
      </p:sp>
      <p:pic>
        <p:nvPicPr>
          <p:cNvPr id="8" name="Рисунок 7" descr="Изображение выглядит как внешний, здание, многоквартирный дом&#10;&#10;Автоматически созданное описание">
            <a:extLst>
              <a:ext uri="{FF2B5EF4-FFF2-40B4-BE49-F238E27FC236}">
                <a16:creationId xmlns:a16="http://schemas.microsoft.com/office/drawing/2014/main" xmlns="" id="{6E1E2BCD-306F-45CE-89AD-C0567EF450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72" b="-2"/>
          <a:stretch/>
        </p:blipFill>
        <p:spPr>
          <a:xfrm>
            <a:off x="509136" y="10"/>
            <a:ext cx="3517876" cy="2282808"/>
          </a:xfrm>
          <a:custGeom>
            <a:avLst/>
            <a:gdLst/>
            <a:ahLst/>
            <a:cxnLst/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6" name="Объект 5" descr="Изображение выглядит как человек, внешний, пить, пит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85310E7-68FB-47E7-B738-C32EEFDE48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2741"/>
          <a:stretch/>
        </p:blipFill>
        <p:spPr>
          <a:xfrm>
            <a:off x="169666" y="2289183"/>
            <a:ext cx="3514822" cy="2273270"/>
          </a:xfrm>
          <a:custGeom>
            <a:avLst/>
            <a:gdLst/>
            <a:ahLst/>
            <a:cxnLst/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10" name="Рисунок 9" descr="Изображение выглядит как внешний, здание, небо, город&#10;&#10;Автоматически созданное описание">
            <a:extLst>
              <a:ext uri="{FF2B5EF4-FFF2-40B4-BE49-F238E27FC236}">
                <a16:creationId xmlns:a16="http://schemas.microsoft.com/office/drawing/2014/main" xmlns="" id="{23FCF2A9-3533-44E9-A63F-6DE52F945B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13" r="1" b="1"/>
          <a:stretch/>
        </p:blipFill>
        <p:spPr>
          <a:xfrm>
            <a:off x="-10633" y="4565636"/>
            <a:ext cx="3355563" cy="2292364"/>
          </a:xfrm>
          <a:custGeom>
            <a:avLst/>
            <a:gdLst/>
            <a:ahLst/>
            <a:cxnLst/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541FD00B-7163-4468-BA67-6B5D2F2D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779" y="1706900"/>
            <a:ext cx="7334687" cy="323732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305</a:t>
            </a:r>
            <a:r>
              <a:rPr lang="ru-RU" sz="2400" dirty="0"/>
              <a:t> коек, обеспеченных кислородом</a:t>
            </a:r>
          </a:p>
          <a:p>
            <a:r>
              <a:rPr lang="ru-RU" sz="2400" dirty="0"/>
              <a:t>Современная диагностическая база</a:t>
            </a:r>
          </a:p>
          <a:p>
            <a:r>
              <a:rPr lang="ru-RU" sz="2400" dirty="0"/>
              <a:t>Продуманная логистика</a:t>
            </a:r>
          </a:p>
          <a:p>
            <a:r>
              <a:rPr lang="ru-RU" sz="2400" dirty="0"/>
              <a:t>Оборудованная реанимация с квалифицированными кадрами</a:t>
            </a:r>
          </a:p>
          <a:p>
            <a:r>
              <a:rPr lang="ru-RU" sz="2400" dirty="0"/>
              <a:t>Операционные, позволяющие оказывать высокотехнологичную медицинскую помощь самого высокого уровня</a:t>
            </a:r>
          </a:p>
          <a:p>
            <a:r>
              <a:rPr lang="ru-RU" sz="2400" dirty="0"/>
              <a:t>Комфорт для пациентов</a:t>
            </a:r>
          </a:p>
          <a:p>
            <a:r>
              <a:rPr lang="ru-RU" sz="2400" dirty="0"/>
              <a:t>Возможность возобновить плановую и экстренную медицинскую помощь пациентам с соматической патологией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6261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6487BD-CEB8-C70A-0A4D-E5C27216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особенности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A98256-7A6A-4D29-754A-C95A66F0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Полная автономность от основного корпуса больницы в случае перепрофилирования (диагностические службы, лаборатория, стерилизация)</a:t>
            </a:r>
          </a:p>
          <a:p>
            <a:r>
              <a:rPr lang="ru-RU" dirty="0"/>
              <a:t>Четкое разграничение зон пациентов и зон персонала, наличие санитарных пропускников в каждом крыле каждого этажа позволяют максимально гибко распоряжаться коечным фондом</a:t>
            </a:r>
          </a:p>
          <a:p>
            <a:r>
              <a:rPr lang="ru-RU" dirty="0"/>
              <a:t>Соотношение инфекционных и соматических коек корпуса с момента открытия изменялось </a:t>
            </a:r>
            <a:r>
              <a:rPr lang="ru-RU" dirty="0" smtClean="0"/>
              <a:t>12 </a:t>
            </a:r>
            <a:r>
              <a:rPr lang="ru-RU" dirty="0"/>
              <a:t>раз, среднее время на перепрофилирование – 24 часа</a:t>
            </a:r>
          </a:p>
        </p:txBody>
      </p:sp>
    </p:spTree>
    <p:extLst>
      <p:ext uri="{BB962C8B-B14F-4D97-AF65-F5344CB8AC3E}">
        <p14:creationId xmlns:p14="http://schemas.microsoft.com/office/powerpoint/2010/main" xmlns="" val="285354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:\1639586937166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70" b="-1"/>
          <a:stretch/>
        </p:blipFill>
        <p:spPr bwMode="auto"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2095" y="441408"/>
            <a:ext cx="7900601" cy="10216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dirty="0" err="1">
                <a:solidFill>
                  <a:srgbClr val="FF0000"/>
                </a:solidFill>
              </a:rPr>
              <a:t>Новые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отделения</a:t>
            </a:r>
            <a:r>
              <a:rPr lang="en-US" sz="2800" dirty="0">
                <a:solidFill>
                  <a:srgbClr val="FF0000"/>
                </a:solidFill>
              </a:rPr>
              <a:t> и </a:t>
            </a:r>
            <a:r>
              <a:rPr lang="en-US" sz="2800" dirty="0" err="1">
                <a:solidFill>
                  <a:srgbClr val="FF0000"/>
                </a:solidFill>
              </a:rPr>
              <a:t>направления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работы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C:\Users\admin\Downloads\IMG_2329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48" r="6741" b="2"/>
          <a:stretch/>
        </p:blipFill>
        <p:spPr bwMode="auto"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852114" y="1611086"/>
            <a:ext cx="7590949" cy="44302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В </a:t>
            </a:r>
            <a:r>
              <a:rPr lang="en-US" sz="2400" dirty="0" err="1"/>
              <a:t>связи</a:t>
            </a:r>
            <a:r>
              <a:rPr lang="en-US" sz="2400" dirty="0"/>
              <a:t> с </a:t>
            </a:r>
            <a:r>
              <a:rPr lang="en-US" sz="2400" dirty="0" err="1"/>
              <a:t>началом</a:t>
            </a:r>
            <a:r>
              <a:rPr lang="en-US" sz="2400" dirty="0"/>
              <a:t> </a:t>
            </a:r>
            <a:r>
              <a:rPr lang="en-US" sz="2400" dirty="0" err="1"/>
              <a:t>работы</a:t>
            </a:r>
            <a:r>
              <a:rPr lang="en-US" sz="2400" dirty="0"/>
              <a:t> </a:t>
            </a:r>
            <a:r>
              <a:rPr lang="en-US" sz="2400" dirty="0" err="1"/>
              <a:t>нового</a:t>
            </a:r>
            <a:r>
              <a:rPr lang="en-US" sz="2400" dirty="0"/>
              <a:t> </a:t>
            </a:r>
            <a:r>
              <a:rPr lang="en-US" sz="2400" dirty="0" err="1"/>
              <a:t>лечебно-диагностического</a:t>
            </a:r>
            <a:r>
              <a:rPr lang="en-US" sz="2400" dirty="0"/>
              <a:t> </a:t>
            </a:r>
            <a:r>
              <a:rPr lang="en-US" sz="2400" dirty="0" err="1"/>
              <a:t>корпуса</a:t>
            </a:r>
            <a:r>
              <a:rPr lang="en-US" sz="2400" dirty="0"/>
              <a:t> </a:t>
            </a:r>
            <a:r>
              <a:rPr lang="en-US" sz="2400" dirty="0" err="1"/>
              <a:t>открыты</a:t>
            </a:r>
            <a:r>
              <a:rPr lang="en-US" sz="2400" dirty="0"/>
              <a:t> </a:t>
            </a:r>
            <a:r>
              <a:rPr lang="en-US" sz="2400" dirty="0" err="1"/>
              <a:t>отделения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Пульмонологии</a:t>
            </a:r>
            <a:endParaRPr lang="en-US" sz="2400" dirty="0"/>
          </a:p>
          <a:p>
            <a:r>
              <a:rPr lang="en-US" sz="2400" dirty="0" err="1"/>
              <a:t>Эндокринологии</a:t>
            </a:r>
            <a:endParaRPr lang="en-US" sz="2400" dirty="0"/>
          </a:p>
          <a:p>
            <a:r>
              <a:rPr lang="en-US" sz="2400" dirty="0" err="1"/>
              <a:t>Ревматологии</a:t>
            </a:r>
            <a:endParaRPr lang="en-US" sz="2400" dirty="0"/>
          </a:p>
          <a:p>
            <a:r>
              <a:rPr lang="en-US" sz="2400" dirty="0" err="1"/>
              <a:t>Сосудистой</a:t>
            </a:r>
            <a:r>
              <a:rPr lang="en-US" sz="2400" dirty="0"/>
              <a:t> </a:t>
            </a:r>
            <a:r>
              <a:rPr lang="en-US" sz="2400" dirty="0" err="1"/>
              <a:t>хирургии</a:t>
            </a:r>
            <a:endParaRPr lang="en-US" sz="2400" dirty="0"/>
          </a:p>
          <a:p>
            <a:r>
              <a:rPr lang="en-US" sz="2400" dirty="0" err="1"/>
              <a:t>Медицинской</a:t>
            </a:r>
            <a:r>
              <a:rPr lang="en-US" sz="2400" dirty="0"/>
              <a:t> </a:t>
            </a:r>
            <a:r>
              <a:rPr lang="en-US" sz="2400" dirty="0" err="1"/>
              <a:t>реабилитации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больных</a:t>
            </a:r>
            <a:r>
              <a:rPr lang="en-US" sz="2400" dirty="0"/>
              <a:t> с </a:t>
            </a:r>
            <a:r>
              <a:rPr lang="en-US" sz="2400" dirty="0" err="1"/>
              <a:t>соматическими</a:t>
            </a:r>
            <a:r>
              <a:rPr lang="en-US" sz="2400" dirty="0"/>
              <a:t> </a:t>
            </a:r>
            <a:r>
              <a:rPr lang="en-US" sz="2400" dirty="0" err="1"/>
              <a:t>заболеваниями</a:t>
            </a:r>
            <a:r>
              <a:rPr lang="en-US" sz="2400" dirty="0"/>
              <a:t> и </a:t>
            </a:r>
            <a:r>
              <a:rPr lang="en-US" sz="2400" dirty="0" err="1"/>
              <a:t>поражением</a:t>
            </a:r>
            <a:r>
              <a:rPr lang="en-US" sz="2400" dirty="0"/>
              <a:t> ЦНС</a:t>
            </a:r>
          </a:p>
          <a:p>
            <a:r>
              <a:rPr lang="en-US" sz="2400" dirty="0"/>
              <a:t>ПЦР </a:t>
            </a:r>
            <a:r>
              <a:rPr lang="en-US" sz="2400" dirty="0" err="1"/>
              <a:t>лаборатория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0053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573" y="156369"/>
            <a:ext cx="10862854" cy="928688"/>
          </a:xfrm>
        </p:spPr>
        <p:txBody>
          <a:bodyPr vert="horz" wrap="square" lIns="117226" tIns="58613" rIns="117226" bIns="58613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100" b="1" dirty="0">
                <a:solidFill>
                  <a:srgbClr val="FF0000"/>
                </a:solidFill>
              </a:rPr>
              <a:t>Организованы новые передовые центры:</a:t>
            </a: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3428438" y="1830140"/>
            <a:ext cx="8477309" cy="408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6" tIns="58613" rIns="117226" bIns="58613" anchor="ctr"/>
          <a:lstStyle/>
          <a:p>
            <a:pPr algn="ctr" eaLnBrk="0" hangingPunct="0">
              <a:buFont typeface="Arial" pitchFamily="34" charset="0"/>
              <a:buChar char="•"/>
              <a:defRPr/>
            </a:pPr>
            <a:r>
              <a:rPr lang="ru-RU" sz="3600" dirty="0"/>
              <a:t>Городской Центр диабетической стопы и хирургической инфекции</a:t>
            </a:r>
          </a:p>
          <a:p>
            <a:pPr algn="ctr" eaLnBrk="0" hangingPunct="0">
              <a:buFont typeface="Arial" pitchFamily="34" charset="0"/>
              <a:buChar char="•"/>
              <a:defRPr/>
            </a:pPr>
            <a:endParaRPr lang="ru-RU" sz="3600" dirty="0"/>
          </a:p>
          <a:p>
            <a:pPr algn="ctr" eaLnBrk="0" hangingPunct="0">
              <a:defRPr/>
            </a:pPr>
            <a:r>
              <a:rPr lang="ru-RU" sz="3600" dirty="0"/>
              <a:t>мультидисциплинарный подход (эндокринолог + сосудистый хирург + гнойно-септический хирург)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ru-RU" sz="3600" dirty="0"/>
          </a:p>
        </p:txBody>
      </p:sp>
      <p:pic>
        <p:nvPicPr>
          <p:cNvPr id="9" name="Picture 2" descr="C:\Users\Ли Кирилл\Desktop\ГБ Св. Георгия\Сайт\Фото\Отделения\Травма\Артроскопия опер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1" y="4629158"/>
            <a:ext cx="28024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User\Downloads\AAM_1284_kronverkfoto_+79052349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60" y="3000372"/>
            <a:ext cx="2762269" cy="161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xn-----6kcdhgbarxi0a0amgbd0bkv3fvg6cl.xn--p1ai/kest/data_files/image_max/1285/800/800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60" y="1285860"/>
            <a:ext cx="2739083" cy="16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573" y="156369"/>
            <a:ext cx="10862854" cy="517807"/>
          </a:xfrm>
        </p:spPr>
        <p:txBody>
          <a:bodyPr vert="horz" wrap="square" lIns="117226" tIns="58613" rIns="117226" bIns="58613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100" b="1" dirty="0" smtClean="0">
                <a:solidFill>
                  <a:srgbClr val="FF0000"/>
                </a:solidFill>
              </a:rPr>
              <a:t>Новый уровень комфорта и для пациента</a:t>
            </a:r>
            <a:endParaRPr lang="ru-RU" sz="41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3459435" y="1790056"/>
            <a:ext cx="8477309" cy="46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6" tIns="58613" rIns="117226" bIns="58613" anchor="ctr"/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800" dirty="0" smtClean="0"/>
              <a:t>Все палаты предназначены для качественного оказания медицинской помощи любого профиля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800" dirty="0" smtClean="0"/>
              <a:t>В каждой палате телевизор, холодильник, мебель.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800" dirty="0" smtClean="0"/>
              <a:t>У каждого пациента кислородная точка, кнопка вызова медперсонала, в том числе на пульте управления, регулируемая кровать, розетки, индивидуальный свет, индивидуальная тумбочка.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800" dirty="0" smtClean="0"/>
              <a:t>В каждой палате современный санузел, оснащенный экстренной сигнализацией и кнопкой вызова медперсонала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800" dirty="0" smtClean="0"/>
              <a:t>Современная, удобная навигация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800" dirty="0" smtClean="0"/>
              <a:t>Палаты для </a:t>
            </a:r>
            <a:r>
              <a:rPr lang="ru-RU" sz="2800" dirty="0" err="1" smtClean="0"/>
              <a:t>маломобильных</a:t>
            </a:r>
            <a:r>
              <a:rPr lang="ru-RU" sz="2800" dirty="0" smtClean="0"/>
              <a:t> групп, легких доступ </a:t>
            </a:r>
            <a:r>
              <a:rPr lang="ru-RU" sz="2800" dirty="0" smtClean="0"/>
              <a:t>во все помещения корпуса</a:t>
            </a:r>
            <a:endParaRPr lang="ru-RU" sz="2800" dirty="0"/>
          </a:p>
          <a:p>
            <a:pPr algn="ctr" eaLnBrk="0" hangingPunct="0">
              <a:buFont typeface="Arial" pitchFamily="34" charset="0"/>
              <a:buChar char="•"/>
              <a:defRPr/>
            </a:pPr>
            <a:endParaRPr lang="ru-RU" sz="3600" dirty="0"/>
          </a:p>
          <a:p>
            <a:pPr eaLnBrk="0" hangingPunct="0">
              <a:buFont typeface="Arial" pitchFamily="34" charset="0"/>
              <a:buChar char="•"/>
              <a:defRPr/>
            </a:pPr>
            <a:endParaRPr lang="ru-RU" sz="3600" dirty="0"/>
          </a:p>
        </p:txBody>
      </p:sp>
      <p:pic>
        <p:nvPicPr>
          <p:cNvPr id="7" name="Рисунок 6" descr="C:\Users\admin\Downloads\IMG_2285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9464" y="4637624"/>
            <a:ext cx="2665181" cy="169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I.Ivanov\Downloads\WhatsApp Image 2023-02-14 at 12.54.2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66" y="665215"/>
            <a:ext cx="2591144" cy="1938500"/>
          </a:xfrm>
          <a:prstGeom prst="rect">
            <a:avLst/>
          </a:prstGeom>
          <a:noFill/>
        </p:spPr>
      </p:pic>
      <p:pic>
        <p:nvPicPr>
          <p:cNvPr id="11" name="Рисунок 10" descr="D:\1639586937166.jpe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2183" y="2588218"/>
            <a:ext cx="2619213" cy="205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573" y="156369"/>
            <a:ext cx="10862854" cy="928688"/>
          </a:xfrm>
        </p:spPr>
        <p:txBody>
          <a:bodyPr vert="horz" wrap="square" lIns="117226" tIns="58613" rIns="117226" bIns="58613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100" b="1" dirty="0" smtClean="0">
                <a:solidFill>
                  <a:srgbClr val="FF0000"/>
                </a:solidFill>
              </a:rPr>
              <a:t>Некоторые характеристики работы корпуса</a:t>
            </a:r>
            <a:endParaRPr lang="ru-RU" sz="41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596685" y="1628662"/>
            <a:ext cx="11262567" cy="408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6" tIns="58613" rIns="117226" bIns="58613" anchor="ctr"/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ru-RU" sz="3600" dirty="0" smtClean="0"/>
              <a:t> В 2022 году пролечено </a:t>
            </a:r>
            <a:r>
              <a:rPr lang="ru-RU" sz="3600" dirty="0" smtClean="0">
                <a:solidFill>
                  <a:schemeClr val="accent6"/>
                </a:solidFill>
              </a:rPr>
              <a:t>9725</a:t>
            </a:r>
            <a:r>
              <a:rPr lang="ru-RU" sz="3600" dirty="0" smtClean="0"/>
              <a:t> пациентов. Из них </a:t>
            </a:r>
            <a:r>
              <a:rPr lang="ru-RU" sz="3600" dirty="0" smtClean="0">
                <a:solidFill>
                  <a:schemeClr val="accent6"/>
                </a:solidFill>
              </a:rPr>
              <a:t>5111</a:t>
            </a:r>
            <a:r>
              <a:rPr lang="ru-RU" sz="3600" dirty="0" smtClean="0"/>
              <a:t> </a:t>
            </a:r>
            <a:r>
              <a:rPr lang="ru-RU" sz="3600" dirty="0" smtClean="0"/>
              <a:t>с </a:t>
            </a:r>
            <a:r>
              <a:rPr lang="en-US" sz="3600" dirty="0" smtClean="0"/>
              <a:t>COVID-19 </a:t>
            </a:r>
            <a:r>
              <a:rPr lang="ru-RU" sz="3600" dirty="0" smtClean="0"/>
              <a:t>и другой респираторной инфекционной патологией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3600" dirty="0" smtClean="0"/>
              <a:t> В реанимации получили лечение </a:t>
            </a:r>
            <a:r>
              <a:rPr lang="ru-RU" sz="3600" dirty="0" smtClean="0">
                <a:solidFill>
                  <a:schemeClr val="accent6"/>
                </a:solidFill>
              </a:rPr>
              <a:t>1438</a:t>
            </a:r>
            <a:r>
              <a:rPr lang="ru-RU" sz="3600" dirty="0" smtClean="0"/>
              <a:t> пациентов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3600" dirty="0" smtClean="0"/>
              <a:t> Выполнено </a:t>
            </a:r>
            <a:r>
              <a:rPr lang="ru-RU" sz="3600" dirty="0" smtClean="0">
                <a:solidFill>
                  <a:schemeClr val="accent6"/>
                </a:solidFill>
              </a:rPr>
              <a:t>960</a:t>
            </a:r>
            <a:r>
              <a:rPr lang="ru-RU" sz="3600" dirty="0" smtClean="0"/>
              <a:t> «больших» оперативных вмешательств</a:t>
            </a:r>
            <a:endParaRPr lang="ru-RU" sz="3600" dirty="0"/>
          </a:p>
          <a:p>
            <a:pPr eaLnBrk="0" hangingPunct="0">
              <a:buFont typeface="Arial" pitchFamily="34" charset="0"/>
              <a:buChar char="•"/>
              <a:defRPr/>
            </a:pPr>
            <a:endParaRPr lang="ru-RU" sz="3600" dirty="0"/>
          </a:p>
          <a:p>
            <a:pPr eaLnBrk="0" hangingPunct="0">
              <a:buFont typeface="Arial" pitchFamily="34" charset="0"/>
              <a:buChar char="•"/>
              <a:defRPr/>
            </a:pP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AD3F20-C1EC-FED2-69FB-B0E0BCE6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A6E018-52D6-4E42-3D5E-3157014EA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Новый подход в планировании и проектировании учреждений здравоохранения позволит рациональнее использовать материально-технические и кадровые ресурсы</a:t>
            </a:r>
          </a:p>
          <a:p>
            <a:pPr algn="just"/>
            <a:r>
              <a:rPr lang="ru-RU" sz="3200" dirty="0"/>
              <a:t>Универсальные корпуса-трансформеры позволяют оперативно реагировать на эпидемиологическую обстановку, сохраняя доступность и качество медицинской помощи как для пациентов с соматическими, так и с инфекционными заболеваниями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2244095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AD3F20-C1EC-FED2-69FB-B0E0BCE6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Вместо постскриптума….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A6E018-52D6-4E42-3D5E-3157014EA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91531"/>
            <a:ext cx="10515599" cy="4185431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rgbClr val="FF0000"/>
                </a:solidFill>
              </a:rPr>
              <a:t>05.10.2023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92D050"/>
                </a:solidFill>
              </a:rPr>
              <a:t>100</a:t>
            </a:r>
            <a:r>
              <a:rPr lang="ru-RU" sz="4000" dirty="0" smtClean="0"/>
              <a:t> койкам «нового» корпуса больницы «Святого Георгия» предстоит очередная, уже </a:t>
            </a:r>
            <a:r>
              <a:rPr lang="ru-RU" sz="4000" dirty="0" smtClean="0">
                <a:solidFill>
                  <a:srgbClr val="FF0000"/>
                </a:solidFill>
              </a:rPr>
              <a:t>13-я</a:t>
            </a:r>
            <a:r>
              <a:rPr lang="ru-RU" sz="4000" dirty="0" smtClean="0"/>
              <a:t>, «трансформация» для оказания помощи больным С </a:t>
            </a:r>
            <a:r>
              <a:rPr lang="en-US" sz="4000" dirty="0" smtClean="0"/>
              <a:t>COVID-19</a:t>
            </a:r>
            <a:r>
              <a:rPr lang="ru-RU" sz="4000" dirty="0" smtClean="0"/>
              <a:t>, ОРВИ и внебольничными пневмониями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244095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311" y="329823"/>
            <a:ext cx="9999133" cy="840155"/>
          </a:xfrm>
        </p:spPr>
        <p:txBody>
          <a:bodyPr>
            <a:noAutofit/>
          </a:bodyPr>
          <a:lstStyle/>
          <a:p>
            <a:pPr algn="ctr"/>
            <a:r>
              <a:rPr lang="ru-RU" sz="5600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11" descr="D:\1639586937288.jpe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883" y="1169978"/>
            <a:ext cx="9608234" cy="5472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2808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83A2E6-DF35-C6BB-90EB-A229F0F3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Пандемия новой </a:t>
            </a:r>
            <a:r>
              <a:rPr lang="ru-RU" dirty="0" err="1"/>
              <a:t>короновирусной</a:t>
            </a:r>
            <a:r>
              <a:rPr lang="ru-RU" dirty="0"/>
              <a:t> инфекции </a:t>
            </a:r>
            <a:r>
              <a:rPr lang="en-US" dirty="0"/>
              <a:t>COVID-19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9C0BB6-EF5E-EC33-8352-59FE9C254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31 декабря 2019 года </a:t>
            </a:r>
            <a:r>
              <a:rPr lang="ru-RU" dirty="0"/>
              <a:t>Всемирная организация здравоохранения была проинформирована об обнаружении случаев пневмонии, вызванной неизвестным возбудителем, 3 января китайские службы сообщили ВОЗ о 44 случаях пневмонии в городе Ухань провинции Хубэй.</a:t>
            </a:r>
            <a:endParaRPr lang="en-US" dirty="0"/>
          </a:p>
          <a:p>
            <a:r>
              <a:rPr lang="ru-RU" dirty="0"/>
              <a:t>Патоген оказался новым коронавирусом (ныне известным как SARS-CoV-2, ранее — под временным названием 2019-nCoV), который ранее не обнаруживался среди человеческой популяции.</a:t>
            </a:r>
            <a:endParaRPr lang="en-US" dirty="0"/>
          </a:p>
          <a:p>
            <a:r>
              <a:rPr lang="ru-RU" dirty="0">
                <a:solidFill>
                  <a:srgbClr val="FF0000"/>
                </a:solidFill>
              </a:rPr>
              <a:t>30 января 2020 года </a:t>
            </a:r>
            <a:r>
              <a:rPr lang="ru-RU" dirty="0"/>
              <a:t>в связи со вспышкой эпидемии ВОЗ объявила чрезвычайную ситуацию международного значения в области здравоохранения, а </a:t>
            </a:r>
            <a:r>
              <a:rPr lang="ru-RU" dirty="0">
                <a:solidFill>
                  <a:srgbClr val="FF0000"/>
                </a:solidFill>
              </a:rPr>
              <a:t>28 февраля 2020 года </a:t>
            </a:r>
            <a:r>
              <a:rPr lang="ru-RU" dirty="0"/>
              <a:t>ВОЗ повысила оценку рисков на глобальном уровне с высоких на очень высокие.</a:t>
            </a:r>
            <a:endParaRPr lang="en-US" dirty="0"/>
          </a:p>
          <a:p>
            <a:r>
              <a:rPr lang="ru-RU" dirty="0">
                <a:solidFill>
                  <a:srgbClr val="FF0000"/>
                </a:solidFill>
              </a:rPr>
              <a:t>11 марта 2020 </a:t>
            </a:r>
            <a:r>
              <a:rPr lang="ru-RU" dirty="0"/>
              <a:t>года эпидемия была признана пандемией.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116976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238" y="366106"/>
            <a:ext cx="999913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COVID-19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smtClean="0">
                <a:solidFill>
                  <a:srgbClr val="FF0000"/>
                </a:solidFill>
              </a:rPr>
              <a:t>СПб ГБУЗ «Городская больница Святого Великомученика Георгия»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2895" y="1802826"/>
            <a:ext cx="11556026" cy="4487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00B050"/>
                </a:solidFill>
              </a:rPr>
              <a:t>Больница Святого Георгия первая в Санкт-Петербурге вступила в борьбу с </a:t>
            </a:r>
            <a:r>
              <a:rPr lang="en-US" sz="3600" b="1" i="1" dirty="0">
                <a:solidFill>
                  <a:srgbClr val="00B050"/>
                </a:solidFill>
              </a:rPr>
              <a:t>COVID-19</a:t>
            </a:r>
            <a:r>
              <a:rPr lang="ru-RU" sz="3600" b="1" i="1" dirty="0">
                <a:solidFill>
                  <a:srgbClr val="00B050"/>
                </a:solidFill>
              </a:rPr>
              <a:t> среди многопрофильных стационаров</a:t>
            </a:r>
            <a:endParaRPr lang="en-US" sz="3600" b="1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sz="3600" b="1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Работа продолжается до сих пор</a:t>
            </a:r>
          </a:p>
        </p:txBody>
      </p:sp>
    </p:spTree>
    <p:extLst>
      <p:ext uri="{BB962C8B-B14F-4D97-AF65-F5344CB8AC3E}">
        <p14:creationId xmlns:p14="http://schemas.microsoft.com/office/powerpoint/2010/main" xmlns="" val="375516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659" y="299916"/>
            <a:ext cx="8305800" cy="96878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Вехи борьбы с </a:t>
            </a:r>
            <a:r>
              <a:rPr lang="en-US" b="1" dirty="0">
                <a:solidFill>
                  <a:srgbClr val="FF0000"/>
                </a:solidFill>
              </a:rPr>
              <a:t>COVID</a:t>
            </a:r>
            <a:r>
              <a:rPr lang="ru-RU" b="1" dirty="0">
                <a:solidFill>
                  <a:srgbClr val="FF0000"/>
                </a:solidFill>
              </a:rPr>
              <a:t>-19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больнице Святого Георгия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4227" y="1910443"/>
            <a:ext cx="7384719" cy="426651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16.03.2020</a:t>
            </a:r>
            <a:r>
              <a:rPr lang="ru-RU" sz="2800" dirty="0"/>
              <a:t> – приказ о перепрофилировании всех </a:t>
            </a:r>
            <a:r>
              <a:rPr lang="ru-RU" sz="2800" dirty="0">
                <a:solidFill>
                  <a:srgbClr val="FF0000"/>
                </a:solidFill>
              </a:rPr>
              <a:t>579</a:t>
            </a:r>
            <a:r>
              <a:rPr lang="ru-RU" sz="2800" dirty="0"/>
              <a:t> коек больницы для оказания помощи пациентам с ОРВИ, гриппом и внебольничными пневмониями</a:t>
            </a:r>
          </a:p>
          <a:p>
            <a:r>
              <a:rPr lang="ru-RU" sz="2800" dirty="0"/>
              <a:t>В период с </a:t>
            </a:r>
            <a:r>
              <a:rPr lang="ru-RU" sz="2800" dirty="0">
                <a:solidFill>
                  <a:srgbClr val="FF0000"/>
                </a:solidFill>
              </a:rPr>
              <a:t>14.03.2020</a:t>
            </a:r>
            <a:r>
              <a:rPr lang="ru-RU" sz="2800" dirty="0"/>
              <a:t> по </a:t>
            </a:r>
            <a:r>
              <a:rPr lang="ru-RU" sz="2800" dirty="0">
                <a:solidFill>
                  <a:srgbClr val="FF0000"/>
                </a:solidFill>
              </a:rPr>
              <a:t>16.03.2020</a:t>
            </a:r>
            <a:r>
              <a:rPr lang="ru-RU" sz="2800" dirty="0"/>
              <a:t> из стационара выписан </a:t>
            </a:r>
            <a:r>
              <a:rPr lang="ru-RU" sz="2800" dirty="0">
                <a:solidFill>
                  <a:srgbClr val="FF0000"/>
                </a:solidFill>
              </a:rPr>
              <a:t>751</a:t>
            </a:r>
            <a:r>
              <a:rPr lang="ru-RU" sz="2800" dirty="0"/>
              <a:t> пациент с соматической патологией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0954" y="1914886"/>
            <a:ext cx="3940423" cy="296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135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551" y="283587"/>
            <a:ext cx="8305800" cy="96878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Вехи борьбы с </a:t>
            </a:r>
            <a:r>
              <a:rPr lang="en-US" b="1" dirty="0">
                <a:solidFill>
                  <a:srgbClr val="FF0000"/>
                </a:solidFill>
              </a:rPr>
              <a:t>COVID</a:t>
            </a:r>
            <a:r>
              <a:rPr lang="ru-RU" b="1" dirty="0">
                <a:solidFill>
                  <a:srgbClr val="FF0000"/>
                </a:solidFill>
              </a:rPr>
              <a:t>-19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больнице Святого Георгия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7530" y="1638460"/>
            <a:ext cx="11256939" cy="4481977"/>
          </a:xfrm>
        </p:spPr>
        <p:txBody>
          <a:bodyPr>
            <a:noAutofit/>
          </a:bodyPr>
          <a:lstStyle/>
          <a:p>
            <a:r>
              <a:rPr lang="ru-RU" sz="2800" dirty="0"/>
              <a:t>В период с </a:t>
            </a:r>
            <a:r>
              <a:rPr lang="ru-RU" sz="2800" dirty="0">
                <a:solidFill>
                  <a:srgbClr val="FF0000"/>
                </a:solidFill>
              </a:rPr>
              <a:t>16.03.2020 </a:t>
            </a:r>
            <a:r>
              <a:rPr lang="ru-RU" sz="2800" dirty="0"/>
              <a:t>по </a:t>
            </a:r>
            <a:r>
              <a:rPr lang="ru-RU" sz="2800" dirty="0">
                <a:solidFill>
                  <a:srgbClr val="FF0000"/>
                </a:solidFill>
              </a:rPr>
              <a:t>27.03.2020</a:t>
            </a:r>
            <a:r>
              <a:rPr lang="ru-RU" sz="2800" dirty="0"/>
              <a:t> в стационар госпитализируется </a:t>
            </a:r>
            <a:r>
              <a:rPr lang="ru-RU" sz="2800" dirty="0">
                <a:solidFill>
                  <a:srgbClr val="FF0000"/>
                </a:solidFill>
              </a:rPr>
              <a:t>1084</a:t>
            </a:r>
            <a:r>
              <a:rPr lang="ru-RU" sz="2800" dirty="0"/>
              <a:t> пациента (из них </a:t>
            </a:r>
            <a:r>
              <a:rPr lang="ru-RU" sz="2800" dirty="0">
                <a:solidFill>
                  <a:srgbClr val="FF0000"/>
                </a:solidFill>
              </a:rPr>
              <a:t>244</a:t>
            </a:r>
            <a:r>
              <a:rPr lang="ru-RU" sz="2800" dirty="0"/>
              <a:t> в первые сутки)</a:t>
            </a:r>
          </a:p>
          <a:p>
            <a:r>
              <a:rPr lang="ru-RU" sz="2800" dirty="0">
                <a:solidFill>
                  <a:srgbClr val="FF0000"/>
                </a:solidFill>
              </a:rPr>
              <a:t>27.03.2020 </a:t>
            </a:r>
            <a:r>
              <a:rPr lang="ru-RU" sz="2800" dirty="0">
                <a:solidFill>
                  <a:schemeClr val="tx1"/>
                </a:solidFill>
              </a:rPr>
              <a:t>получено лабораторное подтверждение первых </a:t>
            </a:r>
            <a:r>
              <a:rPr lang="ru-RU" sz="2800" dirty="0">
                <a:solidFill>
                  <a:srgbClr val="FF0000"/>
                </a:solidFill>
              </a:rPr>
              <a:t>12</a:t>
            </a:r>
            <a:r>
              <a:rPr lang="ru-RU" sz="2800" dirty="0">
                <a:solidFill>
                  <a:schemeClr val="tx1"/>
                </a:solidFill>
              </a:rPr>
              <a:t> случаев </a:t>
            </a:r>
            <a:r>
              <a:rPr lang="en-US" sz="2800" dirty="0">
                <a:solidFill>
                  <a:schemeClr val="tx1"/>
                </a:solidFill>
              </a:rPr>
              <a:t>COVID-19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>
                <a:solidFill>
                  <a:srgbClr val="FF0000"/>
                </a:solidFill>
              </a:rPr>
              <a:t>755</a:t>
            </a:r>
            <a:r>
              <a:rPr lang="ru-RU" sz="2800" dirty="0">
                <a:solidFill>
                  <a:schemeClr val="tx1"/>
                </a:solidFill>
              </a:rPr>
              <a:t> пациентов и </a:t>
            </a:r>
            <a:r>
              <a:rPr lang="ru-RU" sz="2800" dirty="0">
                <a:solidFill>
                  <a:srgbClr val="FF0000"/>
                </a:solidFill>
              </a:rPr>
              <a:t>256</a:t>
            </a:r>
            <a:r>
              <a:rPr lang="ru-RU" sz="2800" dirty="0">
                <a:solidFill>
                  <a:schemeClr val="tx1"/>
                </a:solidFill>
              </a:rPr>
              <a:t> сотрудников оказались на карантине</a:t>
            </a:r>
            <a:endParaRPr lang="ru-RU" sz="2800" dirty="0"/>
          </a:p>
        </p:txBody>
      </p:sp>
      <p:pic>
        <p:nvPicPr>
          <p:cNvPr id="2050" name="Picture 2" descr="Diamond Princess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308" y="3879449"/>
            <a:ext cx="4753084" cy="270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608" y="5722816"/>
            <a:ext cx="709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Взаперти, как на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Diamond Princess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9155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180" y="316245"/>
            <a:ext cx="8305800" cy="96878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Вехи борьбы с </a:t>
            </a:r>
            <a:r>
              <a:rPr lang="en-US" b="1" dirty="0">
                <a:solidFill>
                  <a:srgbClr val="FF0000"/>
                </a:solidFill>
              </a:rPr>
              <a:t>COVID</a:t>
            </a:r>
            <a:r>
              <a:rPr lang="ru-RU" b="1" dirty="0">
                <a:solidFill>
                  <a:srgbClr val="FF0000"/>
                </a:solidFill>
              </a:rPr>
              <a:t>-19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больнице Святого Георгия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6256" y="1371237"/>
            <a:ext cx="11935744" cy="4504279"/>
          </a:xfrm>
        </p:spPr>
        <p:txBody>
          <a:bodyPr>
            <a:noAutofit/>
          </a:bodyPr>
          <a:lstStyle/>
          <a:p>
            <a:r>
              <a:rPr lang="ru-RU" sz="2800" dirty="0"/>
              <a:t>После выхода из карантина с </a:t>
            </a:r>
            <a:r>
              <a:rPr lang="ru-RU" sz="2800" dirty="0">
                <a:solidFill>
                  <a:srgbClr val="FF0000"/>
                </a:solidFill>
              </a:rPr>
              <a:t>апреля 2020 </a:t>
            </a:r>
            <a:r>
              <a:rPr lang="ru-RU" sz="2800" dirty="0"/>
              <a:t>работа по приему пациентов с </a:t>
            </a:r>
            <a:r>
              <a:rPr lang="en-US" sz="2800" dirty="0"/>
              <a:t>COVID-19 </a:t>
            </a:r>
            <a:r>
              <a:rPr lang="ru-RU" sz="2800" dirty="0"/>
              <a:t>в режиме 24/7</a:t>
            </a:r>
          </a:p>
          <a:p>
            <a:endParaRPr lang="ru-RU" sz="2800" dirty="0"/>
          </a:p>
        </p:txBody>
      </p:sp>
      <p:pic>
        <p:nvPicPr>
          <p:cNvPr id="9" name="Picture 5" descr="C:\Users\I.Ivanov\Downloads\WhatsApp Image 2020-07-02 at 09.41.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234" y="2353722"/>
            <a:ext cx="6809531" cy="4504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44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478" y="500063"/>
            <a:ext cx="8379878" cy="76284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Основные показатели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76675" y="2049716"/>
            <a:ext cx="10488829" cy="3476367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34 136 </a:t>
            </a:r>
            <a:r>
              <a:rPr lang="ru-RU" sz="3200" dirty="0"/>
              <a:t>больных </a:t>
            </a:r>
            <a:r>
              <a:rPr lang="en-US" sz="3200" dirty="0"/>
              <a:t>COVID-19</a:t>
            </a:r>
            <a:r>
              <a:rPr lang="ru-RU" sz="3200" dirty="0"/>
              <a:t> – второй показатель в </a:t>
            </a:r>
            <a:r>
              <a:rPr lang="ru-RU" sz="3200" dirty="0" smtClean="0"/>
              <a:t>стране (на период последнего «выхода» из </a:t>
            </a:r>
            <a:r>
              <a:rPr lang="en-US" sz="3200" dirty="0" smtClean="0"/>
              <a:t>COVID)</a:t>
            </a:r>
            <a:endParaRPr lang="en-US" sz="3200" dirty="0"/>
          </a:p>
          <a:p>
            <a:r>
              <a:rPr lang="ru-RU" sz="3200" dirty="0"/>
              <a:t>Переведено из других учреждений -</a:t>
            </a:r>
            <a:r>
              <a:rPr lang="ru-RU" sz="3200" dirty="0">
                <a:solidFill>
                  <a:srgbClr val="FF0000"/>
                </a:solidFill>
              </a:rPr>
              <a:t>3468</a:t>
            </a:r>
            <a:r>
              <a:rPr lang="ru-RU" sz="3200" dirty="0"/>
              <a:t> (12,7%)</a:t>
            </a:r>
          </a:p>
          <a:p>
            <a:r>
              <a:rPr lang="ru-RU" sz="3200" dirty="0">
                <a:solidFill>
                  <a:schemeClr val="tx1"/>
                </a:solidFill>
              </a:rPr>
              <a:t>Требовали лечения в условиях ОРИТ - </a:t>
            </a:r>
            <a:r>
              <a:rPr lang="ru-RU" sz="3200" dirty="0">
                <a:solidFill>
                  <a:srgbClr val="FF0000"/>
                </a:solidFill>
              </a:rPr>
              <a:t>7839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(28,9%)</a:t>
            </a:r>
          </a:p>
          <a:p>
            <a:r>
              <a:rPr lang="ru-RU" sz="3200" dirty="0"/>
              <a:t>Требовали инвазивной ИВЛ – </a:t>
            </a:r>
            <a:r>
              <a:rPr lang="ru-RU" sz="3200" dirty="0">
                <a:solidFill>
                  <a:srgbClr val="FF0000"/>
                </a:solidFill>
              </a:rPr>
              <a:t>2238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(8,2%)</a:t>
            </a:r>
          </a:p>
          <a:p>
            <a:r>
              <a:rPr lang="ru-RU" sz="3200" dirty="0"/>
              <a:t>Применена </a:t>
            </a:r>
            <a:r>
              <a:rPr lang="ru-RU" sz="3200" dirty="0" err="1"/>
              <a:t>антицитокиновая</a:t>
            </a:r>
            <a:r>
              <a:rPr lang="ru-RU" sz="3200" dirty="0"/>
              <a:t> терапия у </a:t>
            </a:r>
            <a:r>
              <a:rPr lang="ru-RU" sz="3200" dirty="0">
                <a:solidFill>
                  <a:srgbClr val="00B050"/>
                </a:solidFill>
              </a:rPr>
              <a:t>6578</a:t>
            </a:r>
            <a:r>
              <a:rPr lang="ru-RU" sz="3200" dirty="0"/>
              <a:t> пациентов (второй показатель в стране) 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879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54726B-BB57-C9FB-5CE5-AF6F4CE0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многопрофильного стационара при работе с инфекционными больными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7371B0-A7D1-37A9-11FF-F9D468A1F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496798"/>
          </a:xfrm>
        </p:spPr>
        <p:txBody>
          <a:bodyPr/>
          <a:lstStyle/>
          <a:p>
            <a:r>
              <a:rPr lang="ru-RU" dirty="0"/>
              <a:t>Здание больницы было построено в 1986 году и изначально не предназначалось для работы с инфекцией</a:t>
            </a:r>
          </a:p>
          <a:p>
            <a:r>
              <a:rPr lang="ru-RU" dirty="0"/>
              <a:t>Зонирование больницы потребовало значительной реорганизации привычной работы вплоть до сноса внутренних стен и перегородок</a:t>
            </a:r>
          </a:p>
          <a:p>
            <a:r>
              <a:rPr lang="ru-RU" dirty="0" smtClean="0"/>
              <a:t>Ограниченная пропускная </a:t>
            </a:r>
            <a:r>
              <a:rPr lang="ru-RU" dirty="0"/>
              <a:t>способность приемного отделения при работе с инфекционными больными</a:t>
            </a:r>
          </a:p>
          <a:p>
            <a:r>
              <a:rPr lang="ru-RU" dirty="0"/>
              <a:t>Вынужденная необходимость остановить оказание высококвалифицированной медицинской помощи пациентам с соматическими заболеваниями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344881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96E05A-1931-41C8-960E-E52236A0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012" y="304801"/>
            <a:ext cx="8032776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Новый лечебно-диагностический корпус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A8861DC-F6A6-4EA3-82BE-A57AFCC6C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27" r="4" b="4754"/>
          <a:stretch/>
        </p:blipFill>
        <p:spPr>
          <a:xfrm>
            <a:off x="509136" y="10"/>
            <a:ext cx="3517876" cy="2282808"/>
          </a:xfrm>
          <a:custGeom>
            <a:avLst/>
            <a:gdLst/>
            <a:ahLst/>
            <a:cxnLst/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9" name="Рисунок 8" descr="Изображение выглядит как внутренний, человек, палата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9441662-CB22-4232-B0F6-699CDEBA6C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05" r="-1" b="-1"/>
          <a:stretch/>
        </p:blipFill>
        <p:spPr>
          <a:xfrm>
            <a:off x="169666" y="2289183"/>
            <a:ext cx="3514822" cy="2273270"/>
          </a:xfrm>
          <a:custGeom>
            <a:avLst/>
            <a:gdLst/>
            <a:ahLst/>
            <a:cxnLst/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5" name="Объект 4" descr="Изображение выглядит как текст, челове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2199C58-EA83-45BC-93D8-3C11A5081D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8914"/>
          <a:stretch/>
        </p:blipFill>
        <p:spPr>
          <a:xfrm>
            <a:off x="-10633" y="4565636"/>
            <a:ext cx="3355563" cy="2292364"/>
          </a:xfrm>
          <a:custGeom>
            <a:avLst/>
            <a:gdLst/>
            <a:ahLst/>
            <a:cxnLst/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08F52DD6-9489-3AB2-4208-00ECD6D50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533" y="2520807"/>
            <a:ext cx="6623307" cy="388077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15 декабря 2021 года - открытие корпуса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/>
              <a:t>В тот же день новый корпус принял первых пациентов</a:t>
            </a:r>
            <a:endParaRPr lang="en-US" sz="2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895714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796</Words>
  <Application>Microsoft Office PowerPoint</Application>
  <PresentationFormat>Произвольный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Пандемия новой короновирусной инфекции COVID-19</vt:lpstr>
      <vt:lpstr>COVID-19 в СПб ГБУЗ «Городская больница Святого Великомученика Георгия»</vt:lpstr>
      <vt:lpstr>Вехи борьбы с COVID-19 в больнице Святого Георгия</vt:lpstr>
      <vt:lpstr>Вехи борьбы с COVID-19 в больнице Святого Георгия</vt:lpstr>
      <vt:lpstr>Вехи борьбы с COVID-19 в больнице Святого Георгия</vt:lpstr>
      <vt:lpstr>Основные показатели  </vt:lpstr>
      <vt:lpstr>Проблемы многопрофильного стационара при работе с инфекционными больными</vt:lpstr>
      <vt:lpstr>Новый лечебно-диагностический корпус</vt:lpstr>
      <vt:lpstr>Слайд 10</vt:lpstr>
      <vt:lpstr>Новый лечебно-диагностический корпус</vt:lpstr>
      <vt:lpstr>Основные особенности</vt:lpstr>
      <vt:lpstr>Новые отделения и направления работы  </vt:lpstr>
      <vt:lpstr>Организованы новые передовые центры:</vt:lpstr>
      <vt:lpstr>Новый уровень комфорта и для пациента</vt:lpstr>
      <vt:lpstr>Некоторые характеристики работы корпуса</vt:lpstr>
      <vt:lpstr>Выводы</vt:lpstr>
      <vt:lpstr>Вместо постскриптума….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Ли</dc:creator>
  <cp:lastModifiedBy>I.Ivanov</cp:lastModifiedBy>
  <cp:revision>9</cp:revision>
  <dcterms:created xsi:type="dcterms:W3CDTF">2023-10-03T14:01:38Z</dcterms:created>
  <dcterms:modified xsi:type="dcterms:W3CDTF">2023-10-04T05:04:43Z</dcterms:modified>
</cp:coreProperties>
</file>