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1" r:id="rId3"/>
    <p:sldId id="258" r:id="rId4"/>
    <p:sldId id="260" r:id="rId5"/>
    <p:sldId id="261" r:id="rId6"/>
    <p:sldId id="272" r:id="rId7"/>
    <p:sldId id="262" r:id="rId8"/>
    <p:sldId id="286" r:id="rId9"/>
    <p:sldId id="273" r:id="rId10"/>
    <p:sldId id="274" r:id="rId11"/>
    <p:sldId id="276" r:id="rId12"/>
    <p:sldId id="275" r:id="rId13"/>
    <p:sldId id="277" r:id="rId14"/>
    <p:sldId id="278" r:id="rId15"/>
    <p:sldId id="279" r:id="rId16"/>
    <p:sldId id="270" r:id="rId17"/>
    <p:sldId id="280" r:id="rId18"/>
    <p:sldId id="267" r:id="rId19"/>
    <p:sldId id="281" r:id="rId20"/>
    <p:sldId id="282" r:id="rId21"/>
    <p:sldId id="283" r:id="rId22"/>
    <p:sldId id="28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58E4655-1D8B-4C87-A6F8-A5804EF44C17}">
          <p14:sldIdLst>
            <p14:sldId id="256"/>
            <p14:sldId id="271"/>
            <p14:sldId id="258"/>
            <p14:sldId id="260"/>
            <p14:sldId id="261"/>
            <p14:sldId id="272"/>
            <p14:sldId id="262"/>
            <p14:sldId id="286"/>
            <p14:sldId id="273"/>
            <p14:sldId id="274"/>
            <p14:sldId id="276"/>
            <p14:sldId id="275"/>
            <p14:sldId id="277"/>
            <p14:sldId id="278"/>
            <p14:sldId id="279"/>
            <p14:sldId id="270"/>
            <p14:sldId id="280"/>
            <p14:sldId id="267"/>
            <p14:sldId id="281"/>
            <p14:sldId id="282"/>
            <p14:sldId id="283"/>
            <p14:sldId id="284"/>
          </p14:sldIdLst>
        </p14:section>
        <p14:section name="Раздел без заголовка" id="{0439E4AD-CA0B-48F8-8FA4-688D5930FF8A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2CCE"/>
    <a:srgbClr val="412ECC"/>
    <a:srgbClr val="6432C8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0046" autoAdjust="0"/>
  </p:normalViewPr>
  <p:slideViewPr>
    <p:cSldViewPr>
      <p:cViewPr>
        <p:scale>
          <a:sx n="118" d="100"/>
          <a:sy n="118" d="100"/>
        </p:scale>
        <p:origin x="-143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2231A-BCBA-43F8-A82F-912D3E2B02C8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62406-D5DD-4476-AC67-2A546219F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042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62406-D5DD-4476-AC67-2A546219F47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43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62406-D5DD-4476-AC67-2A546219F47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43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62406-D5DD-4476-AC67-2A546219F47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43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62406-D5DD-4476-AC67-2A546219F47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43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41569-1D63-4246-B309-84BCB35D052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380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41569-1D63-4246-B309-84BCB35D052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380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41569-1D63-4246-B309-84BCB35D052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380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Бесплатное векторное изображение Идея мозгового штурма бизнес-команды и лампочка из головоломки. сотрудничество рабочей группы, сотрудничество предприятия, концепция взаимопомощи коллег. розовый коралловый синий вектор изолированных иллюстрац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59626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848872" cy="201622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</a:rPr>
              <a:t>О функционировании </a:t>
            </a:r>
            <a:br>
              <a:rPr lang="ru-RU" sz="2800" dirty="0" smtClean="0">
                <a:latin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</a:rPr>
              <a:t>Регионального центра организации </a:t>
            </a:r>
            <a:br>
              <a:rPr lang="ru-RU" sz="2800" dirty="0" smtClean="0">
                <a:latin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</a:rPr>
              <a:t>первичной </a:t>
            </a:r>
            <a:r>
              <a:rPr lang="ru-RU" sz="2800" dirty="0">
                <a:latin typeface="Times New Roman" panose="02020603050405020304" pitchFamily="18" charset="0"/>
              </a:rPr>
              <a:t>медико-санитарной </a:t>
            </a:r>
            <a:r>
              <a:rPr lang="ru-RU" sz="2800" dirty="0" smtClean="0">
                <a:latin typeface="Times New Roman" panose="02020603050405020304" pitchFamily="18" charset="0"/>
              </a:rPr>
              <a:t>помощи</a:t>
            </a:r>
            <a:endParaRPr lang="ru-RU" sz="2000" dirty="0"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7366" y="5517234"/>
            <a:ext cx="4360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Руководитель РЦ ПМСП ГКУЗ ЛО «МИАЦ»</a:t>
            </a:r>
          </a:p>
          <a:p>
            <a:r>
              <a:rPr lang="ru-RU" dirty="0" err="1" smtClean="0"/>
              <a:t>Храмеев</a:t>
            </a:r>
            <a:r>
              <a:rPr lang="ru-RU" dirty="0" smtClean="0"/>
              <a:t> Александр Григорьевич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71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723" y="44624"/>
            <a:ext cx="8229600" cy="1143000"/>
          </a:xfrm>
        </p:spPr>
        <p:txBody>
          <a:bodyPr/>
          <a:lstStyle/>
          <a:p>
            <a:r>
              <a:rPr lang="ru-RU" dirty="0" smtClean="0"/>
              <a:t>Работа в пандемию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9138" y="1196752"/>
            <a:ext cx="2664296" cy="79208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Организация работы </a:t>
            </a:r>
            <a:r>
              <a:rPr lang="ru-RU" dirty="0" err="1" smtClean="0"/>
              <a:t>Колл</a:t>
            </a:r>
            <a:r>
              <a:rPr lang="ru-RU" dirty="0" smtClean="0"/>
              <a:t>-центров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67644" y="398600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Распоряжение по коечному фонду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30042" y="1196752"/>
            <a:ext cx="3030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Мониторинг использования экспресс тестов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81692" y="4124503"/>
            <a:ext cx="3527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Аудит «красных зон» поликлиник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602" y="4546880"/>
            <a:ext cx="1984332" cy="22524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 descr="https://lh3.googleusercontent.com/pw/ADCreHdMZkR7qyjnSna0ehB9G2ij8fODsXBA28obfpmjPbTuHHLibWqGOwGZ6wLcI4Vmgg3u2Flj79yCwgrIE0q76VlT9WBR8DMI7uep4ghf80A9CkStwO_oRG-wZzEYc8t8vexy0QMJok9b9yd-ybt0aUnRmMwqkr8QTpjhNtvDjgNJieChOWly0AvA8CKtUqLc3PZNkh1kzNq-hgiLkyXJ5ho-Fn7HFc0f0jxaBV_kenJZOIZX5uzgZg4RLB2horxrRc-6rWOpxnwXXw59RFe6GZ63JshuJxitwc37Sx_rR2g6-7IdbfJA0TY4jhVYl1OjOtkse3Mw6YHs-cBg8qk6Cl6GLm9fmxoEn5-LYHNl3WD5hEE9lJe5-0nvXI287fX1J30DHDlZ-z7PxYK7Fs3c0ccsKG1FZqAzTdUaWHS5IsDEwWGfT6gYjrMZBF8sHsdid_GoHTvM-3V1XmUBqGlyQaaPbVF1oq1dE2W9KMVA8mySnp_s3gw6EE_2YNZoJ1rlGZDNlIViU2NTgydz2RxpN8ke2g4cDps221OXp-kTXFph_Pt7Fasekqh2Ntjox4BDsM9wh6Nijkjp1flgkI6ioBxTREqewYfuOwpBAOdpkA52J0F4Nn7YcQB15msAC4j1cq8YfUhUYxBwa_VoXNL8lMRoNlXEqSPF0hfieFZ0wZFINyHxDyT2QLJBLxNeOTsuHrOjXQp8P0D1LXTwFKaIATnxfyE9TmR5oX-FPM-_A13G3rTRrIaT69DZ-Tm5b0app93P_Qgv9bCFontLH0PYsddMchWCT9cuELNHeD9ZLP7T8zHEX84NsH2zhus6fxDTd9ZYZXRRcAsvyG06Px1F9I2Y_Hgv1fMyoAV3J0JV2ybbX5pmnlgTQw_JjDPrE-iNZqxmB_O_FNfvZ1xIUCngs33e7g=w1284-h963-s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02661"/>
            <a:ext cx="2736304" cy="205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g_khrameev\Downloads\IMG_1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065" y="4462392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293" y="1843083"/>
            <a:ext cx="273370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27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6951"/>
          </a:xfrm>
        </p:spPr>
        <p:txBody>
          <a:bodyPr/>
          <a:lstStyle/>
          <a:p>
            <a:r>
              <a:rPr lang="ru-RU" dirty="0" err="1" smtClean="0"/>
              <a:t>Брендирование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60769"/>
            <a:ext cx="4201571" cy="57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889" y="2924944"/>
            <a:ext cx="3600400" cy="21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960769"/>
            <a:ext cx="3744416" cy="17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628" y="5235802"/>
            <a:ext cx="3484385" cy="160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4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6951"/>
          </a:xfrm>
        </p:spPr>
        <p:txBody>
          <a:bodyPr/>
          <a:lstStyle/>
          <a:p>
            <a:r>
              <a:rPr lang="ru-RU" dirty="0" err="1" smtClean="0"/>
              <a:t>Брендирование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451" y="1268760"/>
            <a:ext cx="3311339" cy="184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93" y="1052736"/>
            <a:ext cx="3629391" cy="306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95" y="4293096"/>
            <a:ext cx="2674761" cy="143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010507"/>
            <a:ext cx="3262958" cy="16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84984"/>
            <a:ext cx="2280160" cy="140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22202"/>
            <a:ext cx="2870398" cy="20114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2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Результаты </a:t>
            </a:r>
            <a:r>
              <a:rPr lang="ru-RU" dirty="0" err="1" smtClean="0"/>
              <a:t>брендирования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Тихвин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30875"/>
            <a:ext cx="3007048" cy="213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430" y="3933056"/>
            <a:ext cx="5157515" cy="280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340768"/>
            <a:ext cx="4906536" cy="226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10199"/>
            <a:ext cx="3367088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39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Результаты </a:t>
            </a:r>
            <a:r>
              <a:rPr lang="ru-RU" dirty="0" err="1" smtClean="0"/>
              <a:t>брендирования</a:t>
            </a:r>
            <a:r>
              <a:rPr lang="ru-RU" dirty="0" smtClean="0"/>
              <a:t> Всеволожск</a:t>
            </a:r>
            <a:endParaRPr lang="ru-RU" dirty="0"/>
          </a:p>
        </p:txBody>
      </p:sp>
      <p:pic>
        <p:nvPicPr>
          <p:cNvPr id="7170" name="Picture 2" descr="В Кудрово открыли новую поликлинику на 600 посещений в смен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871392" cy="238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Отзывы о «Всеволожская клиническая межрайонная больница, поликлиника»,  Ленинградская область, Всеволожский район, Заневское городское поселение,  Кудрово, Ленинградская улица, 8 — Яндекс Кар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7796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Отзывы о «Всеволожская клиническая межрайонная больница, поликлиника»,  Ленинградская область, Всеволожский район, Заневское городское поселение,  Кудрово, Ленинградская улица, 8 — Яндекс Карт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48648"/>
            <a:ext cx="252028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2592288" cy="313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10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Результаты </a:t>
            </a:r>
            <a:r>
              <a:rPr lang="ru-RU" dirty="0" err="1" smtClean="0"/>
              <a:t>брендирования</a:t>
            </a:r>
            <a:r>
              <a:rPr lang="ru-RU" dirty="0" smtClean="0"/>
              <a:t> Всеволожск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5391917" cy="262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95179"/>
            <a:ext cx="4981512" cy="276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08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-139853" y="246167"/>
            <a:ext cx="9648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«Внедрение практик бережливого производства в организациях социальной сферы Ленинградской области» </a:t>
            </a:r>
          </a:p>
        </p:txBody>
      </p:sp>
      <p:sp>
        <p:nvSpPr>
          <p:cNvPr id="2" name="AutoShape 4" descr="ИНВЕСТИЦИОННЫЙ ПОРТАЛ &lt;br&gt; ЛЕНИНГРАДСКОЙ ОБЛАСТИ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51" y="3210498"/>
            <a:ext cx="3539385" cy="128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ED677D10-B15F-484F-B2E6-DDB055A37B69}"/>
              </a:ext>
            </a:extLst>
          </p:cNvPr>
          <p:cNvGrpSpPr/>
          <p:nvPr/>
        </p:nvGrpSpPr>
        <p:grpSpPr>
          <a:xfrm>
            <a:off x="5016351" y="4885633"/>
            <a:ext cx="4320480" cy="949630"/>
            <a:chOff x="225425" y="567722"/>
            <a:chExt cx="5746613" cy="1179469"/>
          </a:xfrm>
        </p:grpSpPr>
        <p:pic>
          <p:nvPicPr>
            <p:cNvPr id="26" name="Picture 2" descr="Картинки по запросу Ленинградская область герб">
              <a:extLst>
                <a:ext uri="{FF2B5EF4-FFF2-40B4-BE49-F238E27FC236}">
                  <a16:creationId xmlns:a16="http://schemas.microsoft.com/office/drawing/2014/main" xmlns="" id="{8F705326-400D-4B84-9F12-51CB0F8741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425" y="567722"/>
              <a:ext cx="930275" cy="106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Заголовок 1">
              <a:extLst>
                <a:ext uri="{FF2B5EF4-FFF2-40B4-BE49-F238E27FC236}">
                  <a16:creationId xmlns:a16="http://schemas.microsoft.com/office/drawing/2014/main" xmlns="" id="{6E58DAE6-552D-4A4B-AD8E-ACBB7ED06A20}"/>
                </a:ext>
              </a:extLst>
            </p:cNvPr>
            <p:cNvSpPr txBox="1">
              <a:spLocks/>
            </p:cNvSpPr>
            <p:nvPr/>
          </p:nvSpPr>
          <p:spPr>
            <a:xfrm>
              <a:off x="1155700" y="829012"/>
              <a:ext cx="4816338" cy="91817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endParaRPr lang="ru-RU" sz="1800" b="1" dirty="0" smtClean="0">
                <a:solidFill>
                  <a:srgbClr val="4F81BD"/>
                </a:solidFill>
                <a:latin typeface="+mn-lt"/>
              </a:endParaRPr>
            </a:p>
            <a:p>
              <a:pPr algn="l"/>
              <a:endParaRPr lang="ru-RU" sz="1800" b="1" dirty="0">
                <a:solidFill>
                  <a:srgbClr val="4F81BD"/>
                </a:solidFill>
                <a:latin typeface="+mn-lt"/>
              </a:endParaRPr>
            </a:p>
            <a:p>
              <a:pPr algn="l"/>
              <a:endParaRPr lang="ru-RU" sz="1800" b="1" dirty="0" smtClean="0">
                <a:solidFill>
                  <a:srgbClr val="4F81BD"/>
                </a:solidFill>
                <a:latin typeface="+mn-lt"/>
              </a:endParaRPr>
            </a:p>
            <a:p>
              <a:pPr algn="l"/>
              <a:r>
                <a:rPr lang="ru-RU" sz="1800" b="1" dirty="0" smtClean="0">
                  <a:solidFill>
                    <a:srgbClr val="4F81BD"/>
                  </a:solidFill>
                  <a:latin typeface="+mn-lt"/>
                </a:rPr>
                <a:t>Комитет </a:t>
              </a:r>
              <a:r>
                <a:rPr lang="ru-RU" sz="1800" b="1" dirty="0">
                  <a:solidFill>
                    <a:srgbClr val="4F81BD"/>
                  </a:solidFill>
                  <a:latin typeface="+mn-lt"/>
                </a:rPr>
                <a:t>по </a:t>
              </a:r>
              <a:r>
                <a:rPr lang="ru-RU" sz="1800" b="1" dirty="0" smtClean="0">
                  <a:solidFill>
                    <a:srgbClr val="4F81BD"/>
                  </a:solidFill>
                  <a:latin typeface="+mn-lt"/>
                </a:rPr>
                <a:t>здравоохранению</a:t>
              </a:r>
              <a:br>
                <a:rPr lang="ru-RU" sz="1800" b="1" dirty="0" smtClean="0">
                  <a:solidFill>
                    <a:srgbClr val="4F81BD"/>
                  </a:solidFill>
                  <a:latin typeface="+mn-lt"/>
                </a:rPr>
              </a:br>
              <a:r>
                <a:rPr lang="ru-RU" sz="1800" b="1" dirty="0" smtClean="0">
                  <a:solidFill>
                    <a:srgbClr val="4F81BD"/>
                  </a:solidFill>
                </a:rPr>
                <a:t>Ленинградской области</a:t>
              </a:r>
              <a:endParaRPr lang="ru-RU" sz="1800" b="1" dirty="0">
                <a:solidFill>
                  <a:srgbClr val="4F81BD"/>
                </a:solidFill>
              </a:endParaRPr>
            </a:p>
            <a:p>
              <a:pPr algn="l"/>
              <a:r>
                <a:rPr lang="ru-RU" sz="1800" b="1" dirty="0" smtClean="0">
                  <a:solidFill>
                    <a:srgbClr val="4F81BD"/>
                  </a:solidFill>
                  <a:latin typeface="+mn-lt"/>
                </a:rPr>
                <a:t> </a:t>
              </a:r>
              <a:endParaRPr lang="ru-RU" sz="1800" b="1" dirty="0">
                <a:solidFill>
                  <a:srgbClr val="4F81BD"/>
                </a:solidFill>
                <a:latin typeface="+mn-lt"/>
              </a:endParaRPr>
            </a:p>
          </p:txBody>
        </p:sp>
      </p:grpSp>
      <p:pic>
        <p:nvPicPr>
          <p:cNvPr id="9223" name="Picture 7" descr="Производительность труда - Федеральный центр компетенций в сфере  производительности труд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28" y="1124744"/>
            <a:ext cx="3708008" cy="208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355" y="2636912"/>
            <a:ext cx="3635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Bahnschrift" panose="020B0502040204020203" pitchFamily="34" charset="0"/>
              </a:rPr>
              <a:t>Р</a:t>
            </a:r>
            <a:r>
              <a:rPr lang="ru-RU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еинжиниринг </a:t>
            </a:r>
            <a:r>
              <a:rPr lang="ru-RU" dirty="0">
                <a:solidFill>
                  <a:prstClr val="black"/>
                </a:solidFill>
                <a:latin typeface="Bahnschrift" panose="020B0502040204020203" pitchFamily="34" charset="0"/>
              </a:rPr>
              <a:t>процессов с экспертами </a:t>
            </a:r>
            <a:r>
              <a:rPr lang="ru-RU" dirty="0" err="1">
                <a:solidFill>
                  <a:prstClr val="black"/>
                </a:solidFill>
                <a:latin typeface="Bahnschrift" panose="020B0502040204020203" pitchFamily="34" charset="0"/>
              </a:rPr>
              <a:t>ФЦК</a:t>
            </a:r>
            <a:r>
              <a:rPr lang="ru-RU" dirty="0">
                <a:solidFill>
                  <a:prstClr val="black"/>
                </a:solidFill>
                <a:latin typeface="Bahnschrift" panose="020B0502040204020203" pitchFamily="34" charset="0"/>
              </a:rPr>
              <a:t> с использованием технологий бережливого производства на основе лучших практик промышленных предприятий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98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Прямая соединительная линия 35"/>
          <p:cNvCxnSpPr/>
          <p:nvPr/>
        </p:nvCxnSpPr>
        <p:spPr>
          <a:xfrm flipV="1">
            <a:off x="4363590" y="2350015"/>
            <a:ext cx="0" cy="3605576"/>
          </a:xfrm>
          <a:prstGeom prst="line">
            <a:avLst/>
          </a:prstGeom>
          <a:ln>
            <a:solidFill>
              <a:srgbClr val="4F2CC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16326" y="2350014"/>
            <a:ext cx="3990082" cy="437223"/>
          </a:xfrm>
          <a:prstGeom prst="rect">
            <a:avLst/>
          </a:prstGeom>
          <a:noFill/>
          <a:ln>
            <a:solidFill>
              <a:srgbClr val="4F2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прием врача-терапевта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1561" y="2885665"/>
            <a:ext cx="3990082" cy="511137"/>
          </a:xfrm>
          <a:prstGeom prst="rect">
            <a:avLst/>
          </a:prstGeom>
          <a:noFill/>
          <a:ln>
            <a:solidFill>
              <a:srgbClr val="4F2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Неотложная помощь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0151" y="4205523"/>
            <a:ext cx="3990082" cy="500869"/>
          </a:xfrm>
          <a:prstGeom prst="rect">
            <a:avLst/>
          </a:prstGeom>
          <a:noFill/>
          <a:ln>
            <a:solidFill>
              <a:srgbClr val="4F2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Физиотерапевтический кабинет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0081" y="3592887"/>
            <a:ext cx="3990082" cy="504056"/>
          </a:xfrm>
          <a:prstGeom prst="rect">
            <a:avLst/>
          </a:prstGeom>
          <a:noFill/>
          <a:ln>
            <a:solidFill>
              <a:srgbClr val="4F2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Профосмотр и диспансеризация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3371" y="5461903"/>
            <a:ext cx="3990082" cy="565696"/>
          </a:xfrm>
          <a:prstGeom prst="rect">
            <a:avLst/>
          </a:prstGeom>
          <a:noFill/>
          <a:ln>
            <a:solidFill>
              <a:srgbClr val="4F2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детской поликлинике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11561" y="4859702"/>
            <a:ext cx="3990082" cy="492956"/>
          </a:xfrm>
          <a:prstGeom prst="rect">
            <a:avLst/>
          </a:prstGeom>
          <a:noFill/>
          <a:ln>
            <a:solidFill>
              <a:srgbClr val="4F2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Оптимальная система коммуникаций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90217" y="1342009"/>
            <a:ext cx="8208912" cy="360040"/>
          </a:xfrm>
          <a:prstGeom prst="rect">
            <a:avLst/>
          </a:prstGeom>
          <a:noFill/>
          <a:ln>
            <a:solidFill>
              <a:srgbClr val="4F2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 процессов </a:t>
            </a:r>
            <a:r>
              <a:rPr lang="ru-RU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на </a:t>
            </a:r>
            <a:r>
              <a:rPr lang="ru-RU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базе ГБУЗ ЛО «Гатчинская КМБ»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-108520" y="332656"/>
            <a:ext cx="9648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Процессы, оптимизированные совместно с АНО «ФЦК»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2e5860a6-b41d-4017-97d6-1d9f611c3b77.JPG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2e5860a6-b41d-4017-97d6-1d9f611c3b77.JPG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44825"/>
            <a:ext cx="334837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21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Прямая соединительная линия 35"/>
          <p:cNvCxnSpPr/>
          <p:nvPr/>
        </p:nvCxnSpPr>
        <p:spPr>
          <a:xfrm flipV="1">
            <a:off x="4590357" y="1996019"/>
            <a:ext cx="0" cy="3605576"/>
          </a:xfrm>
          <a:prstGeom prst="line">
            <a:avLst/>
          </a:prstGeom>
          <a:ln>
            <a:solidFill>
              <a:srgbClr val="4F2CC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23528" y="2433243"/>
            <a:ext cx="3990082" cy="437223"/>
          </a:xfrm>
          <a:prstGeom prst="rect">
            <a:avLst/>
          </a:prstGeom>
          <a:noFill/>
          <a:ln>
            <a:solidFill>
              <a:srgbClr val="4F2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Запись врач-врач</a:t>
            </a:r>
            <a:endParaRPr lang="ru-RU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3528" y="4506794"/>
            <a:ext cx="3990082" cy="497103"/>
          </a:xfrm>
          <a:prstGeom prst="rect">
            <a:avLst/>
          </a:prstGeom>
          <a:noFill/>
          <a:ln>
            <a:solidFill>
              <a:srgbClr val="4F2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Управление запасами</a:t>
            </a:r>
            <a:endParaRPr lang="ru-RU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23528" y="3463374"/>
            <a:ext cx="3990082" cy="492956"/>
          </a:xfrm>
          <a:prstGeom prst="rect">
            <a:avLst/>
          </a:prstGeom>
          <a:noFill/>
          <a:ln>
            <a:solidFill>
              <a:srgbClr val="4F2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Запись пациент-врач</a:t>
            </a:r>
            <a:endParaRPr lang="ru-RU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90217" y="873426"/>
            <a:ext cx="8208912" cy="574823"/>
          </a:xfrm>
          <a:prstGeom prst="rect">
            <a:avLst/>
          </a:prstGeom>
          <a:noFill/>
          <a:ln>
            <a:solidFill>
              <a:srgbClr val="4F2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 процесса на базе </a:t>
            </a:r>
            <a:r>
              <a:rPr lang="ru-RU" sz="2000" dirty="0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ГБУЗ</a:t>
            </a:r>
            <a:r>
              <a:rPr lang="ru-RU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ЛО «Выборгская МБ» и </a:t>
            </a:r>
            <a:r>
              <a:rPr lang="ru-RU" sz="2000" dirty="0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ГБУЗ</a:t>
            </a:r>
            <a:r>
              <a:rPr lang="ru-RU" sz="2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ЛОКБ</a:t>
            </a:r>
            <a:endParaRPr lang="ru-RU" sz="20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108520" y="332656"/>
            <a:ext cx="9648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+mj-lt"/>
                <a:cs typeface="Times New Roman" panose="02020603050405020304" pitchFamily="18" charset="0"/>
              </a:rPr>
              <a:t>Процессы, оптимизированные совместно с АНО «ФЦК»</a:t>
            </a:r>
            <a:endParaRPr lang="ru-RU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AutoShape 2" descr="PHOTO-2023-03-20-11-59-17.jpg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194" y="1605168"/>
            <a:ext cx="3289894" cy="246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5" descr="PHOTO-2023-03-20-11-59-19.jpg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59" y="4150483"/>
            <a:ext cx="3272365" cy="245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31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Информирование о реализации проекта</a:t>
            </a:r>
            <a:endParaRPr lang="ru-RU" dirty="0"/>
          </a:p>
        </p:txBody>
      </p:sp>
      <p:pic>
        <p:nvPicPr>
          <p:cNvPr id="11266" name="Picture 2" descr="1/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627603" cy="50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9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Успешные переговоры о партнерстве, рукопожатие партнер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6" y="2351253"/>
            <a:ext cx="4695071" cy="312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7"/>
            <a:ext cx="8568952" cy="1470025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Приоритетный проект </a:t>
            </a:r>
            <a:br>
              <a:rPr lang="ru-RU" sz="2800" dirty="0" smtClean="0"/>
            </a:br>
            <a:r>
              <a:rPr lang="ru-RU" sz="2800" dirty="0" smtClean="0"/>
              <a:t>«</a:t>
            </a:r>
            <a:r>
              <a:rPr lang="ru-RU" sz="2800" dirty="0"/>
              <a:t>Создание новой модели медицинской организации</a:t>
            </a:r>
            <a:r>
              <a:rPr lang="ru-RU" sz="2800" dirty="0" smtClean="0"/>
              <a:t>,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/>
              <a:t>оказывающей первичную медико-санитарную помощь» </a:t>
            </a:r>
            <a:endParaRPr lang="ru-RU" sz="3200" dirty="0"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1959" y="235125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Центр первичной медико-санитарной помощи Минздрава России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6742" y="3263903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Региональных центров организации первичной медико-санитарной помощи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4325" y="2211393"/>
            <a:ext cx="4700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7638" y="3129484"/>
            <a:ext cx="7553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85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5901" y="4200007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Поликлиник Ленинградской области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67638" y="4004117"/>
            <a:ext cx="7553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78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8567" y="4937943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Проектов по улучшению ежегодно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4607" y="4737889"/>
            <a:ext cx="14494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&gt;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155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264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Информирование о реализации проекта</a:t>
            </a:r>
            <a:endParaRPr lang="ru-RU" dirty="0"/>
          </a:p>
        </p:txBody>
      </p:sp>
      <p:pic>
        <p:nvPicPr>
          <p:cNvPr id="12290" name="Picture 2" descr="11/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0736"/>
            <a:ext cx="5760640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4/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97" y="1508786"/>
            <a:ext cx="2304256" cy="15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8/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296" y="3212975"/>
            <a:ext cx="2304257" cy="15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9/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296" y="5011240"/>
            <a:ext cx="2289157" cy="152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22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Информирование о реализации проекта</a:t>
            </a:r>
            <a:endParaRPr lang="ru-RU" dirty="0"/>
          </a:p>
        </p:txBody>
      </p:sp>
      <p:pic>
        <p:nvPicPr>
          <p:cNvPr id="14338" name="Picture 2" descr="C:\Users\ag_khrameev\Downloads\attachment (20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853" y="1628800"/>
            <a:ext cx="3610976" cy="481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g_khrameev\Downloads\attachm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111" y="1670656"/>
            <a:ext cx="1920353" cy="256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ag_khrameev\Downloads\attachment (17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269289"/>
            <a:ext cx="1394068" cy="24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ag_khrameev\Downloads\attachment (18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78894"/>
            <a:ext cx="2736304" cy="48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1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Работа с Агентством стратегических инициатив</a:t>
            </a:r>
            <a:endParaRPr lang="ru-RU" dirty="0"/>
          </a:p>
        </p:txBody>
      </p:sp>
      <p:pic>
        <p:nvPicPr>
          <p:cNvPr id="15362" name="Picture 2" descr="АСИ разработает рейтинг качественной среды для жизни - MagadanM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32" y="2148180"/>
            <a:ext cx="5023063" cy="282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9650" y="162927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Рейтинг качества жизни</a:t>
            </a:r>
            <a:endParaRPr lang="ru-RU" dirty="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756" y="1998602"/>
            <a:ext cx="2471366" cy="127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282" y="4221088"/>
            <a:ext cx="3671741" cy="173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3240" y="3559999"/>
            <a:ext cx="256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Смартека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133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3"/>
            <a:ext cx="8568952" cy="1470025"/>
          </a:xfrm>
        </p:spPr>
        <p:txBody>
          <a:bodyPr>
            <a:noAutofit/>
          </a:bodyPr>
          <a:lstStyle/>
          <a:p>
            <a:r>
              <a:rPr lang="ru-RU" sz="2800" dirty="0" smtClean="0"/>
              <a:t>Структура и место нахождение</a:t>
            </a:r>
            <a:endParaRPr lang="ru-RU" sz="3200" dirty="0"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036" y="1700810"/>
            <a:ext cx="4176464" cy="646331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Центр первичной медико-санитарной помощи Минздрава России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5035" y="2778516"/>
            <a:ext cx="4199757" cy="923330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Средняя численность </a:t>
            </a:r>
            <a:br>
              <a:rPr lang="ru-RU" dirty="0" smtClean="0"/>
            </a:br>
            <a:r>
              <a:rPr lang="ru-RU" dirty="0" smtClean="0"/>
              <a:t>3-4 человека, из них 50 %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врачи-методисты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05034" y="5085186"/>
            <a:ext cx="4187454" cy="923330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Располагается в Комитете по здравоохранению Ленинградской области</a:t>
            </a:r>
            <a:endParaRPr lang="ru-RU" dirty="0"/>
          </a:p>
        </p:txBody>
      </p:sp>
      <p:pic>
        <p:nvPicPr>
          <p:cNvPr id="1026" name="Picture 2" descr="Ленинградский областной комитет по управлению государственным имуществом,  администрация, Лафонская ул., 6, Санкт-Петербург — Яндекс Кар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3779912" cy="2834935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05034" y="4005066"/>
            <a:ext cx="4187453" cy="646331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Структурное подразделение </a:t>
            </a:r>
            <a:br>
              <a:rPr lang="ru-RU" dirty="0" smtClean="0"/>
            </a:br>
            <a:r>
              <a:rPr lang="ru-RU" dirty="0" err="1" smtClean="0"/>
              <a:t>ГКУЗ</a:t>
            </a:r>
            <a:r>
              <a:rPr lang="ru-RU" dirty="0" smtClean="0"/>
              <a:t> ЛО «</a:t>
            </a:r>
            <a:r>
              <a:rPr lang="ru-RU" dirty="0" err="1" smtClean="0"/>
              <a:t>МИАЦ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4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Бесплатное векторное изображение Финансовый аналитик планирует контрольный список в буфере обмена, калькуляторе и календаре. планирование бюджета, сбалансированный бюджет, иллюстрация концепции управления бюджетом компани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84" y="2060848"/>
            <a:ext cx="2195522" cy="146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968919" y="5104712"/>
            <a:ext cx="18473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ctrTitle"/>
          </p:nvPr>
        </p:nvSpPr>
        <p:spPr>
          <a:xfrm>
            <a:off x="295567" y="44625"/>
            <a:ext cx="8568952" cy="1470025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Направления работы Регионального центра</a:t>
            </a:r>
            <a:endParaRPr lang="ru-RU" sz="3200" dirty="0">
              <a:latin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8258" y="1644769"/>
            <a:ext cx="324819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Критерии Новой модели</a:t>
            </a:r>
            <a:endParaRPr lang="ru-RU" sz="20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45931" y="3645024"/>
            <a:ext cx="324204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Проектная деятельность</a:t>
            </a:r>
            <a:endParaRPr lang="ru-RU" sz="20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 descr="Команда цифрового маркетинга с ноутбуками и лампочкой. метрики команды маркетинга, руководитель группы маркетинга и концепция ответственности на белом фоне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0" y="4274668"/>
            <a:ext cx="2806758" cy="186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61286" y="419597"/>
            <a:ext cx="7037519" cy="720080"/>
          </a:xfrm>
          <a:prstGeom prst="rect">
            <a:avLst/>
          </a:prstGeom>
          <a:noFill/>
          <a:ln w="38100">
            <a:solidFill>
              <a:srgbClr val="4F2CC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lh3.googleusercontent.com/pw/ADCreHda_KgSEi5JmdLsGqMQab8Frt5M-wRpsEju264wABQaHznrZ2vxbpw-qGpSvoAiq-8FgMzG3pKFvQahXGgfGSA8Rj-aqFvwKb7ik2IurcQH6rAG_iKxw9Q-QDk2rb_rNBQrj2X38iNuuO5ctKr0HVjT-ATxXCk-NbCO-aIWZuyaPZPdwoq1YIVHvzLk3tcbG01pJSbKzPUD4zphDzP5EumQVgXMY4j6U-FEey6X4RSKSSqTPi8wxChHl8JzVPUsbgrW99tSep0KgR7fir66CIdtNKU9ALlKxCqBERMGwWYBuas5EvmVhBbHdASKrd7VwnI6LvJ32NGoOzJuDMxhcNxG1sNaBK2NiwIyjfGR1KzliNLi6EXvJurMKEr0-JwTNGGqI4YAnlq7utjcAMTjCJ2ynIqJjXx-ZPcPAoF2MAJ0fAUoUMNpUMK9_3acax4JkUxrcjySrRktAQP3rb3kwNHHpHFM74fjRiMLUjljOzaghaaKsCmD55NArBQR7OjFFDMf1tVxROiSgjjlLDOtjHAgYgfU09yLiq3ja1OXuMd1p3W4JVCbPvhR_BNYeIr1rVZne77xqfRT2EN1LthNlXKwTljMKIMWuXMA0Qg7biaMqemLLiSklj2aXbLCRDSEHhr3Bw5bkGBHxAF41-dFgB8kW-eE4tZNkVVUu6fp8KqwGFUewiX3ge2ANu0GByKQRi6irc4MKr1ICUUJZjibrwp7IyHPbTu4b5iiqAOnP4UE_hWNQBzRIfCZ7SnP33mODKzn51Z-I-hvLpQDKN9JvRxdKctoKb-D4PHd-UCyLV12a9qiWd7S63rQHv1Dq2xNfVqQl-oyOsxfZpGrYEzHt6zu_YrfSZi3NzYlAoxzIb3I4Tarn5pdyPh9CnNjm5Ewr-LDjhBlnC20b-Czgd-Kn-5_qw=w640-h384-s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881" y="1325598"/>
            <a:ext cx="2886607" cy="173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pw/ADCreHcBmCkfW_j90iQOt7aFhKdG4cMB9049tTpjfZtgzCm0HpS1TO85gxsT4oGPKVGsgiQwCSzkB-Oxc3yCkw4-NlnPWc_suWHJLkArKByZyWrlfLCc48whD8EL1SmLK1EVoDh6eemIzM5rU3WU-zNUahz8-n1K1xiUxVxJmgZjJGdkzQzBiXprhkPYv6nRfg1Zg1so_inDFsDZKKokEb7B5UJ2BWwfO9S5DPVBVTUD2R1ZgFYC_YmbXBRkDjBUes9V2TMR6CiCRPKDm7J6P3GGHMqf4WtWJGpegVsTL8qiXpxj_ObapFZXk4fdntVcJBWH9CqDfLvqy6_R6uDiKyXVkenhlUzUjVBnsfprxCZKWsY-4UFsTtw8etvYC3mw2T5tJxtj9LaFUCh-Y_dZJRzm93-sm22Dj0P9A4rFI39KsW78f564p-AblqqXbCCHPLkR9kasmrgAfE0x0VvIF56xOAY2vEaXPmOHzQaiiDQdOhNeGbisSJjr2leovxq6BMuF-3ON91ASAR6sgmX9JyfdUUhMxtSc6o4LYIO2IGym7m6r0_6N3qwNYy3yIcJYiYZ3l2wRtwpm3UiljOnCBBg5syshnl9s7MsOn32J8TQIz-67LAfAbbqF5d4gnVeydWz9zNdWw0iXVC0JhRtIRAGpr4EXaOznMa3fduRfNNmYrim7hGuIFHQlDQe_KhaP95xc4p2dhD1s5gey1qjhAjzSQ70GwTfJAhMk_DMcN0Vvpn2Ne0cKEJXvc_LW1GA3JMJg0q-GkfOaNYRNQfZ5Dm6zHcSMHQ3SLLUbe6rprftZko9Xhaof7peKhoeojNZtuKNFBS0IKZGKYTEVRFUyj6iOLYniNSwUsqVB3kiPeJZcs2zGW7A-VrM9Nns-WXjhUqT46L4hAoPgdDovJgJb_mTKKowLIg=w1280-h847-s-no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879" y="4045135"/>
            <a:ext cx="3058152" cy="202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IMG_0342.JP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IMG_0342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IMG_0342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301" y="2191580"/>
            <a:ext cx="2329701" cy="311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84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Иллюстрация абстрактной концепции сегментации аудитор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54028"/>
            <a:ext cx="4885096" cy="488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-1242658" y="4842990"/>
            <a:ext cx="18473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ctrTitle"/>
          </p:nvPr>
        </p:nvSpPr>
        <p:spPr>
          <a:xfrm>
            <a:off x="275865" y="1"/>
            <a:ext cx="8568952" cy="1470025"/>
          </a:xfrm>
        </p:spPr>
        <p:txBody>
          <a:bodyPr>
            <a:noAutofit/>
          </a:bodyPr>
          <a:lstStyle/>
          <a:p>
            <a:r>
              <a:rPr lang="ru-RU" sz="2800" dirty="0" smtClean="0"/>
              <a:t>Критерии Новой модели </a:t>
            </a:r>
            <a:endParaRPr lang="ru-RU" sz="3200" dirty="0">
              <a:latin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5063" y="1180301"/>
            <a:ext cx="375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☑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2231" y="137880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Управление потоками пациентов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5062" y="1669720"/>
            <a:ext cx="375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☑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2231" y="186977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Качество пространства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15063" y="2184524"/>
            <a:ext cx="375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☑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2231" y="238457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Управление запасами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5063" y="2692468"/>
            <a:ext cx="375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☑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231" y="289252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Стандартизация процессов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15063" y="3196524"/>
            <a:ext cx="375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☑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2231" y="339657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Качество медицинской помощи 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5060" y="3700036"/>
            <a:ext cx="375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☑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7390" y="390008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Доступность медицинской помощи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07409" y="4220801"/>
            <a:ext cx="375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☑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7390" y="4420855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Вовлеченность персонала в улучшения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07407" y="4745649"/>
            <a:ext cx="375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☑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7390" y="4945701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Формирование процессов управления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207406" y="5277601"/>
            <a:ext cx="375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☑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7641" y="5339154"/>
            <a:ext cx="440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Эффективность использования оборудования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1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Бесплатное векторное изображение Абстрактное понятие амби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81642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968919" y="5104712"/>
            <a:ext cx="18473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ctrTitle"/>
          </p:nvPr>
        </p:nvSpPr>
        <p:spPr>
          <a:xfrm>
            <a:off x="275865" y="1"/>
            <a:ext cx="8568952" cy="1470025"/>
          </a:xfrm>
        </p:spPr>
        <p:txBody>
          <a:bodyPr>
            <a:noAutofit/>
          </a:bodyPr>
          <a:lstStyle/>
          <a:p>
            <a:r>
              <a:rPr lang="ru-RU" sz="2800" dirty="0"/>
              <a:t>У</a:t>
            </a:r>
            <a:r>
              <a:rPr lang="ru-RU" sz="2800" dirty="0" smtClean="0"/>
              <a:t>ровни Новой модели </a:t>
            </a:r>
            <a:endParaRPr lang="ru-RU" sz="3200" dirty="0">
              <a:latin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07905" y="1844824"/>
            <a:ext cx="18469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 уровень</a:t>
            </a:r>
            <a:endParaRPr lang="ru-RU" sz="28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87616" y="1700808"/>
            <a:ext cx="2988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Медицинская организация выполнила 8 базовых критериев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687616" y="1628800"/>
            <a:ext cx="3060848" cy="995339"/>
          </a:xfrm>
          <a:prstGeom prst="rect">
            <a:avLst/>
          </a:prstGeom>
          <a:noFill/>
          <a:ln w="38100">
            <a:solidFill>
              <a:srgbClr val="4F2C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730788" y="3203395"/>
            <a:ext cx="18469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ru-RU" sz="28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уровень</a:t>
            </a:r>
            <a:endParaRPr lang="ru-RU" sz="28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5372" y="2780929"/>
            <a:ext cx="3096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Медицинская организация выполнила 8 базовых критериев </a:t>
            </a:r>
          </a:p>
          <a:p>
            <a:pPr algn="ctr"/>
            <a:r>
              <a:rPr lang="ru-RU" dirty="0" smtClean="0"/>
              <a:t>и 5 дополнительных</a:t>
            </a: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705370" y="2780929"/>
            <a:ext cx="2971086" cy="1200329"/>
          </a:xfrm>
          <a:prstGeom prst="rect">
            <a:avLst/>
          </a:prstGeom>
          <a:noFill/>
          <a:ln w="38100">
            <a:solidFill>
              <a:srgbClr val="4F2C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762297" y="4365104"/>
            <a:ext cx="18469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ru-RU" sz="28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уровень</a:t>
            </a:r>
            <a:endParaRPr lang="ru-RU" sz="28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87618" y="4120380"/>
            <a:ext cx="3096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Медицинская организация выполнила более 19 критериев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5687616" y="4146259"/>
            <a:ext cx="2988840" cy="871572"/>
          </a:xfrm>
          <a:prstGeom prst="rect">
            <a:avLst/>
          </a:prstGeom>
          <a:noFill/>
          <a:ln w="38100">
            <a:solidFill>
              <a:srgbClr val="4F2C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94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968919" y="5104712"/>
            <a:ext cx="18473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ctrTitle"/>
          </p:nvPr>
        </p:nvSpPr>
        <p:spPr>
          <a:xfrm>
            <a:off x="275865" y="1"/>
            <a:ext cx="8568952" cy="1470025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Проектная деятельность в медицинских организациях</a:t>
            </a:r>
            <a:endParaRPr lang="ru-RU" sz="3200" dirty="0">
              <a:latin typeface="Times New Roman" panose="02020603050405020304" pitchFamily="18" charset="0"/>
            </a:endParaRPr>
          </a:p>
        </p:txBody>
      </p:sp>
      <p:pic>
        <p:nvPicPr>
          <p:cNvPr id="3078" name="Picture 6" descr="https://lh3.googleusercontent.com/pw/ADCreHc1nXG1WPNE5ov53W5Nd7L-gBTzNYGjvIRn5VKn0N0VtBc-kMOsKSDnUm4lnTqGITWJAF2f5nTJA4LlpJWifbrxBXvrBS5_B_2D4F2r8ipu9vog_cWEQpOPVEFAfQg6LPvk7f-ZXrPyjMK9bWjvgYQG9FzWz-HPYxMJD2NwXN4mACFYstNnRZvSsu_xbTQKLJr845A6Xpl5bkRmz1bOPdvXO9G25DNqlfr__R9niIN4Skqv0bF6am8euRqkDlpvSzzk7JesXWjdh7xaTF2McjSyDp4LX6TtVgW9wlfZqQIbIWNxrCHTKtvr0Qy5XFVrNVHuLNa-R_LeijlG0bqj3E95WGeSBV9iBhn12Cv-hsyY76Ak0odngs9yvrpnJTyO8HD86cYrkWTAtRKzHrSvvnR-x1rttIaLtgxW-F-1UJ9SzszTQTH0xgJSBeNYcnA4sjCWk1dP3tJQ9JAzRr-TlrVmhQ4BDZaUAGTEie6zRw1pBRabdqEy5q3_dx2FqH6jlI_l8GAqSSD9qkQkrEnsvCjyIDUxx2L0nee6om9hFqAOJS4FVezSx_tyKsaYrwTCrnI-Iw1C8WqpvJTEwVfStdpD3-XuJyxGavMp9s4bBn7REpUkhHig8X7dMVBW6Fpals0vH-65xfCuVBk8D6N9xJ0ffq5M5BZ2Qq6XYrJ4GG1V9wgS6aprS9U9hePnU2HIOEoTKO0a26pwbx1SB7FIQpWbgmM9cDZxOc-S6rxPKJPimuPhgKGXpF7__68CHEXAy-JjtaSHcPNmCNdvIfv1DNcIzlqJnBVvgL-NcbJjOXMGzQ50dWk3csLJjvwhtOLSirU4IfwGWpi-ybd_igzlyOaxLN7ZVlPXKckz2otW7JeokFVwF5kb8uhofzcu7jvSC3bnq8jPHGUWwSWZ3rtAL9I6JQ=w1284-h963-s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9" y="1196752"/>
            <a:ext cx="3240360" cy="243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lh3.googleusercontent.com/pw/ADCreHeEHvlYiEB9YPjqjkzN-IJJMy5hMhnChEVVLOwUnXrri3rguoRENV-1ogBU0utosy53zfCZDl4DVcgj5BjfpRJowzLcZWVpp44WczCA6XBmRNeKl5CZYWm4sYCcQSjjVpiCaDZS-tIDjEJkLX3rpoO3PJ4VsQY7WS3Gg1e6YplVW6Kz_MlX4hmI4s_dLM8rbw0jOCFGXR7mkMXMiASfYZuN0moKVdFGKQ_X8dKX3TtLItMVgm4o5VaQcdvlOSbK4eg0az81wyouq6-6SjA2bq-2xbXzwvKrHX2M3meDromIukvmlKq2S7oknrx0LtGciFodgK6cuVDx4EgUOTDT9LfHtTtvYMnZQH1qH7heuSdVSdPmAL7djgttSnV-EPJHyCJQyI6pgg4W1EU2zS0AA9P0xZZsOYuAM68b_ewASB5kL7OekrR1uaakYmbSJBdfKSd4Plq6024xDZVM_v6gJwjjhEE99N14BZQiOKMgzR1s5cu03GjbTkTDyTX5Wd_ulhfcK1e7tG4QQkix3Jl58A0l_0sYZa7jadceBAuGkETSOn_Q-Iv_rp0lt9spyZIiZg1zY_ID_sGH46UxOtVgwdaHO0pVq5uzLrEllLq_XcUTgzwwIL14hs9lHczeNuB3okhhb_eqLrfFdNCXmFGYqgiFOCcaRNPSUZTDASCbWnHbGsXepAvRsOHtuVGb9w_kAK1s5Lst5qKaS-qNoJko3DXByper80xfpgFyPYJ7R30kSkzOSGZegPJk2SUSphzEt9txRd-rxCMXfoBWCR5Ht6fdsPpOQIVqcdQBoICpLMXHsCBwaG3XvzO1MVeIJGgj9ZtHmZMo8UX81AL-oZDBg4UfZ7h5Wc82B8jM-iba_UTcPomI1im5zun5zd5AIbmSzDzQnNQuif6kFohy-Hqwl_QY_g=w1284-h963-s-no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004" y="1106743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lh3.googleusercontent.com/pw/ADCreHeVrZddsgR2knYzNmxxnrtPkJW_RVyfkN586s4A0c0mZ44KPpptykzE2_bYgmzSIb3tjV_95JLFvnhoyUA7Wt2qgxlmrPejmNa5G_ELaQIBohVf2JpnRTLpPn_YRTXoWetctvcB5BpJW57snKyN0sKaeZogMrKb9Z-Lw0w1l7bGFGAIGKZnzL0twVidI2klFpFYehOIoBlKBmn4EcKcO9KpcWQq0qCdBXFgNDLlk2wQznKzoDB4KmoQETarfH5CINvcgGt49NWnQ8-en0_1PVbNIIFXYlLbapVEB2l6S7IvbwAm4Et3cL3n1oHJjwaNf19DnGZbjzcfVy-7993O4iLliYzvXx7l9kGR-yesEF4fX5iTBh3qWihYzUpiua0mSax2_BQR7EX9s7Qu0fn0A4w_7aUdgdSKxFZezq8dKzF2acwvuQfTfC3Ee1N3MOphNtCHPSNAxA-nvNIvW0qslnT62BnQTWTTIwwB__fMsiXPP5nS3lRDeiC47-wjTwRAPjuBfNsi09dQknIXqAxVLlwmQpoGBg5T3BacxrxE-pOb9yBmIzbx7VOdcTvxIGqSESHg9r_XTJX-A3htIMW9LUKAG7QsrmLxA45-Ef-Eb_yF9S1WTDvlfeGGXJqtRpwvHKiZVVB64dldg0gUWrATGIwF6YkNlRug42PCsga1UT3864FmHWi-t8rKKyaYWmJDSzXxBhSwKvkguWxz3IBoqrbKq9ZA4EIqXGhMItgGTFLd8CVs8JCH1xQTOTp6gxClvkvACdLMLSG5lDaJZ3l2Kh_7TmQ5B5xq_DK6S4bt27V_XHGqvtKYvitq_gnUSbQcYjFX0BhHxgW08Dd-fUiwxFWgkpfcb25f0gACW_YhU82CiyNBVMLBRZMpQKosdu-aSQgUXsGPrErD1gOHqA3Rvobi4g=w1284-h963-s-no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15114"/>
            <a:ext cx="3864429" cy="289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0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968919" y="5104712"/>
            <a:ext cx="18473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ctrTitle"/>
          </p:nvPr>
        </p:nvSpPr>
        <p:spPr>
          <a:xfrm>
            <a:off x="275865" y="1"/>
            <a:ext cx="8568952" cy="1470025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Проектная деятельность в медицинских организациях</a:t>
            </a:r>
            <a:endParaRPr lang="ru-RU" sz="3200" dirty="0">
              <a:latin typeface="Times New Roman" panose="02020603050405020304" pitchFamily="18" charset="0"/>
            </a:endParaRPr>
          </a:p>
        </p:txBody>
      </p:sp>
      <p:pic>
        <p:nvPicPr>
          <p:cNvPr id="3074" name="Picture 2" descr="https://lh3.googleusercontent.com/pw/ADCreHfaeHmawfFUg58SGNefLjVYJAe3NWTxil3FOylD-RM53UzxpGy9KlbmaOwm9GlVH0g8gA-1qVHwFv8482si41AMpyOButlu1X-WAbPswKfIhDgLpK-W4phA3j-kaiN-1-Sh4BZ-qfaJ5ACpExyU-fNUmnWWyktzfaddBy1LSI5wdawWTKgyldUFIx-nl54_V7wx03d0GVDMopxKyRSu-aprf2KP1L41Bo0GoILOYTOTsxvXsxTtOrT4dPa54pBLDq6NSZPAtUUZO1uk81rgIfeVIkKLoOYG99tai89Te5kRx189hzXXVi2oGZptCFD9Xd-Xmkzrgmjltis9LQUfTLeQaMDftb8hqw0FhCSRCmZ_PolAc4s2umcuk20al_ZArzLcyleLbYANpgXB7_O1Yn0Qq1-vPcl8lmFJLmkYNap1KM1HknAkzcrm-3237Kydt2_qO56jtge_qp7fAhVpjtabOb4NppXS3x4Qg23F3Picq_1k0KkkIEeoQEsxmdWGhZIW88QxoE_SZcHl53ocSFNBHiDzyPxAyiIsniWtIHJzYs8qduAqIybsKLMVc3TmjbDwDJJ75ujCO8DaE6PiK2l_mbFpV0G_MbCb5GD5tpzpXI-V3eUhG-Qs3GHnZluPQcoyW6IPgl-J97xz7Nkbmc9hZ32IymCcilYs2bPeMIuEACsZnqbitq4SC6ZWnpHmQeDiGdTl4Fec_sIAmfY7EHcTXLOie-tZsfllvOLW0a0RgKfXTIOyPyw9wQkN0qTqA0Okr7Xk0rHcEsO6kBZ1oHGLZ0mU_qCyzDPfNtG6Hce_uf1_uTkwlgWe8j0eleuxKEQ5-CNeI754zqCGu4QXtMvC0SrDQ6p7jbwGulCNQ6i7igeHuCZ-NMCV_21fRkSrz5_1B47vpvtw_qhVlxD_aO9d1g=w1448-h963-s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4" y="4149080"/>
            <a:ext cx="3979059" cy="26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pw/ADCreHdd-57Axf7bEfmatd4EPiHCn5oxxvim1-wcttn2-XubxBQNm5R_vZSJUAWxuiWqL1iWafwqXnbQ371_D84PY-ffV76bjOaOLOPLqLZgF3luP1zzjzDR8r_aNNAGhjEmlwBZPwRFdLmQyfQ8IteHHeQvLrpMgF8jTU4mQjOR8KraCy7YK0FlzsxGD4idNy0wxulupWDdOE7GPQ3ZrIjSf31zSBtwQY7FwMNdU9Vw47fg5JA1X9KuVzYaxL7U929x-yh3XYd-s7ycgSUOMdqOsegBDB_nQoGhF3h5nnOkjZ71R_H7MbrU8qZnJG6pZBJTbY1xowh-VC5Ex47RDOX5i1qYeoAePZi-Or56neQhvULE9hieD7spY10K9q2q6mAWwexJVPv6aiMIelvF-4SkextSG9M1pre39s1XhFM5zPIyFhchUsGtMpp0uzjotv2wZuYbk5aheKWhNkHXJ57IxR1po1xkCcMw7zz_XqzvaEWnkowu2dhF6TAmo805Zk4DrerkqNHD5JkBGwT5-Ybi6mQqeWVQAU298af3YcsW-GmhCxLUVUvL-lwIn3ozKRHeqtIQ0sVwpwjmMje6JdMG_RTpPYTFZBJ3a7DAv8QdCAnxlCv5s9pF5HrwAhqQaIYtHwjB_JvjSPc2yALUpIKZkdA4feucaXqUi_95L0Y9hHuVoSKs90uJteBcga6P0glIV7Xc7lOiIC5Gt7fyCZwRW5ort4f8TMupDHQHykkVllR3W4f0LSeMAld9pVkAtgjTZFhTGyFiOCKSqwLwtyrjz-pFf4wTMr-uxba-_SRFTNINzsKKGjZTzQ6-6ghnL5YH1uR9pqBmTq7Oludw-M7X2Kz8RlJ7Rv9PcIMHscSlCr2JGwo2ySrR7DKUdRIi-nKkwmPwXielKT4cwLhBOw-CbKB0HQ=w1284-h963-s-no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3528392" cy="26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lh3.googleusercontent.com/pw/ADCreHcfIZspTCQDJK3cN6hZqvEJvkvnpl05uPKp98USkm_9oB7DkQxvf5swV5Vtk17GHggGlJZkyGnvq47UX_1fTl2U0Xt13KxkYHKK9tS5SOq1iYpBDKzpfgrEI4nFf4YBL4wnenMpfwvXA-zbWM94_XNG9iro-ZYDrn02I1R4LZewH_0rSAdAO5wUPoippfQX21PgylrwWhotfi3CQay178rgFvUXrrWMFFpHRImujKUaIgVzCm8HNtFVvn0yIbV6jEkGQw6TedYYkV46jswAXNBKul1lMDaEMcHu-e9bRKPbl-IoRDsrrxjxQV-fL-l0YDGRYdS2dAfFkD25F38jC7RCDoJtb4hMEHIBjgqxPoYBsNAGoVUdrOPez-ZL0Kyr8-O2sSXt3yOHaieDgYmeU-NxS22NWrKV8iR4lrBlhjs-JS_lKyY0c9PbuiLcAs7nbrV7gGcm_vI_st-xu-OUZLJctk9ajbDN6Kz3YXXmX04HyH9fVMK-AjkECshhLVCpzHmXBVRmtRjPfCG1AUB8mN-ZPOF37gEkI-RnT0hmvtDCb_OSlM7z9GwY3HuwFLTtOCdgKnKhGEQiruBd5poTsx0cm5TvwoEJqufSU7NzuVgEMmXnk_zHld8n40HuDYKEZX11Zf7IeePC4I3X0Y7oo-0neeKOCBXddlNAYu-pC3NurPoKYqztb08xdr5twbDg9oot4z6Nh92T2ezoK0iUFAxsCaS5SZnSwkb-XJJTTnO_wlhjOjNskB_i-4mcCJyl1__8c8lzDWQ-eMUK-IAjv5YoaWoDgR1WiO2RV4GCeDFIh6DOWV1Ja-VfXhThaLqeT_gyLeH5UVVSfpmBZdNMIL1BZsDt7nWZyELhXwjrtTUh-KPnndXjdCxkrFQ1KlzVeq7xJ-UHc0K70UKB6Mk1fcWvIg=w722-h963-s-no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540461"/>
            <a:ext cx="2345565" cy="312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lh3.googleusercontent.com/pw/ADCreHe9AKSgAUI7vOokjxVip36ueyPKSPK0A27089yMhYuog0pmFR9gpAM8xV3e5KL0w7X3ZDMd0qtRtqOYdXBz2YlEUcAV9iBsv6OxM7Wh7mzd1RE-rXVjOZuwzFLYhbrdLGcvwFxbqpUnZrx6LOWV2QKNP1s5xmvyAzoPEIa8D-dJI5MNLNO1L8NY0luPI7pNBkKNiOM1ChEmZsYfs5lIQ2hSnd7oem2FfmVzjmViE5iR7P7w8nu_EAgSkHN-ztmOjX7ImXejyNNE-6INHRK7-EHHGBorFUOltbbejCi7GOHXccBGi6SEIE6Ye6J7U5guWBzuC3JCqgNOCdzyR20BxfOBquBW7jFZR1QyZDzEnGaqs4R-sEJk8YahaqhrbRDV0Ei6BeUgAsOHIRmWoG2U_nIjIHofPcwNTdlFGY5kmNETVNNADF12iUPInw95s7KQXyhiHRZr9PQ0l7v6SAYb5EEffFOhjwu3KO5nMlW49K8kYdWDFslSzzJuzt1YMVXAMK4ZX2Fi8RrGQYXLfM0pXk-t515Bha09gF7qM3ibNS8u0aMw3a3pRugfL1bmjyENe9-Kqf0H4QY3ZeiZhB0ggZTr_BLubs4szJ9vT8T-SvqZaOa23Q3leM-2aBwd8WYPvFC96DRfa2q7a7xm5IeGwSrTjuSLOoJfs0PJPCYHiWb8Mutn2s_1pGoFbNRR9YQ-0ut8wR_J9BvV3U9iN0eYlNEOWUdahAgx03aGju5nMkPGmIp2v8R8auj06NhrdKBJ0_v4-YU984gdn22zy2TPCjzrogU-KzJ5Jro8CqkhyFntVjtS1ZOr_kseR8wJ-Hi2mCCHO6_n5NldfnflUMloLmDD29sH3SW1SlOF8ELBBn_gdCKZ5BNYnucRkpqUHGRuypxctz54iNCQJXyzw_rzGIOXtQ=w722-h963-s-no?authuser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2444070" cy="325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87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Открытие поликлиники в Сертолово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9"/>
            <a:ext cx="3377348" cy="253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https://lh3.googleusercontent.com/pw/ADCreHdZoLqg12oWAWNKGj-aTFV05KGwKS8yAUN1cBbAXUYPlkL31-2Nw2kn8WLdAGoGTOHdOAYXDzm4b4BDAVobaU2p-HGxTNktysasuVsHQgmwQOPVxjmOdukcSUaFPNkSmqWnzk2MUHDCX1dZV7Tvkg9BMuwcReL8-YhkeBY2eU1ky_4zBFxbCX2cz8nN21pH0r-oIhrQ76m2TZBhGFo3rHUkG5RFgxxAHKmjWcDd5lnLFO0SzUseVFHLke2qA6iQqIuC2SM8d8h1LBD3yMbSuLm7LOSHqfn142-cYjUw1SZ8vdHZ52lYjAL3pBCZNRCZYdSOPEknxPSQ_jrHmTat4eBxabmm3mlDNJ4eDVXLgysb6O_MhvrCb0pvrE6dK-x4R6p-z1kJzWNdbEmggJjmiDUL0lnO-PqzOhfrpmCLWFg2gQpqBINU4Xc3lhxE7Y57o992ZRc80b9fveyTKiq4ymWlNM-Y3pAYu_PDp7Byys6dQpJ5PyllpHAtNhNmZSkMOjynkCQMs4-gd3VxE7OE596wIYYwmB-ejWbuWgwJdgU6FCkmxfIUXuQqSkrBurdT9nLsBWqmCwoKYUU5uSnz4DIF2tvMt5j6lwLaLrDd1Wb6IrnGshRO8qMOCshsGUr5JZeRUWuw3YAh835IFZ13zQ46fNzWM2TOw-Dy9kBC-r82Ko9dycqIOuWN0-i7HHsI9bqNDyoXCNfiTLhif4TCzpla7UUr6z8tHFVsQ_mTIOsDZWkS7WfS1B16grWac3A8zgs01Iy7Y48lm1Khlo8QoQgXQbDamUaOrNmWpH-_54BLdOQtAeqIdJxw-YzVuZSAJFtUGi7ILhhJ19RVw4wKItqRaIEAcLHuPxLRhyQCn3lDtdl-ZXFOmUwmeD9Dgz9QVWyy_UJp3ANU7vM6Dms1zU1j9Q=w1284-h963-s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7883"/>
            <a:ext cx="2520280" cy="189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s://lh3.googleusercontent.com/pw/ADCreHeRPrH5J_0GgBZOTUMLq_zq0A1YhfaugDE6u8rM0Xo7ZqSf1zkUKAkF-PUWstRPDs-uahkr-Xt7h7NQywK5x65sYifcpsQMxrLNp5fswH03PeJTP1ckGW_qbaqIDibfrHivWz81gimrTqX3wDcICL4Iy0af6cLrBvNDPxXInZvSHF9v8C1b3J9eUaC2N4t2fMeRvUPnUNYL8au64MGvj3v3t9TczJfBaYmhHMyvjGk_qwqlwlKeDvg-8fy4Np-f0rJsmPHNvfL7Q07i84mm83G1hnBlJ9D6FJj0J2n7Qn-UMBDPlPyOabVJTJR4SsOzYc9uR3cBhWQaQbQ_R4HtFDLtHCYEH1cQPwOCmYvYQngcfjOVR5vjUfQn33Vx09FoDRA4appicNR7Tq5IfpVE8pJtbaY89dZx1M8pfYX-Ui81UnFKAo62j6GVi-HyD7989oGtZkGbWjzmuXbd-J6u1A68ZF87Mp8TSnyATIhReLwSRn3sTP0MO5sK9QkqnJskSCa89b_KRxE5rpCBVYAMU1MqMeAhPB-Sue-GfMGhHIv7X9h6HAzB_njp74WdvQdlq8YRIC0f5DF1iKUPaqRwJngCR92qVrWzOxMY_p9GyWq6Qnq3raw-q1jqYWsILfD5Sr1Cm9ov7fQrB9RP_v8p5_vShyAxRfUoEnFt6-mUH7CUi9HA8Qun4Pj2iYK86Gvu617Zm9p4v9xWjOcqPB02WuSI1KD-IP1jePOKiGYPIdpBPQRF-dIHlUzMLXjm9He8YzELpyMev-DnQZJN0E3_Fy0cVg1N9PEvyHJVlFw9pdE5xgHM-N9Xxvbss6zXuhdylvQs4RK0avtn_ty_RCPkUkuB88cbSw6s20RY0I0YVNjx41jqtQqGdpRiM9-j3RmpFClzyV6NnUy_jJ9VdsGRMqPxxw=w722-h963-s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60" y="1340768"/>
            <a:ext cx="3266904" cy="43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https://lh3.googleusercontent.com/pw/ADCreHfzOpiAhA3MniAigWW_OidH-_PVa_ZTIPFmikX-w0VXWtHm7C5jo2Cq5Za6PLpy0Oi775QbPg6RvzS82YRyF4UVps6_hDvUwH58uHwzVsqg4xrEFhfoy1aaiEHZltPhskKBpHuSB92z8rPKn-pOCWboS3y8C3ptIbmRDFGA1V7hntkixghfVZlSD2Skdvgn0tO3L6ll-fVPVSCcCALd4nmBv9VAzjT1USexFHVypta0vMmqnpWlz8pC_4JBefFZIWRBkAe1MR2nq9ILyiy4qt3gr13NEhnG63hFtbR9r7RxX4OpoWTlHDIFYddWmbprp9vWTAWheDyC12e3GxrmtiGj-Pj19-abPb1_IDC03Ww8SNimSPppOH9VBoVgzp5G9BczU1udkUIynMYIJPBA58V8J5rmnn5D82pq7SuP73Go2sHuGELK0agDv3ko4WpQe__npEFNucTFKgbMKUTE7I5e4R-R1cEb0pobVXCvYi0mdTeEAsumaTh4gW1AV0SVol4yffwp4SebY9hTrcQ1pdq-IvETREEwXpO3gVgWZECjY1PT2cv_8GITUxbmRDnpA4ywlA_g0Upp924wNgPaR94ninvoFh6YJ8hf8y3bScrJux195QuDKoFvJVx06whFcCj3EnBsdThdENJewZoDPE3LqyUreTGjqZosbX8RC0mI09vmLNtqoZCxtGT243mlY3N8ZhsWKinXMAJjYr8c-PMfxdDrSFN9DMRdAwpGxh9GsBxZuEdz6KFQSzi920jfpma2ymgJFq9uf3thbY6Wf48UQdPIo87kOn-AE_vrzG2iUzU-Zh0kZ_qtO2M9UUF2V7i68zau8vswHHMHWoDw770b0CHZVI60F_wPl7qc4XADLPU4srQct5BYq0k8X9CAX1FttWRIcbywvoaC9Ar8N0OLfg=w722-h963-s-no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166" y="3363906"/>
            <a:ext cx="2277834" cy="303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917994"/>
            <a:ext cx="2376264" cy="178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58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306</Words>
  <Application>Microsoft Office PowerPoint</Application>
  <PresentationFormat>Экран (4:3)</PresentationFormat>
  <Paragraphs>93</Paragraphs>
  <Slides>22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О функционировании  Регионального центра организации  первичной медико-санитарной помощи</vt:lpstr>
      <vt:lpstr>Приоритетный проект  «Создание новой модели медицинской организации,  оказывающей первичную медико-санитарную помощь» </vt:lpstr>
      <vt:lpstr>Структура и место нахождение</vt:lpstr>
      <vt:lpstr>Направления работы Регионального центра</vt:lpstr>
      <vt:lpstr>Критерии Новой модели </vt:lpstr>
      <vt:lpstr>Уровни Новой модели </vt:lpstr>
      <vt:lpstr>Проектная деятельность в медицинских организациях</vt:lpstr>
      <vt:lpstr>Проектная деятельность в медицинских организациях</vt:lpstr>
      <vt:lpstr>Открытие поликлиники в Сертолово</vt:lpstr>
      <vt:lpstr>Работа в пандемию</vt:lpstr>
      <vt:lpstr>Брендирование</vt:lpstr>
      <vt:lpstr>Брендирование</vt:lpstr>
      <vt:lpstr>Результаты брендирования Тихвин</vt:lpstr>
      <vt:lpstr>Результаты брендирования Всеволожск</vt:lpstr>
      <vt:lpstr>Результаты брендирования Всеволожск</vt:lpstr>
      <vt:lpstr>Презентация PowerPoint</vt:lpstr>
      <vt:lpstr>Презентация PowerPoint</vt:lpstr>
      <vt:lpstr>Презентация PowerPoint</vt:lpstr>
      <vt:lpstr>Информирование о реализации проекта</vt:lpstr>
      <vt:lpstr>Информирование о реализации проекта</vt:lpstr>
      <vt:lpstr>Информирование о реализации проекта</vt:lpstr>
      <vt:lpstr>Работа с Агентством стратегических инициатив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функционировании  Регионального центра организации  первичной медико-санитарной помощи</dc:title>
  <dc:creator>Петрова Виктория Вячеславовна</dc:creator>
  <cp:lastModifiedBy>Александр Григорьевич Храмеев</cp:lastModifiedBy>
  <cp:revision>46</cp:revision>
  <dcterms:created xsi:type="dcterms:W3CDTF">2023-10-04T11:24:53Z</dcterms:created>
  <dcterms:modified xsi:type="dcterms:W3CDTF">2023-10-05T08:11:57Z</dcterms:modified>
</cp:coreProperties>
</file>