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8" r:id="rId3"/>
    <p:sldId id="280" r:id="rId4"/>
    <p:sldId id="321" r:id="rId5"/>
    <p:sldId id="319" r:id="rId6"/>
    <p:sldId id="322" r:id="rId7"/>
    <p:sldId id="316" r:id="rId8"/>
    <p:sldId id="257" r:id="rId9"/>
    <p:sldId id="317" r:id="rId10"/>
    <p:sldId id="315" r:id="rId11"/>
    <p:sldId id="282" r:id="rId12"/>
    <p:sldId id="314" r:id="rId13"/>
    <p:sldId id="259" r:id="rId14"/>
    <p:sldId id="309" r:id="rId15"/>
    <p:sldId id="318" r:id="rId16"/>
    <p:sldId id="320" r:id="rId17"/>
    <p:sldId id="261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6B8"/>
    <a:srgbClr val="9494D0"/>
    <a:srgbClr val="FF7D7D"/>
    <a:srgbClr val="6CE27A"/>
    <a:srgbClr val="9933FF"/>
    <a:srgbClr val="ED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81007" autoAdjust="0"/>
  </p:normalViewPr>
  <p:slideViewPr>
    <p:cSldViewPr>
      <p:cViewPr>
        <p:scale>
          <a:sx n="100" d="100"/>
          <a:sy n="100" d="100"/>
        </p:scale>
        <p:origin x="-1974" y="-4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261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808080"/>
          </a:solidFill>
          <a:prstDash val="solid"/>
        </a:ln>
      </c:spPr>
    </c:sideWall>
    <c:backWall>
      <c:thickness val="0"/>
      <c:spPr>
        <a:noFill/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36179450072358899"/>
          <c:y val="3.2490974729241874E-2"/>
          <c:w val="0.6078147612156295"/>
          <c:h val="0.826714801444043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rgbClr val="9999FF"/>
            </a:solidFill>
            <a:ln w="7611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Sheet1!$A$2:$A$11</c:f>
              <c:strCache>
                <c:ptCount val="10"/>
                <c:pt idx="0">
                  <c:v>Пол (муж.)</c:v>
                </c:pt>
                <c:pt idx="1">
                  <c:v>Лактатдегидрогеназа крови &gt;390</c:v>
                </c:pt>
                <c:pt idx="2">
                  <c:v>Возраст ≥40</c:v>
                </c:pt>
                <c:pt idx="3">
                  <c:v>РНК SARS-CoV-2 методом ПЦР +</c:v>
                </c:pt>
                <c:pt idx="4">
                  <c:v>СРБ крови≥50</c:v>
                </c:pt>
                <c:pt idx="5">
                  <c:v>Лимфоциты крови&lt;0,72</c:v>
                </c:pt>
                <c:pt idx="6">
                  <c:v>Д-димер крови&gt;2,1</c:v>
                </c:pt>
                <c:pt idx="7">
                  <c:v>Ферритин крови&gt;485</c:v>
                </c:pt>
                <c:pt idx="8">
                  <c:v>Динамика индекса по шкале NEWS ≥0</c:v>
                </c:pt>
                <c:pt idx="9">
                  <c:v>Уровень IL-6 крови &gt;23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1.73</c:v>
                </c:pt>
                <c:pt idx="1">
                  <c:v>2.4</c:v>
                </c:pt>
                <c:pt idx="2">
                  <c:v>2.91</c:v>
                </c:pt>
                <c:pt idx="3">
                  <c:v>3.49</c:v>
                </c:pt>
                <c:pt idx="4">
                  <c:v>4.4800000000000004</c:v>
                </c:pt>
                <c:pt idx="5">
                  <c:v>6.32</c:v>
                </c:pt>
                <c:pt idx="6">
                  <c:v>7.48</c:v>
                </c:pt>
                <c:pt idx="7">
                  <c:v>9</c:v>
                </c:pt>
                <c:pt idx="8">
                  <c:v>26.03</c:v>
                </c:pt>
                <c:pt idx="9">
                  <c:v>27.61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9871104"/>
        <c:axId val="50487296"/>
        <c:axId val="0"/>
      </c:bar3DChart>
      <c:catAx>
        <c:axId val="49871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spPr>
          <a:ln w="190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04872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0487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1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49871104"/>
        <c:crosses val="autoZero"/>
        <c:crossBetween val="between"/>
      </c:valAx>
      <c:spPr>
        <a:noFill/>
        <a:ln w="1522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19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200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808080"/>
          </a:solidFill>
          <a:prstDash val="solid"/>
        </a:ln>
      </c:spPr>
    </c:sideWall>
    <c:backWall>
      <c:thickness val="0"/>
      <c:spPr>
        <a:noFill/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7943925233644858"/>
          <c:y val="3.2490974729241874E-2"/>
          <c:w val="0.76448598130841117"/>
          <c:h val="0.8303249097472924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Частота ЦШ</c:v>
                </c:pt>
              </c:strCache>
            </c:strRef>
          </c:tx>
          <c:spPr>
            <a:solidFill>
              <a:srgbClr val="9999FF"/>
            </a:solidFill>
            <a:ln w="7346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Нет факторов</c:v>
                </c:pt>
                <c:pt idx="1">
                  <c:v>1 фактор</c:v>
                </c:pt>
                <c:pt idx="2">
                  <c:v>2 фактора</c:v>
                </c:pt>
                <c:pt idx="3">
                  <c:v>3 фактора</c:v>
                </c:pt>
                <c:pt idx="4">
                  <c:v>4 фактора</c:v>
                </c:pt>
                <c:pt idx="5">
                  <c:v>5 факторов</c:v>
                </c:pt>
                <c:pt idx="6">
                  <c:v>6 факторов</c:v>
                </c:pt>
              </c:strCache>
            </c:strRef>
          </c:cat>
          <c:val>
            <c:numRef>
              <c:f>Sheet1!$B$2:$B$8</c:f>
              <c:numCache>
                <c:formatCode>0.00%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0.36359999999999998</c:v>
                </c:pt>
                <c:pt idx="3">
                  <c:v>0.61819999999999997</c:v>
                </c:pt>
                <c:pt idx="4">
                  <c:v>0.9</c:v>
                </c:pt>
                <c:pt idx="5">
                  <c:v>0.9839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0503040"/>
        <c:axId val="52458624"/>
        <c:axId val="0"/>
      </c:bar3DChart>
      <c:catAx>
        <c:axId val="50503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spPr>
          <a:ln w="183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24586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2458624"/>
        <c:scaling>
          <c:orientation val="minMax"/>
        </c:scaling>
        <c:delete val="0"/>
        <c:axPos val="b"/>
        <c:numFmt formatCode="0%" sourceLinked="0"/>
        <c:majorTickMark val="out"/>
        <c:minorTickMark val="none"/>
        <c:tickLblPos val="nextTo"/>
        <c:spPr>
          <a:ln w="183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36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0503040"/>
        <c:crosses val="autoZero"/>
        <c:crossBetween val="between"/>
      </c:valAx>
      <c:spPr>
        <a:noFill/>
        <a:ln w="1469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94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73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808080"/>
          </a:solidFill>
          <a:prstDash val="solid"/>
        </a:ln>
      </c:spPr>
    </c:sideWall>
    <c:backWall>
      <c:thickness val="0"/>
      <c:spPr>
        <a:noFill/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31623931623931623"/>
          <c:y val="0"/>
          <c:w val="0.60890956812216646"/>
          <c:h val="0.8375796178343949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rgbClr val="9999FF"/>
            </a:solidFill>
            <a:ln w="12679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Sheet1!$A$2:$A$15</c:f>
              <c:strCache>
                <c:ptCount val="14"/>
                <c:pt idx="0">
                  <c:v>ОНЛ-5&gt;8,1</c:v>
                </c:pt>
                <c:pt idx="1">
                  <c:v>Нейтрофилы 5-й день &gt;8</c:v>
                </c:pt>
                <c:pt idx="2">
                  <c:v>ОНЛ-3&gt;7,7</c:v>
                </c:pt>
                <c:pt idx="3">
                  <c:v>Лимфоц. Мин. 1-3 день &lt;0,45</c:v>
                </c:pt>
                <c:pt idx="4">
                  <c:v>NEWS-1 &gt;=7</c:v>
                </c:pt>
                <c:pt idx="5">
                  <c:v>Лейкоциты 3-й день &gt;10</c:v>
                </c:pt>
                <c:pt idx="6">
                  <c:v>D_DIM максимум в 1-3 день &gt;3</c:v>
                </c:pt>
                <c:pt idx="7">
                  <c:v>ОНЛ-1&gt;7,1</c:v>
                </c:pt>
                <c:pt idx="8">
                  <c:v>LDG_ &gt;430</c:v>
                </c:pt>
                <c:pt idx="9">
                  <c:v>CRP_3 &gt;200</c:v>
                </c:pt>
                <c:pt idx="10">
                  <c:v>IL6_3 &gt;70</c:v>
                </c:pt>
                <c:pt idx="11">
                  <c:v>Индекс Чарлсона &gt;=5</c:v>
                </c:pt>
                <c:pt idx="12">
                  <c:v>Лимфоц. Мин. 1-3 день 0,45 -0,87</c:v>
                </c:pt>
                <c:pt idx="13">
                  <c:v>Возраст &gt;=65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32.799999999999997</c:v>
                </c:pt>
                <c:pt idx="1">
                  <c:v>20.54</c:v>
                </c:pt>
                <c:pt idx="2">
                  <c:v>16.02</c:v>
                </c:pt>
                <c:pt idx="3">
                  <c:v>12.13</c:v>
                </c:pt>
                <c:pt idx="4">
                  <c:v>9.5299999999999994</c:v>
                </c:pt>
                <c:pt idx="5">
                  <c:v>8.9700000000000006</c:v>
                </c:pt>
                <c:pt idx="6">
                  <c:v>7.44</c:v>
                </c:pt>
                <c:pt idx="7">
                  <c:v>7.28</c:v>
                </c:pt>
                <c:pt idx="8">
                  <c:v>4.96</c:v>
                </c:pt>
                <c:pt idx="9">
                  <c:v>4.76</c:v>
                </c:pt>
                <c:pt idx="10">
                  <c:v>4.62</c:v>
                </c:pt>
                <c:pt idx="11">
                  <c:v>4.01</c:v>
                </c:pt>
                <c:pt idx="12">
                  <c:v>3.93</c:v>
                </c:pt>
                <c:pt idx="13">
                  <c:v>3.88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2482816"/>
        <c:axId val="52484352"/>
        <c:axId val="0"/>
      </c:bar3DChart>
      <c:catAx>
        <c:axId val="5248281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low"/>
        <c:spPr>
          <a:ln w="317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99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24843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2484352"/>
        <c:scaling>
          <c:orientation val="minMax"/>
          <c:max val="35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98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2482816"/>
        <c:crosses val="max"/>
        <c:crossBetween val="between"/>
        <c:majorUnit val="5"/>
      </c:valAx>
      <c:spPr>
        <a:noFill/>
        <a:ln w="2535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98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A4B07-266E-4C89-B6E8-7E4CDEBB498C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CC65F-B9FE-4789-B589-086507E04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407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981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018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018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018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043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43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968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968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40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Кусок из устава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69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69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6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Наша картинка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69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69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018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Инструменты и направления</a:t>
            </a:r>
          </a:p>
          <a:p>
            <a:r>
              <a:rPr lang="ru-RU" dirty="0" smtClean="0"/>
              <a:t>Аналитическая компонента (</a:t>
            </a:r>
            <a:r>
              <a:rPr lang="ru-RU" dirty="0" err="1" smtClean="0"/>
              <a:t>биоинформатика</a:t>
            </a:r>
            <a:r>
              <a:rPr lang="ru-RU" dirty="0" smtClean="0"/>
              <a:t> и прочие)</a:t>
            </a:r>
          </a:p>
          <a:p>
            <a:r>
              <a:rPr lang="ru-RU" dirty="0" smtClean="0"/>
              <a:t>Отметить, по каким направлениям специалисты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CC65F-B9FE-4789-B589-086507E0474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4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ED4-1146-4508-97FF-C025EB4D7D39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9B05-D20B-4720-B3B6-8E8785AEC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202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ED4-1146-4508-97FF-C025EB4D7D39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9B05-D20B-4720-B3B6-8E8785AEC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640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ED4-1146-4508-97FF-C025EB4D7D39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9B05-D20B-4720-B3B6-8E8785AEC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4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ED4-1146-4508-97FF-C025EB4D7D39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9B05-D20B-4720-B3B6-8E8785AEC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259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ED4-1146-4508-97FF-C025EB4D7D39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9B05-D20B-4720-B3B6-8E8785AEC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998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ED4-1146-4508-97FF-C025EB4D7D39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9B05-D20B-4720-B3B6-8E8785AEC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22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ED4-1146-4508-97FF-C025EB4D7D39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9B05-D20B-4720-B3B6-8E8785AEC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36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ED4-1146-4508-97FF-C025EB4D7D39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9B05-D20B-4720-B3B6-8E8785AEC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78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ED4-1146-4508-97FF-C025EB4D7D39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9B05-D20B-4720-B3B6-8E8785AEC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93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ED4-1146-4508-97FF-C025EB4D7D39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9B05-D20B-4720-B3B6-8E8785AEC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922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ED4-1146-4508-97FF-C025EB4D7D39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9B05-D20B-4720-B3B6-8E8785AEC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7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27ED4-1146-4508-97FF-C025EB4D7D39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A9B05-D20B-4720-B3B6-8E8785AEC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02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10" Type="http://schemas.openxmlformats.org/officeDocument/2006/relationships/image" Target="../media/image44.jpeg"/><Relationship Id="rId4" Type="http://schemas.openxmlformats.org/officeDocument/2006/relationships/image" Target="../media/image39.pn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10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1.jpe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10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68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microsoft.com/office/2007/relationships/hdphoto" Target="../media/hdphoto13.wdp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6.wdp"/><Relationship Id="rId18" Type="http://schemas.openxmlformats.org/officeDocument/2006/relationships/image" Target="../media/image31.png"/><Relationship Id="rId3" Type="http://schemas.openxmlformats.org/officeDocument/2006/relationships/image" Target="../media/image1.jpe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24" Type="http://schemas.openxmlformats.org/officeDocument/2006/relationships/image" Target="../media/image34.png"/><Relationship Id="rId5" Type="http://schemas.openxmlformats.org/officeDocument/2006/relationships/image" Target="../media/image24.png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27.png"/><Relationship Id="rId19" Type="http://schemas.microsoft.com/office/2007/relationships/hdphoto" Target="../media/hdphoto9.wdp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ТРАНСЛЯЦИОННАЯ МЕДИЦИНА\СОТРУДНИКИ\Наталья\#единый НИО\презенташки\Текстуры и картинки\280921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5194"/>
            <a:ext cx="8674868" cy="483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892480" cy="4876006"/>
          </a:xfrm>
          <a:prstGeom prst="rect">
            <a:avLst/>
          </a:prstGeom>
          <a:solidFill>
            <a:srgbClr val="EDF2F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41884" y="2235517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Palatino Linotype" panose="02040502050505030304" pitchFamily="18" charset="0"/>
              </a:rPr>
              <a:t>НИО как эффективная модель внедрения результатов НИР в практическое здравоохранение</a:t>
            </a:r>
            <a:endParaRPr lang="ru-RU" sz="2400" b="1" dirty="0">
              <a:latin typeface="Palatino Linotype" panose="0204050205050503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-1836712" y="2067694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-2844824" y="213970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932040" y="365187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923928" y="357986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E2966BB-1F8A-73A2-3055-FACBF7EAA212}"/>
              </a:ext>
            </a:extLst>
          </p:cNvPr>
          <p:cNvSpPr txBox="1"/>
          <p:nvPr/>
        </p:nvSpPr>
        <p:spPr>
          <a:xfrm>
            <a:off x="0" y="3723878"/>
            <a:ext cx="694826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Апалько С.В.</a:t>
            </a:r>
            <a:r>
              <a:rPr lang="ru-RU" baseline="30000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1,2</a:t>
            </a:r>
            <a:r>
              <a:rPr lang="ru-RU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, Сушенцева Н.Н.</a:t>
            </a:r>
            <a:r>
              <a:rPr lang="ru-RU" baseline="30000" dirty="0">
                <a:latin typeface="Palatino Linotype" panose="02040502050505030304" pitchFamily="18" charset="0"/>
                <a:cs typeface="Segoe UI Light" panose="020B0502040204020203" pitchFamily="34" charset="0"/>
              </a:rPr>
              <a:t> </a:t>
            </a:r>
            <a:r>
              <a:rPr lang="ru-RU" baseline="30000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1</a:t>
            </a:r>
            <a:r>
              <a:rPr lang="ru-RU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, Анисенкова А.Ю.</a:t>
            </a:r>
            <a:r>
              <a:rPr lang="ru-RU" baseline="30000" dirty="0">
                <a:latin typeface="Palatino Linotype" panose="02040502050505030304" pitchFamily="18" charset="0"/>
                <a:cs typeface="Segoe UI Light" panose="020B0502040204020203" pitchFamily="34" charset="0"/>
              </a:rPr>
              <a:t> 1,2</a:t>
            </a:r>
            <a:r>
              <a:rPr lang="ru-RU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, </a:t>
            </a:r>
          </a:p>
          <a:p>
            <a:r>
              <a:rPr lang="ru-RU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Сарана А.М.</a:t>
            </a:r>
            <a:r>
              <a:rPr lang="ru-RU" baseline="30000" dirty="0">
                <a:latin typeface="Palatino Linotype" panose="02040502050505030304" pitchFamily="18" charset="0"/>
                <a:cs typeface="Segoe UI Light" panose="020B0502040204020203" pitchFamily="34" charset="0"/>
              </a:rPr>
              <a:t> </a:t>
            </a:r>
            <a:r>
              <a:rPr lang="ru-RU" baseline="30000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2</a:t>
            </a:r>
            <a:r>
              <a:rPr lang="ru-RU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, Щербак С.Г.</a:t>
            </a:r>
            <a:r>
              <a:rPr lang="ru-RU" baseline="30000" dirty="0">
                <a:latin typeface="Palatino Linotype" panose="02040502050505030304" pitchFamily="18" charset="0"/>
                <a:cs typeface="Segoe UI Light" panose="020B0502040204020203" pitchFamily="34" charset="0"/>
              </a:rPr>
              <a:t> 1,2</a:t>
            </a:r>
            <a:r>
              <a:rPr lang="ru-RU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 </a:t>
            </a:r>
          </a:p>
          <a:p>
            <a:r>
              <a:rPr lang="ru-RU" sz="1600" baseline="30000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1</a:t>
            </a:r>
            <a:r>
              <a:rPr lang="ru-RU" sz="1600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СПб ГБУЗ «Городская больница № 40»</a:t>
            </a:r>
            <a:endParaRPr lang="ru-RU" sz="700" dirty="0">
              <a:latin typeface="Palatino Linotype" panose="02040502050505030304" pitchFamily="18" charset="0"/>
              <a:cs typeface="Segoe UI Light" panose="020B0502040204020203" pitchFamily="34" charset="0"/>
            </a:endParaRPr>
          </a:p>
          <a:p>
            <a:r>
              <a:rPr lang="ru-RU" sz="1600" baseline="30000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2</a:t>
            </a:r>
            <a:r>
              <a:rPr lang="ru-RU" sz="1600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Санкт-Петербургский государственный университет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79712" y="91556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XI </a:t>
            </a:r>
            <a:r>
              <a:rPr lang="ru-RU" dirty="0" smtClean="0">
                <a:latin typeface="Palatino Linotype" panose="02040502050505030304" pitchFamily="18" charset="0"/>
              </a:rPr>
              <a:t>ПЕТЕРБУРГСКИЙ МЕЖДУНАРОДНЫЙ ФОРУМ ЗДОРОВЬЯ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18" name="Picture 2" descr="Z:\Логотип ГБ40\Лого\логотип с тексто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3960440" cy="89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4127" y="-45056"/>
            <a:ext cx="3306075" cy="960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36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ТРАНСЛЯЦИОННАЯ МЕДИЦИНА\СОТРУДНИКИ\Наталья\#единый НИО\презенташки\НИО и трансляционка\ковид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1" y="290229"/>
            <a:ext cx="8740819" cy="48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20538"/>
            <a:ext cx="8892480" cy="4876006"/>
          </a:xfrm>
          <a:prstGeom prst="rect">
            <a:avLst/>
          </a:prstGeom>
          <a:solidFill>
            <a:srgbClr val="EDF2F9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1520" y="267494"/>
            <a:ext cx="80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Palatino Linotype" panose="02040502050505030304" pitchFamily="18" charset="0"/>
              </a:rPr>
              <a:t>COVID-19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-1764704" y="195486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4" y="2725711"/>
            <a:ext cx="3074913" cy="203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1" y="943755"/>
            <a:ext cx="3089906" cy="163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3872" y="943755"/>
            <a:ext cx="49025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Palatino Linotype" panose="02040502050505030304" pitchFamily="18" charset="0"/>
              </a:rPr>
              <a:t>14 апреля 2020 года </a:t>
            </a:r>
            <a:r>
              <a:rPr lang="ru-RU" dirty="0" smtClean="0">
                <a:latin typeface="Palatino Linotype" panose="02040502050505030304" pitchFamily="18" charset="0"/>
              </a:rPr>
              <a:t>корпус </a:t>
            </a:r>
            <a:r>
              <a:rPr lang="ru-RU" dirty="0">
                <a:latin typeface="Palatino Linotype" panose="02040502050505030304" pitchFamily="18" charset="0"/>
              </a:rPr>
              <a:t>на 130 коек </a:t>
            </a:r>
            <a:r>
              <a:rPr lang="ru-RU" dirty="0" smtClean="0">
                <a:latin typeface="Palatino Linotype" panose="02040502050505030304" pitchFamily="18" charset="0"/>
              </a:rPr>
              <a:t>перепрофилирован в </a:t>
            </a:r>
            <a:r>
              <a:rPr lang="ru-RU" dirty="0">
                <a:latin typeface="Palatino Linotype" panose="02040502050505030304" pitchFamily="18" charset="0"/>
              </a:rPr>
              <a:t>инфекционный </a:t>
            </a:r>
            <a:r>
              <a:rPr lang="ru-RU" dirty="0" smtClean="0">
                <a:latin typeface="Palatino Linotype" panose="02040502050505030304" pitchFamily="18" charset="0"/>
              </a:rPr>
              <a:t>госпиталь. Развернуто </a:t>
            </a:r>
            <a:r>
              <a:rPr lang="ru-RU" dirty="0">
                <a:latin typeface="Palatino Linotype" panose="02040502050505030304" pitchFamily="18" charset="0"/>
              </a:rPr>
              <a:t>69 реанимационных коек с возможностью проведения ИВЛ и ЭКМО.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73872" y="2764687"/>
            <a:ext cx="4974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Palatino Linotype" panose="02040502050505030304" pitchFamily="18" charset="0"/>
              </a:rPr>
              <a:t>Дополнительно развернуты </a:t>
            </a:r>
            <a:r>
              <a:rPr lang="ru-RU" dirty="0">
                <a:latin typeface="Palatino Linotype" panose="02040502050505030304" pitchFamily="18" charset="0"/>
              </a:rPr>
              <a:t>3 корпуса по 200 коек в пансионате Заря для приема пациентов со средне-тяжелыми формами заболевания.</a:t>
            </a:r>
          </a:p>
        </p:txBody>
      </p:sp>
    </p:spTree>
    <p:extLst>
      <p:ext uri="{BB962C8B-B14F-4D97-AF65-F5344CB8AC3E}">
        <p14:creationId xmlns:p14="http://schemas.microsoft.com/office/powerpoint/2010/main" val="201504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ТРАНСЛЯЦИОННАЯ МЕДИЦИНА\СОТРУДНИКИ\Наталья\#единый НИО\презенташки\НИО и трансляционка\ковид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3" y="267494"/>
            <a:ext cx="8750397" cy="490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892480" cy="4876006"/>
          </a:xfrm>
          <a:prstGeom prst="rect">
            <a:avLst/>
          </a:prstGeom>
          <a:solidFill>
            <a:srgbClr val="EDF2F9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1520" y="267494"/>
            <a:ext cx="80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Роль НИО в лабораторной диагностике </a:t>
            </a:r>
            <a:r>
              <a:rPr lang="en-US" sz="2000" b="1" dirty="0" smtClean="0">
                <a:latin typeface="Palatino Linotype" panose="02040502050505030304" pitchFamily="18" charset="0"/>
              </a:rPr>
              <a:t>SARS-CoV-2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-1764704" y="195486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96" r="24896"/>
          <a:stretch/>
        </p:blipFill>
        <p:spPr bwMode="auto">
          <a:xfrm>
            <a:off x="-540000" y="910534"/>
            <a:ext cx="3396283" cy="187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0" y="2833583"/>
            <a:ext cx="2558403" cy="189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31840" y="897142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Palatino Linotype" panose="02040502050505030304" pitchFamily="18" charset="0"/>
              </a:rPr>
              <a:t>С 1 апреля 2020 г. </a:t>
            </a:r>
            <a:r>
              <a:rPr lang="ru-RU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начал </a:t>
            </a:r>
            <a:r>
              <a:rPr lang="ru-RU" dirty="0">
                <a:solidFill>
                  <a:srgbClr val="C00000"/>
                </a:solidFill>
                <a:latin typeface="Palatino Linotype" panose="02040502050505030304" pitchFamily="18" charset="0"/>
              </a:rPr>
              <a:t>функционировать Вирусологический центр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1547952"/>
            <a:ext cx="5112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Palatino Linotype" panose="02040502050505030304" pitchFamily="18" charset="0"/>
              </a:rPr>
              <a:t>статус </a:t>
            </a:r>
            <a:r>
              <a:rPr lang="ru-RU" dirty="0" err="1">
                <a:latin typeface="Palatino Linotype" panose="02040502050505030304" pitchFamily="18" charset="0"/>
              </a:rPr>
              <a:t>референсной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smtClean="0">
                <a:latin typeface="Palatino Linotype" panose="02040502050505030304" pitchFamily="18" charset="0"/>
              </a:rPr>
              <a:t>лаборатории;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Palatino Linotype" panose="02040502050505030304" pitchFamily="18" charset="0"/>
              </a:rPr>
              <a:t>один из лидеров Санкт-Петербурга </a:t>
            </a:r>
            <a:r>
              <a:rPr lang="ru-RU" dirty="0">
                <a:latin typeface="Palatino Linotype" panose="02040502050505030304" pitchFamily="18" charset="0"/>
              </a:rPr>
              <a:t>по объемам выполняемых тестов </a:t>
            </a:r>
            <a:endParaRPr lang="ru-RU" dirty="0" smtClean="0">
              <a:latin typeface="Palatino Linotype" panose="02040502050505030304" pitchFamily="18" charset="0"/>
            </a:endParaRPr>
          </a:p>
          <a:p>
            <a:r>
              <a:rPr lang="ru-RU" dirty="0" smtClean="0">
                <a:latin typeface="Palatino Linotype" panose="02040502050505030304" pitchFamily="18" charset="0"/>
              </a:rPr>
              <a:t>     (</a:t>
            </a:r>
            <a:r>
              <a:rPr lang="ru-RU" dirty="0">
                <a:latin typeface="Palatino Linotype" panose="02040502050505030304" pitchFamily="18" charset="0"/>
              </a:rPr>
              <a:t>до 4 500 исследований в сутки</a:t>
            </a:r>
            <a:r>
              <a:rPr lang="ru-RU" dirty="0" smtClean="0">
                <a:latin typeface="Palatino Linotype" panose="02040502050505030304" pitchFamily="18" charset="0"/>
              </a:rPr>
              <a:t>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2859782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Выявление </a:t>
            </a:r>
            <a:r>
              <a:rPr lang="ru-RU" dirty="0">
                <a:solidFill>
                  <a:srgbClr val="C00000"/>
                </a:solidFill>
                <a:latin typeface="Palatino Linotype" panose="02040502050505030304" pitchFamily="18" charset="0"/>
              </a:rPr>
              <a:t>Т-лимфоцитов, специфичных к различным белкам вируса </a:t>
            </a:r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</a:rPr>
              <a:t>SARS</a:t>
            </a:r>
            <a:r>
              <a:rPr lang="ru-RU" dirty="0">
                <a:solidFill>
                  <a:srgbClr val="C00000"/>
                </a:solidFill>
                <a:latin typeface="Palatino Linotype" panose="02040502050505030304" pitchFamily="18" charset="0"/>
              </a:rPr>
              <a:t>-</a:t>
            </a:r>
            <a:r>
              <a:rPr lang="en-US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CoV</a:t>
            </a:r>
            <a:r>
              <a:rPr lang="ru-RU" dirty="0">
                <a:solidFill>
                  <a:srgbClr val="C00000"/>
                </a:solidFill>
                <a:latin typeface="Palatino Linotype" panose="02040502050505030304" pitchFamily="18" charset="0"/>
              </a:rPr>
              <a:t>-2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3605790" y="3569422"/>
            <a:ext cx="4613226" cy="1155240"/>
            <a:chOff x="251520" y="3864475"/>
            <a:chExt cx="7876122" cy="198387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864475"/>
              <a:ext cx="1968252" cy="1983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89" y="3867182"/>
              <a:ext cx="1953430" cy="198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4458" y="3869048"/>
              <a:ext cx="1967542" cy="197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732" y="3869048"/>
              <a:ext cx="2002910" cy="197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646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ТРАНСЛЯЦИОННАЯ МЕДИЦИНА\СОТРУДНИКИ\Наталья\#единый НИО\презенташки\НИО и трансляционка\ковид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1" y="267494"/>
            <a:ext cx="8740819" cy="487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20538"/>
            <a:ext cx="8892480" cy="4876006"/>
          </a:xfrm>
          <a:prstGeom prst="rect">
            <a:avLst/>
          </a:prstGeom>
          <a:solidFill>
            <a:srgbClr val="EDF2F9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1520" y="267494"/>
            <a:ext cx="80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Palatino Linotype" panose="02040502050505030304" pitchFamily="18" charset="0"/>
              </a:rPr>
              <a:t>COVID-19 (</a:t>
            </a:r>
            <a:r>
              <a:rPr lang="ru-RU" sz="2000" b="1" dirty="0" smtClean="0">
                <a:latin typeface="Palatino Linotype" panose="02040502050505030304" pitchFamily="18" charset="0"/>
              </a:rPr>
              <a:t>научная работа)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-1764704" y="195486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30" y="978360"/>
            <a:ext cx="1742319" cy="20825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09" y="957106"/>
            <a:ext cx="1363923" cy="2067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2" y="1674196"/>
            <a:ext cx="1573838" cy="2375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765" y="985126"/>
            <a:ext cx="2301715" cy="2534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398" y="1067788"/>
            <a:ext cx="1657751" cy="2369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062" y="1953067"/>
            <a:ext cx="2270355" cy="2274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40" y="2414840"/>
            <a:ext cx="2132311" cy="2287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73" y="2861948"/>
            <a:ext cx="2205525" cy="1597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96" y="3035878"/>
            <a:ext cx="1836051" cy="16341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8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ТРАНСЛЯЦИОННАЯ МЕДИЦИНА\СОТРУДНИКИ\Наталья\#единый НИО\презенташки\Текстуры и картинки\bd346505622e747915dc6ac1c09bdfd0_ce_640x341x0x11_cropped_1332x8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02568"/>
            <a:ext cx="8316417" cy="46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892480" cy="4876006"/>
          </a:xfrm>
          <a:prstGeom prst="rect">
            <a:avLst/>
          </a:prstGeom>
          <a:solidFill>
            <a:srgbClr val="EDF2F9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5087" y="267494"/>
            <a:ext cx="80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Практическое применение результатов НИР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-828600" y="195486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-2844824" y="267494"/>
            <a:ext cx="511256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Диаграмма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133924"/>
              </p:ext>
            </p:extLst>
          </p:nvPr>
        </p:nvGraphicFramePr>
        <p:xfrm>
          <a:off x="107504" y="937364"/>
          <a:ext cx="5400600" cy="1346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106183" y="1364704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Относительный </a:t>
            </a:r>
          </a:p>
          <a:p>
            <a:r>
              <a:rPr lang="ru-RU" sz="1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риск ЦШ</a:t>
            </a:r>
            <a:endParaRPr lang="ru-RU" sz="14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674977"/>
              </p:ext>
            </p:extLst>
          </p:nvPr>
        </p:nvGraphicFramePr>
        <p:xfrm>
          <a:off x="5144829" y="1000869"/>
          <a:ext cx="3675643" cy="106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774564" y="1585124"/>
            <a:ext cx="1338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частота ЦШ</a:t>
            </a:r>
            <a:endParaRPr lang="ru-RU" sz="16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14" name="Диаграмма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265115"/>
              </p:ext>
            </p:extLst>
          </p:nvPr>
        </p:nvGraphicFramePr>
        <p:xfrm>
          <a:off x="-108520" y="2354133"/>
          <a:ext cx="5657850" cy="2521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885906" y="3362773"/>
            <a:ext cx="22621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Относительный риск 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летальности при ЦШ</a:t>
            </a:r>
            <a:endParaRPr lang="ru-RU" sz="16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123" name="Рисунок 5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55726"/>
            <a:ext cx="331236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876223" y="2552586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Фракталкин</a:t>
            </a:r>
            <a:r>
              <a:rPr lang="ru-RU" sz="1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в раннем </a:t>
            </a:r>
          </a:p>
          <a:p>
            <a:r>
              <a:rPr lang="ru-RU" sz="1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предсказании ЦШ</a:t>
            </a:r>
            <a:endParaRPr lang="ru-RU" sz="14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88929" y="3507854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!</a:t>
            </a:r>
            <a:endParaRPr lang="ru-RU" sz="4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2160" y="400261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ОК</a:t>
            </a:r>
            <a:endParaRPr lang="ru-RU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5148064" y="1311514"/>
            <a:ext cx="648072" cy="29008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99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ТРАНСЛЯЦИОННАЯ МЕДИЦИНА\СОТРУДНИКИ\Наталья\#единый НИО\презенташки\Текстуры и картинки\280921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826"/>
            <a:ext cx="8377461" cy="481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67251"/>
            <a:ext cx="8892480" cy="4876006"/>
          </a:xfrm>
          <a:prstGeom prst="rect">
            <a:avLst/>
          </a:prstGeom>
          <a:solidFill>
            <a:srgbClr val="EDF2F9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7235" y="267494"/>
            <a:ext cx="80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Продолжение исследований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-828600" y="195486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-2844824" y="267494"/>
            <a:ext cx="511256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67544" y="3164854"/>
            <a:ext cx="2160240" cy="1567136"/>
            <a:chOff x="5366902" y="1123458"/>
            <a:chExt cx="3309554" cy="2384396"/>
          </a:xfrm>
        </p:grpSpPr>
        <p:pic>
          <p:nvPicPr>
            <p:cNvPr id="10" name="Picture 1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266" y="2702300"/>
              <a:ext cx="688925" cy="641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9985" y="1736493"/>
              <a:ext cx="906471" cy="617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717" y="2702300"/>
              <a:ext cx="746811" cy="404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447" y="2722269"/>
              <a:ext cx="781755" cy="78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902" y="1763826"/>
              <a:ext cx="902026" cy="813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4475" y="1985007"/>
              <a:ext cx="372486" cy="3724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928" y="1123654"/>
              <a:ext cx="600214" cy="600214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7379" y="1123459"/>
              <a:ext cx="600338" cy="600338"/>
            </a:xfrm>
            <a:prstGeom prst="rect">
              <a:avLst/>
            </a:prstGeom>
          </p:spPr>
        </p:pic>
        <p:pic>
          <p:nvPicPr>
            <p:cNvPr id="24" name="Picture 20" descr="Z:\ТРАНСЛЯЦИОННАЯ МЕДИЦИНА\СОТРУДНИКИ\Олег\temp\Для презентации\patient sepsi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647" y="1123458"/>
              <a:ext cx="600338" cy="600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Соединительная линия уступом 24"/>
            <p:cNvCxnSpPr>
              <a:stCxn id="21" idx="2"/>
              <a:endCxn id="12" idx="1"/>
            </p:cNvCxnSpPr>
            <p:nvPr/>
          </p:nvCxnSpPr>
          <p:spPr>
            <a:xfrm rot="5400000" flipH="1" flipV="1">
              <a:off x="7229262" y="1816771"/>
              <a:ext cx="312177" cy="769267"/>
            </a:xfrm>
            <a:prstGeom prst="bentConnector4">
              <a:avLst>
                <a:gd name="adj1" fmla="val -21358"/>
                <a:gd name="adj2" fmla="val 62105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Соединительная линия уступом 25"/>
            <p:cNvCxnSpPr>
              <a:stCxn id="21" idx="2"/>
              <a:endCxn id="14" idx="0"/>
            </p:cNvCxnSpPr>
            <p:nvPr/>
          </p:nvCxnSpPr>
          <p:spPr>
            <a:xfrm rot="5400000">
              <a:off x="6817134" y="2538685"/>
              <a:ext cx="364776" cy="2393"/>
            </a:xfrm>
            <a:prstGeom prst="bentConnector3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Соединительная линия уступом 26"/>
            <p:cNvCxnSpPr>
              <a:stCxn id="21" idx="2"/>
              <a:endCxn id="13" idx="0"/>
            </p:cNvCxnSpPr>
            <p:nvPr/>
          </p:nvCxnSpPr>
          <p:spPr>
            <a:xfrm rot="16200000" flipH="1">
              <a:off x="7285517" y="2072693"/>
              <a:ext cx="344807" cy="914405"/>
            </a:xfrm>
            <a:prstGeom prst="bentConnector3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Соединительная линия уступом 27"/>
            <p:cNvCxnSpPr>
              <a:stCxn id="21" idx="2"/>
              <a:endCxn id="10" idx="0"/>
            </p:cNvCxnSpPr>
            <p:nvPr/>
          </p:nvCxnSpPr>
          <p:spPr>
            <a:xfrm rot="5400000">
              <a:off x="6398821" y="2100402"/>
              <a:ext cx="344807" cy="858989"/>
            </a:xfrm>
            <a:prstGeom prst="bentConnector3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Соединительная линия уступом 28"/>
            <p:cNvCxnSpPr>
              <a:endCxn id="15" idx="3"/>
            </p:cNvCxnSpPr>
            <p:nvPr/>
          </p:nvCxnSpPr>
          <p:spPr>
            <a:xfrm rot="10800000">
              <a:off x="6268928" y="2170406"/>
              <a:ext cx="731790" cy="225317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Соединительная линия уступом 32"/>
            <p:cNvCxnSpPr>
              <a:stCxn id="22" idx="2"/>
              <a:endCxn id="21" idx="0"/>
            </p:cNvCxnSpPr>
            <p:nvPr/>
          </p:nvCxnSpPr>
          <p:spPr>
            <a:xfrm rot="16200000" flipH="1">
              <a:off x="6654307" y="1638595"/>
              <a:ext cx="261139" cy="431683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Соединительная линия уступом 38"/>
            <p:cNvCxnSpPr>
              <a:stCxn id="24" idx="2"/>
              <a:endCxn id="21" idx="0"/>
            </p:cNvCxnSpPr>
            <p:nvPr/>
          </p:nvCxnSpPr>
          <p:spPr>
            <a:xfrm rot="5400000">
              <a:off x="7104662" y="1619852"/>
              <a:ext cx="261211" cy="469098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>
              <a:endCxn id="21" idx="0"/>
            </p:cNvCxnSpPr>
            <p:nvPr/>
          </p:nvCxnSpPr>
          <p:spPr>
            <a:xfrm flipH="1">
              <a:off x="7000718" y="1723868"/>
              <a:ext cx="12486" cy="26113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sushentsevann\Downloads\GWAS-representation-768x76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36" y="773251"/>
            <a:ext cx="2320856" cy="232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87824" y="915566"/>
            <a:ext cx="5809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COVID-19	   </a:t>
            </a:r>
            <a:r>
              <a:rPr lang="ru-RU" sz="32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пост-</a:t>
            </a:r>
            <a:r>
              <a:rPr lang="en-US" sz="32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COVID</a:t>
            </a:r>
            <a:endParaRPr lang="ru-RU" sz="32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>
            <a:off x="5284353" y="1062909"/>
            <a:ext cx="648072" cy="29008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698092" y="2571750"/>
            <a:ext cx="60993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Palatino Linotype" panose="02040502050505030304" pitchFamily="18" charset="0"/>
              </a:rPr>
              <a:t>Выявление среди пациентов с отдаленными последствиями перенесенного COVID-19 дополнительных </a:t>
            </a:r>
            <a:r>
              <a:rPr lang="ru-RU" sz="1400" dirty="0" smtClean="0">
                <a:latin typeface="Palatino Linotype" panose="02040502050505030304" pitchFamily="18" charset="0"/>
              </a:rPr>
              <a:t>молекулярных и генетических факторов </a:t>
            </a:r>
            <a:r>
              <a:rPr lang="ru-RU" sz="1400" dirty="0">
                <a:latin typeface="Palatino Linotype" panose="02040502050505030304" pitchFamily="18" charset="0"/>
              </a:rPr>
              <a:t>риска усугубления состояния здоровья, позволит проводить мероприятия по приоритетному оказанию медицинской помощи таким пациентам с целью замедления или предотвращения прогрессирования заболевания, что при условии </a:t>
            </a:r>
            <a:r>
              <a:rPr lang="ru-RU" sz="1400" dirty="0" err="1">
                <a:latin typeface="Palatino Linotype" panose="02040502050505030304" pitchFamily="18" charset="0"/>
              </a:rPr>
              <a:t>комплаентности</a:t>
            </a:r>
            <a:r>
              <a:rPr lang="ru-RU" sz="1400" dirty="0">
                <a:latin typeface="Palatino Linotype" panose="02040502050505030304" pitchFamily="18" charset="0"/>
              </a:rPr>
              <a:t> пациента позволит значительно улучшить качество жизни, а также </a:t>
            </a:r>
            <a:r>
              <a:rPr lang="ru-RU" sz="1400" dirty="0" smtClean="0">
                <a:latin typeface="Palatino Linotype" panose="02040502050505030304" pitchFamily="18" charset="0"/>
              </a:rPr>
              <a:t>сократить </a:t>
            </a:r>
            <a:r>
              <a:rPr lang="ru-RU" sz="1400" dirty="0">
                <a:latin typeface="Palatino Linotype" panose="02040502050505030304" pitchFamily="18" charset="0"/>
              </a:rPr>
              <a:t>сроки нетрудоспособности, риски </a:t>
            </a:r>
            <a:r>
              <a:rPr lang="ru-RU" sz="1400" dirty="0" err="1">
                <a:latin typeface="Palatino Linotype" panose="02040502050505030304" pitchFamily="18" charset="0"/>
              </a:rPr>
              <a:t>инвалидизации</a:t>
            </a:r>
            <a:r>
              <a:rPr lang="ru-RU" sz="1400" dirty="0">
                <a:latin typeface="Palatino Linotype" panose="02040502050505030304" pitchFamily="18" charset="0"/>
              </a:rPr>
              <a:t> и снизить смертность от осложнений </a:t>
            </a:r>
            <a:r>
              <a:rPr lang="ru-RU" sz="1400" dirty="0" smtClean="0">
                <a:latin typeface="Palatino Linotype" panose="02040502050505030304" pitchFamily="18" charset="0"/>
              </a:rPr>
              <a:t>после </a:t>
            </a:r>
            <a:r>
              <a:rPr lang="ru-RU" sz="1400" dirty="0">
                <a:latin typeface="Palatino Linotype" panose="02040502050505030304" pitchFamily="18" charset="0"/>
              </a:rPr>
              <a:t>перенесенного </a:t>
            </a:r>
            <a:r>
              <a:rPr lang="en-US" sz="1400" dirty="0">
                <a:latin typeface="Palatino Linotype" panose="02040502050505030304" pitchFamily="18" charset="0"/>
              </a:rPr>
              <a:t>COVID</a:t>
            </a:r>
            <a:r>
              <a:rPr lang="ru-RU" sz="1400" dirty="0">
                <a:latin typeface="Palatino Linotype" panose="02040502050505030304" pitchFamily="18" charset="0"/>
              </a:rPr>
              <a:t>-19.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698092" y="1556088"/>
            <a:ext cx="6099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Palatino Linotype" panose="02040502050505030304" pitchFamily="18" charset="0"/>
              </a:rPr>
              <a:t>Как минимум у 10 % пациентов, переболевших </a:t>
            </a:r>
            <a:r>
              <a:rPr lang="en-US" sz="1400" dirty="0">
                <a:latin typeface="Palatino Linotype" panose="02040502050505030304" pitchFamily="18" charset="0"/>
              </a:rPr>
              <a:t>COVID</a:t>
            </a:r>
            <a:r>
              <a:rPr lang="ru-RU" sz="1400" dirty="0">
                <a:latin typeface="Palatino Linotype" panose="02040502050505030304" pitchFamily="18" charset="0"/>
              </a:rPr>
              <a:t>-19, наблюдаются осложнения, связанные с сохранением части симптомов (аносмия, хроническая усталость, одышка и др.) или развивается </a:t>
            </a:r>
            <a:r>
              <a:rPr lang="ru-RU" sz="1400" dirty="0" err="1">
                <a:latin typeface="Palatino Linotype" panose="02040502050505030304" pitchFamily="18" charset="0"/>
              </a:rPr>
              <a:t>постковидный</a:t>
            </a:r>
            <a:r>
              <a:rPr lang="ru-RU" sz="1400" dirty="0">
                <a:latin typeface="Palatino Linotype" panose="02040502050505030304" pitchFamily="18" charset="0"/>
              </a:rPr>
              <a:t> синдром, имеющий широкий спектр проявлений. </a:t>
            </a:r>
          </a:p>
        </p:txBody>
      </p:sp>
    </p:spTree>
    <p:extLst>
      <p:ext uri="{BB962C8B-B14F-4D97-AF65-F5344CB8AC3E}">
        <p14:creationId xmlns:p14="http://schemas.microsoft.com/office/powerpoint/2010/main" val="111428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7F603CB-896D-2FBB-93B6-B115679E6E5B}"/>
              </a:ext>
            </a:extLst>
          </p:cNvPr>
          <p:cNvSpPr/>
          <p:nvPr/>
        </p:nvSpPr>
        <p:spPr>
          <a:xfrm>
            <a:off x="6505159" y="574285"/>
            <a:ext cx="2249301" cy="222659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B5CFEFB-7CD8-671C-F4F3-30249B52F3CC}"/>
              </a:ext>
            </a:extLst>
          </p:cNvPr>
          <p:cNvSpPr/>
          <p:nvPr/>
        </p:nvSpPr>
        <p:spPr>
          <a:xfrm>
            <a:off x="6660142" y="16346"/>
            <a:ext cx="1100380" cy="11158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E5325DA9-3FAD-8CE4-C6EA-17D4581A7BA3}"/>
              </a:ext>
            </a:extLst>
          </p:cNvPr>
          <p:cNvSpPr/>
          <p:nvPr/>
        </p:nvSpPr>
        <p:spPr>
          <a:xfrm>
            <a:off x="3568230" y="3599038"/>
            <a:ext cx="1100380" cy="11158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5EE2BFD-9770-4516-5E75-094CFDD1D3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5936" y="1001553"/>
            <a:ext cx="4136575" cy="3998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72008"/>
            <a:ext cx="8892480" cy="4876006"/>
          </a:xfrm>
          <a:prstGeom prst="rect">
            <a:avLst/>
          </a:prstGeom>
          <a:solidFill>
            <a:srgbClr val="EDF2F9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7235" y="267494"/>
            <a:ext cx="80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НИПТ*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-828600" y="195486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-2844824" y="267494"/>
            <a:ext cx="511256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234E9A7-0BBB-0183-BFB9-68D2BADFAE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4544" y="2355726"/>
            <a:ext cx="4270858" cy="26023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DE6BDAA7-7A50-7CB1-E207-B5FCDDE4E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/>
          <a:stretch/>
        </p:blipFill>
        <p:spPr bwMode="auto">
          <a:xfrm>
            <a:off x="6085590" y="828266"/>
            <a:ext cx="2755052" cy="3896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693" y="771550"/>
            <a:ext cx="5978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Palatino Linotype" panose="02040502050505030304" pitchFamily="18" charset="0"/>
                <a:cs typeface="Segoe UI Light" panose="020B0502040204020203" pitchFamily="34" charset="0"/>
              </a:rPr>
              <a:t>Н</a:t>
            </a:r>
            <a:r>
              <a:rPr lang="ru-RU" sz="1600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аучно-исследовательский проект «</a:t>
            </a:r>
            <a:r>
              <a:rPr lang="ru-RU" sz="1600" dirty="0">
                <a:latin typeface="Palatino Linotype" panose="02040502050505030304" pitchFamily="18" charset="0"/>
                <a:cs typeface="Segoe UI Light" panose="020B0502040204020203" pitchFamily="34" charset="0"/>
              </a:rPr>
              <a:t>Исследование эффективности внедрения </a:t>
            </a:r>
            <a:r>
              <a:rPr lang="ru-RU" sz="1600" dirty="0" err="1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неинвазивного</a:t>
            </a:r>
            <a:r>
              <a:rPr lang="ru-RU" sz="1600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 </a:t>
            </a:r>
            <a:r>
              <a:rPr lang="ru-RU" sz="1600" dirty="0" err="1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пренатального</a:t>
            </a:r>
            <a:r>
              <a:rPr lang="ru-RU" sz="1600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 </a:t>
            </a:r>
            <a:r>
              <a:rPr lang="ru-RU" sz="1600" dirty="0">
                <a:latin typeface="Palatino Linotype" panose="02040502050505030304" pitchFamily="18" charset="0"/>
                <a:cs typeface="Segoe UI Light" panose="020B0502040204020203" pitchFamily="34" charset="0"/>
              </a:rPr>
              <a:t>скрининга </a:t>
            </a:r>
            <a:r>
              <a:rPr lang="ru-RU" sz="1600" dirty="0" smtClean="0">
                <a:latin typeface="Palatino Linotype" panose="02040502050505030304" pitchFamily="18" charset="0"/>
                <a:cs typeface="Segoe UI Light" panose="020B0502040204020203" pitchFamily="34" charset="0"/>
              </a:rPr>
              <a:t>в обследование здоровья женщин</a:t>
            </a:r>
            <a:r>
              <a:rPr lang="ru-RU" sz="1600" dirty="0">
                <a:latin typeface="Palatino Linotype" panose="02040502050505030304" pitchFamily="18" charset="0"/>
                <a:cs typeface="Segoe UI Light" panose="020B0502040204020203" pitchFamily="34" charset="0"/>
              </a:rPr>
              <a:t>»</a:t>
            </a:r>
            <a:endParaRPr lang="ru-RU" sz="1600" dirty="0">
              <a:latin typeface="Palatino Linotype" panose="020405020505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7690" y="1830184"/>
            <a:ext cx="5276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buFont typeface="Wingdings" panose="05000000000000000000" pitchFamily="2" charset="2"/>
              <a:buChar char="Ø"/>
            </a:pPr>
            <a:r>
              <a:rPr lang="ru-RU" sz="1200" dirty="0">
                <a:latin typeface="Palatino Linotype" panose="02040502050505030304" pitchFamily="18" charset="0"/>
              </a:rPr>
              <a:t>рассчитанный по результатам комбинированного скрининга первого триместра риск в диапазоне 1:101 – 1:1000 («серая зона»);</a:t>
            </a:r>
          </a:p>
          <a:p>
            <a:pPr marL="285750" lvl="0" indent="-285750" algn="just" fontAlgn="base"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Palatino Linotype" panose="02040502050505030304" pitchFamily="18" charset="0"/>
              </a:rPr>
              <a:t>отказ </a:t>
            </a:r>
            <a:r>
              <a:rPr lang="ru-RU" sz="1200" dirty="0">
                <a:latin typeface="Palatino Linotype" panose="02040502050505030304" pitchFamily="18" charset="0"/>
              </a:rPr>
              <a:t>от инвазивной </a:t>
            </a:r>
            <a:r>
              <a:rPr lang="ru-RU" sz="1200" dirty="0" err="1">
                <a:latin typeface="Palatino Linotype" panose="02040502050505030304" pitchFamily="18" charset="0"/>
              </a:rPr>
              <a:t>пренатальной</a:t>
            </a:r>
            <a:r>
              <a:rPr lang="ru-RU" sz="1200" dirty="0">
                <a:latin typeface="Palatino Linotype" panose="02040502050505030304" pitchFamily="18" charset="0"/>
              </a:rPr>
              <a:t> диагностики или наличие текущих противопоказаний к </a:t>
            </a:r>
            <a:r>
              <a:rPr lang="ru-RU" sz="1200" dirty="0" smtClean="0">
                <a:latin typeface="Palatino Linotype" panose="02040502050505030304" pitchFamily="18" charset="0"/>
              </a:rPr>
              <a:t>ней;</a:t>
            </a:r>
            <a:endParaRPr lang="ru-RU" sz="1200" dirty="0">
              <a:latin typeface="Palatino Linotype" panose="02040502050505030304" pitchFamily="18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Palatino Linotype" panose="02040502050505030304" pitchFamily="18" charset="0"/>
              </a:rPr>
              <a:t>пропущенный/неполный </a:t>
            </a:r>
            <a:r>
              <a:rPr lang="ru-RU" sz="1200" dirty="0">
                <a:latin typeface="Palatino Linotype" panose="02040502050505030304" pitchFamily="18" charset="0"/>
              </a:rPr>
              <a:t>комбинированный скрининг первого </a:t>
            </a:r>
            <a:r>
              <a:rPr lang="ru-RU" sz="1200" dirty="0" smtClean="0">
                <a:latin typeface="Palatino Linotype" panose="02040502050505030304" pitchFamily="18" charset="0"/>
              </a:rPr>
              <a:t>триместра</a:t>
            </a:r>
            <a:r>
              <a:rPr lang="ru-RU" sz="1200" i="1" dirty="0" smtClean="0">
                <a:latin typeface="Palatino Linotype" panose="02040502050505030304" pitchFamily="18" charset="0"/>
              </a:rPr>
              <a:t>.</a:t>
            </a:r>
            <a:endParaRPr lang="ru-RU" sz="1200" dirty="0"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3728" y="3705875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*НИПТ – </a:t>
            </a:r>
            <a:r>
              <a:rPr lang="ru-RU" sz="1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НеИнвазивный</a:t>
            </a:r>
            <a:r>
              <a:rPr lang="ru-RU" sz="1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Пренатальный</a:t>
            </a:r>
            <a:r>
              <a:rPr lang="ru-RU" sz="1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Тест, позволяющий выявлять хромосомные аномалии плода по циркулирующей в материнской крови фетальной ДНК</a:t>
            </a:r>
            <a:endParaRPr lang="ru-RU" sz="14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4480" y="1585124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Palatino Linotype" panose="02040502050505030304" pitchFamily="18" charset="0"/>
              </a:rPr>
              <a:t>Показания: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0885" y="3142853"/>
            <a:ext cx="391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alatino Linotype" panose="02040502050505030304" pitchFamily="18" charset="0"/>
              </a:rPr>
              <a:t>Участницы - более 3500 женщин</a:t>
            </a:r>
            <a:endParaRPr lang="ru-RU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6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7F603CB-896D-2FBB-93B6-B115679E6E5B}"/>
              </a:ext>
            </a:extLst>
          </p:cNvPr>
          <p:cNvSpPr/>
          <p:nvPr/>
        </p:nvSpPr>
        <p:spPr>
          <a:xfrm>
            <a:off x="6505159" y="574285"/>
            <a:ext cx="2249301" cy="222659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B5CFEFB-7CD8-671C-F4F3-30249B52F3CC}"/>
              </a:ext>
            </a:extLst>
          </p:cNvPr>
          <p:cNvSpPr/>
          <p:nvPr/>
        </p:nvSpPr>
        <p:spPr>
          <a:xfrm>
            <a:off x="6660142" y="16346"/>
            <a:ext cx="1100380" cy="11158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E5325DA9-3FAD-8CE4-C6EA-17D4581A7BA3}"/>
              </a:ext>
            </a:extLst>
          </p:cNvPr>
          <p:cNvSpPr/>
          <p:nvPr/>
        </p:nvSpPr>
        <p:spPr>
          <a:xfrm>
            <a:off x="3568230" y="3599038"/>
            <a:ext cx="1100380" cy="11158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5EE2BFD-9770-4516-5E75-094CFDD1D3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5936" y="1001553"/>
            <a:ext cx="4136575" cy="3998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892480" cy="4876006"/>
          </a:xfrm>
          <a:prstGeom prst="rect">
            <a:avLst/>
          </a:prstGeom>
          <a:solidFill>
            <a:srgbClr val="EDF2F9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7235" y="267494"/>
            <a:ext cx="80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НИПТ в здравоохранении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-828600" y="195486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-2844824" y="267494"/>
            <a:ext cx="511256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234E9A7-0BBB-0183-BFB9-68D2BADFAE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4544" y="2355726"/>
            <a:ext cx="4270858" cy="26023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3" y="843558"/>
            <a:ext cx="2865109" cy="869019"/>
          </a:xfrm>
          <a:prstGeom prst="rect">
            <a:avLst/>
          </a:prstGeom>
          <a:noFill/>
          <a:ln w="66675">
            <a:solidFill>
              <a:srgbClr val="FF0000"/>
            </a:solidFill>
            <a:miter lim="800000"/>
            <a:headEnd/>
            <a:tailEnd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077" y="843558"/>
            <a:ext cx="3009395" cy="65384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077" y="1595922"/>
            <a:ext cx="3009395" cy="46578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077" y="2151779"/>
            <a:ext cx="3009395" cy="1172335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843558"/>
            <a:ext cx="2448272" cy="1708160"/>
          </a:xfrm>
          <a:prstGeom prst="rect">
            <a:avLst/>
          </a:prstGeom>
          <a:solidFill>
            <a:schemeClr val="bg1"/>
          </a:solidFill>
          <a:effectLst>
            <a:glow rad="63500">
              <a:srgbClr val="00B050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Palatino Linotype" panose="02040502050505030304" pitchFamily="18" charset="0"/>
              </a:rPr>
              <a:t>Сухих, Г. Т., Трофимов, Д. Ю., Барков, И. Ю</a:t>
            </a:r>
            <a:r>
              <a:rPr lang="ru-RU" sz="1000" dirty="0" smtClean="0">
                <a:latin typeface="Palatino Linotype" panose="02040502050505030304" pitchFamily="18" charset="0"/>
              </a:rPr>
              <a:t>. и др. (2016). </a:t>
            </a:r>
            <a:r>
              <a:rPr lang="ru-RU" sz="1000" dirty="0" err="1" smtClean="0">
                <a:latin typeface="Palatino Linotype" panose="02040502050505030304" pitchFamily="18" charset="0"/>
              </a:rPr>
              <a:t>Неинвазивный</a:t>
            </a:r>
            <a:r>
              <a:rPr lang="ru-RU" sz="1000" dirty="0" smtClean="0">
                <a:latin typeface="Palatino Linotype" panose="02040502050505030304" pitchFamily="18" charset="0"/>
              </a:rPr>
              <a:t> </a:t>
            </a:r>
            <a:r>
              <a:rPr lang="ru-RU" sz="1000" dirty="0" err="1">
                <a:latin typeface="Palatino Linotype" panose="02040502050505030304" pitchFamily="18" charset="0"/>
              </a:rPr>
              <a:t>пренатальный</a:t>
            </a:r>
            <a:r>
              <a:rPr lang="ru-RU" sz="1000" dirty="0">
                <a:latin typeface="Palatino Linotype" panose="02040502050505030304" pitchFamily="18" charset="0"/>
              </a:rPr>
              <a:t> ДНК-скрининг анеуплоидий плода по крови матери методом высокопроизводительного </a:t>
            </a:r>
            <a:r>
              <a:rPr lang="ru-RU" sz="1000" dirty="0" err="1">
                <a:latin typeface="Palatino Linotype" panose="02040502050505030304" pitchFamily="18" charset="0"/>
              </a:rPr>
              <a:t>секвенирования</a:t>
            </a:r>
            <a:r>
              <a:rPr lang="ru-RU" sz="1000" dirty="0">
                <a:latin typeface="Palatino Linotype" panose="02040502050505030304" pitchFamily="18" charset="0"/>
              </a:rPr>
              <a:t>. </a:t>
            </a:r>
            <a:r>
              <a:rPr lang="ru-RU" sz="1000" i="1" dirty="0">
                <a:latin typeface="Palatino Linotype" panose="02040502050505030304" pitchFamily="18" charset="0"/>
              </a:rPr>
              <a:t>Акушерство и </a:t>
            </a:r>
            <a:r>
              <a:rPr lang="ru-RU" sz="1000" i="1" dirty="0" smtClean="0">
                <a:latin typeface="Palatino Linotype" panose="02040502050505030304" pitchFamily="18" charset="0"/>
              </a:rPr>
              <a:t>гинекология.</a:t>
            </a:r>
            <a:r>
              <a:rPr lang="ru-RU" sz="1000" dirty="0" smtClean="0">
                <a:latin typeface="Palatino Linotype" panose="02040502050505030304" pitchFamily="18" charset="0"/>
              </a:rPr>
              <a:t> 2016; 6: </a:t>
            </a:r>
            <a:r>
              <a:rPr lang="ru-RU" sz="1000" dirty="0">
                <a:latin typeface="Palatino Linotype" panose="02040502050505030304" pitchFamily="18" charset="0"/>
              </a:rPr>
              <a:t>129-157</a:t>
            </a:r>
            <a:r>
              <a:rPr lang="ru-RU" sz="1000" dirty="0" smtClean="0">
                <a:latin typeface="Palatino Linotype" panose="02040502050505030304" pitchFamily="18" charset="0"/>
              </a:rPr>
              <a:t>.</a:t>
            </a:r>
          </a:p>
          <a:p>
            <a:pPr algn="ctr"/>
            <a:endParaRPr lang="ru-RU" sz="400" dirty="0">
              <a:latin typeface="Palatino Linotype" panose="02040502050505030304" pitchFamily="18" charset="0"/>
            </a:endParaRPr>
          </a:p>
          <a:p>
            <a:pPr algn="ctr"/>
            <a:r>
              <a:rPr lang="ru-RU" sz="1100" b="1" dirty="0">
                <a:latin typeface="Palatino Linotype" panose="02040502050505030304" pitchFamily="18" charset="0"/>
              </a:rPr>
              <a:t>Клинические рекомендации</a:t>
            </a:r>
          </a:p>
          <a:p>
            <a:pPr algn="ctr"/>
            <a:r>
              <a:rPr lang="ru-RU" sz="1000" dirty="0">
                <a:latin typeface="Palatino Linotype" panose="02040502050505030304" pitchFamily="18" charset="0"/>
              </a:rPr>
              <a:t>Одобрено Российским обществом акушеров-гинекологов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11760" y="4299942"/>
            <a:ext cx="5880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Ведутся работы по внедрению регионального тарифа ОМС</a:t>
            </a:r>
            <a:endParaRPr lang="ru-RU" sz="16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6902" y="2739339"/>
            <a:ext cx="341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Palatino Linotype" panose="02040502050505030304" pitchFamily="18" charset="0"/>
              </a:rPr>
              <a:t>Нет упоминания НИПС и НИПТ в Приказе МЗ №1130н</a:t>
            </a:r>
            <a:endParaRPr lang="ru-RU" sz="1600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2764" y="3507854"/>
            <a:ext cx="748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Palatino Linotype" panose="02040502050505030304" pitchFamily="18" charset="0"/>
              </a:rPr>
              <a:t>Есть упоминания </a:t>
            </a:r>
            <a:r>
              <a:rPr lang="ru-RU" sz="1600" dirty="0">
                <a:latin typeface="Palatino Linotype" panose="02040502050505030304" pitchFamily="18" charset="0"/>
              </a:rPr>
              <a:t>в клинических </a:t>
            </a:r>
            <a:r>
              <a:rPr lang="ru-RU" sz="1600" dirty="0" smtClean="0">
                <a:latin typeface="Palatino Linotype" panose="02040502050505030304" pitchFamily="18" charset="0"/>
              </a:rPr>
              <a:t>рекомендациях о возможности назначения НИПТ (НИПТ) в качестве дополнительного метода обследования</a:t>
            </a:r>
            <a:endParaRPr lang="ru-RU" sz="1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94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BB10077-4B6F-4160-BA34-5A84AA28B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6586"/>
          <a:stretch/>
        </p:blipFill>
        <p:spPr>
          <a:xfrm>
            <a:off x="179512" y="119530"/>
            <a:ext cx="8964488" cy="50445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3848" y="627534"/>
            <a:ext cx="6264696" cy="1754326"/>
          </a:xfrm>
          <a:prstGeom prst="rect">
            <a:avLst/>
          </a:prstGeom>
          <a:noFill/>
          <a:effectLst>
            <a:glow rad="1066800">
              <a:schemeClr val="accent1">
                <a:alpha val="60000"/>
              </a:schemeClr>
            </a:glow>
            <a:softEdge rad="419100"/>
          </a:effectLst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Спасибо за внимание!</a:t>
            </a:r>
          </a:p>
          <a:p>
            <a:pPr algn="ctr"/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0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ТРАНСЛЯЦИОННАЯ МЕДИЦИНА\СОТРУДНИКИ\Наталья\#единый НИО\презенташки\Текстуры и картинки\73.153.4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7494"/>
            <a:ext cx="8676456" cy="486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892480" cy="4876006"/>
          </a:xfrm>
          <a:prstGeom prst="rect">
            <a:avLst/>
          </a:prstGeom>
          <a:solidFill>
            <a:srgbClr val="EDF2F9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-828600" y="195486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-2844824" y="267494"/>
            <a:ext cx="511256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520" y="267494"/>
            <a:ext cx="80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Научно-исследовательский отдел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888" y="843558"/>
            <a:ext cx="1618808" cy="7920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Palatino Linotype" panose="02040502050505030304" pitchFamily="18" charset="0"/>
              </a:rPr>
              <a:t>ОМО МР:</a:t>
            </a:r>
            <a:br>
              <a:rPr lang="ru-RU" sz="1600" dirty="0" smtClean="0">
                <a:latin typeface="Palatino Linotype" panose="02040502050505030304" pitchFamily="18" charset="0"/>
              </a:rPr>
            </a:br>
            <a:r>
              <a:rPr lang="ru-RU" sz="1600" dirty="0" smtClean="0">
                <a:latin typeface="Palatino Linotype" panose="02040502050505030304" pitchFamily="18" charset="0"/>
              </a:rPr>
              <a:t>Сектор </a:t>
            </a:r>
            <a:r>
              <a:rPr lang="ru-RU" sz="1600" dirty="0" err="1" smtClean="0">
                <a:latin typeface="Palatino Linotype" panose="02040502050505030304" pitchFamily="18" charset="0"/>
              </a:rPr>
              <a:t>ББиТМ</a:t>
            </a:r>
            <a:endParaRPr lang="ru-RU" sz="1600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sz="1600" dirty="0" smtClean="0">
                <a:latin typeface="Palatino Linotype" panose="02040502050505030304" pitchFamily="18" charset="0"/>
              </a:rPr>
              <a:t>Сектор КГИ</a:t>
            </a:r>
            <a:endParaRPr lang="ru-RU" sz="1600" dirty="0">
              <a:latin typeface="Palatino Linotype" panose="0204050205050503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3327"/>
            <a:ext cx="4680520" cy="13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18065" y="1950100"/>
            <a:ext cx="28845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Редакция от 07.07.2020</a:t>
            </a:r>
            <a:endParaRPr lang="ru-RU" sz="11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799692" y="947758"/>
            <a:ext cx="648072" cy="29008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74" y="2181665"/>
            <a:ext cx="3564396" cy="72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75" y="3115062"/>
            <a:ext cx="3564396" cy="7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446876" y="2859782"/>
            <a:ext cx="3104160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Редакция от 29.08.2022:</a:t>
            </a:r>
            <a:endParaRPr lang="ru-RU" sz="11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83918"/>
            <a:ext cx="3577493" cy="60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451264" y="3868155"/>
            <a:ext cx="3104160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Редакция от 09.08.2023:</a:t>
            </a:r>
            <a:endParaRPr lang="ru-RU" sz="11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0" y="3455533"/>
            <a:ext cx="5026893" cy="89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360734" y="735547"/>
            <a:ext cx="5026893" cy="10441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Palatino Linotype" panose="02040502050505030304" pitchFamily="18" charset="0"/>
              </a:rPr>
              <a:t>НИО </a:t>
            </a:r>
            <a:r>
              <a:rPr lang="ru-RU" sz="1400" dirty="0" err="1" smtClean="0">
                <a:latin typeface="Palatino Linotype" panose="02040502050505030304" pitchFamily="18" charset="0"/>
              </a:rPr>
              <a:t>ИиКП</a:t>
            </a:r>
            <a:r>
              <a:rPr lang="ru-RU" sz="1400" dirty="0" smtClean="0">
                <a:latin typeface="Palatino Linotype" panose="02040502050505030304" pitchFamily="18" charset="0"/>
              </a:rPr>
              <a:t>:</a:t>
            </a:r>
            <a:endParaRPr lang="en-US" sz="1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Palatino Linotype" panose="02040502050505030304" pitchFamily="18" charset="0"/>
              </a:rPr>
              <a:t>НИЛ трансляционной биомедицины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Palatino Linotype" panose="02040502050505030304" pitchFamily="18" charset="0"/>
              </a:rPr>
              <a:t>НИЛ медико-генетических и геномных исследований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Palatino Linotype" panose="02040502050505030304" pitchFamily="18" charset="0"/>
              </a:rPr>
              <a:t>Лаборатория </a:t>
            </a:r>
            <a:r>
              <a:rPr lang="ru-RU" sz="1400" dirty="0" err="1" smtClean="0">
                <a:latin typeface="Palatino Linotype" panose="02040502050505030304" pitchFamily="18" charset="0"/>
              </a:rPr>
              <a:t>неинвазивного</a:t>
            </a:r>
            <a:r>
              <a:rPr lang="ru-RU" sz="1400" dirty="0" smtClean="0">
                <a:latin typeface="Palatino Linotype" panose="02040502050505030304" pitchFamily="18" charset="0"/>
              </a:rPr>
              <a:t> </a:t>
            </a:r>
            <a:r>
              <a:rPr lang="ru-RU" sz="1400" dirty="0" err="1" smtClean="0">
                <a:latin typeface="Palatino Linotype" panose="02040502050505030304" pitchFamily="18" charset="0"/>
              </a:rPr>
              <a:t>пренатального</a:t>
            </a:r>
            <a:r>
              <a:rPr lang="ru-RU" sz="1400" dirty="0" smtClean="0">
                <a:latin typeface="Palatino Linotype" panose="02040502050505030304" pitchFamily="18" charset="0"/>
              </a:rPr>
              <a:t> скрининга и диагностики методом </a:t>
            </a:r>
            <a:r>
              <a:rPr lang="en-US" sz="1400" dirty="0" smtClean="0">
                <a:latin typeface="Palatino Linotype" panose="02040502050505030304" pitchFamily="18" charset="0"/>
              </a:rPr>
              <a:t>NGS</a:t>
            </a:r>
            <a:endParaRPr lang="ru-RU" sz="1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5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ТРАНСЛЯЦИОННАЯ МЕДИЦИНА\СОТРУДНИКИ\Наталья\#единый НИО\презенташки\НИО и трансляционка\4f450222bb283a33a4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2087"/>
            <a:ext cx="8388423" cy="48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7774" y="28570"/>
            <a:ext cx="8892480" cy="4876006"/>
          </a:xfrm>
          <a:prstGeom prst="rect">
            <a:avLst/>
          </a:prstGeom>
          <a:solidFill>
            <a:srgbClr val="EDF2F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-1260648" y="267494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267494"/>
            <a:ext cx="80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Устав СПб ГБУЗ «Городская больница № 40»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0" y="1225951"/>
            <a:ext cx="3842290" cy="30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056" y="830834"/>
            <a:ext cx="4692377" cy="436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98696" y="3867894"/>
            <a:ext cx="4556010" cy="1275606"/>
          </a:xfrm>
          <a:prstGeom prst="rect">
            <a:avLst/>
          </a:prstGeom>
          <a:solidFill>
            <a:srgbClr val="E806B8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12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ТРАНСЛЯЦИОННАЯ МЕДИЦИНА\СОТРУДНИКИ\Наталья\#единый НИО\презенташки\НИО и трансляционка\4f450222bb283a33a4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2087"/>
            <a:ext cx="8388423" cy="48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7774" y="28570"/>
            <a:ext cx="8892480" cy="4876006"/>
          </a:xfrm>
          <a:prstGeom prst="rect">
            <a:avLst/>
          </a:prstGeom>
          <a:solidFill>
            <a:srgbClr val="EDF2F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-1260648" y="267494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267494"/>
            <a:ext cx="80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Научно-исследовательский отдел: задачи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15566"/>
            <a:ext cx="5779504" cy="384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60232" y="1131590"/>
            <a:ext cx="21944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sz="1400" dirty="0">
                <a:latin typeface="Palatino Linotype" panose="02040502050505030304" pitchFamily="18" charset="0"/>
              </a:rPr>
              <a:t>Приложение </a:t>
            </a:r>
            <a:r>
              <a:rPr lang="ru-RU" sz="1400" dirty="0" smtClean="0">
                <a:latin typeface="Palatino Linotype" panose="02040502050505030304" pitchFamily="18" charset="0"/>
              </a:rPr>
              <a:t>№ 1 </a:t>
            </a:r>
          </a:p>
          <a:p>
            <a:pPr hangingPunct="0"/>
            <a:r>
              <a:rPr lang="ru-RU" sz="1400" dirty="0" smtClean="0">
                <a:latin typeface="Palatino Linotype" panose="02040502050505030304" pitchFamily="18" charset="0"/>
              </a:rPr>
              <a:t>к  </a:t>
            </a:r>
            <a:r>
              <a:rPr lang="ru-RU" sz="1400" dirty="0">
                <a:latin typeface="Palatino Linotype" panose="02040502050505030304" pitchFamily="18" charset="0"/>
              </a:rPr>
              <a:t>распоряжению  </a:t>
            </a:r>
            <a:r>
              <a:rPr lang="ru-RU" sz="1400" dirty="0" smtClean="0">
                <a:latin typeface="Palatino Linotype" panose="02040502050505030304" pitchFamily="18" charset="0"/>
              </a:rPr>
              <a:t>администрации Курортного Района </a:t>
            </a:r>
          </a:p>
          <a:p>
            <a:pPr hangingPunct="0"/>
            <a:r>
              <a:rPr lang="ru-RU" sz="1400" dirty="0" smtClean="0">
                <a:latin typeface="Palatino Linotype" panose="02040502050505030304" pitchFamily="18" charset="0"/>
              </a:rPr>
              <a:t>от </a:t>
            </a:r>
            <a:r>
              <a:rPr lang="ru-RU" sz="1400" dirty="0">
                <a:latin typeface="Palatino Linotype" panose="02040502050505030304" pitchFamily="18" charset="0"/>
              </a:rPr>
              <a:t>02.05.2023 г.  </a:t>
            </a:r>
            <a:endParaRPr lang="ru-RU" sz="1400" dirty="0" smtClean="0">
              <a:latin typeface="Palatino Linotype" panose="02040502050505030304" pitchFamily="18" charset="0"/>
            </a:endParaRPr>
          </a:p>
          <a:p>
            <a:pPr hangingPunct="0"/>
            <a:r>
              <a:rPr lang="ru-RU" sz="1400" dirty="0" smtClean="0">
                <a:latin typeface="Palatino Linotype" panose="02040502050505030304" pitchFamily="18" charset="0"/>
              </a:rPr>
              <a:t>№ </a:t>
            </a:r>
            <a:r>
              <a:rPr lang="ru-RU" sz="1400" dirty="0">
                <a:latin typeface="Palatino Linotype" panose="02040502050505030304" pitchFamily="18" charset="0"/>
              </a:rPr>
              <a:t>823-р/23</a:t>
            </a:r>
          </a:p>
        </p:txBody>
      </p:sp>
    </p:spTree>
    <p:extLst>
      <p:ext uri="{BB962C8B-B14F-4D97-AF65-F5344CB8AC3E}">
        <p14:creationId xmlns:p14="http://schemas.microsoft.com/office/powerpoint/2010/main" val="14499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ТРАНСЛЯЦИОННАЯ МЕДИЦИНА\СОТРУДНИКИ\Наталья\#единый НИО\презенташки\Текстуры и картинки\AdobeStock_14081504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9908"/>
            <a:ext cx="8388424" cy="47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892480" cy="4876006"/>
          </a:xfrm>
          <a:prstGeom prst="rect">
            <a:avLst/>
          </a:prstGeom>
          <a:solidFill>
            <a:srgbClr val="EDF2F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1520" y="267494"/>
            <a:ext cx="809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Palatino Linotype" panose="02040502050505030304" pitchFamily="18" charset="0"/>
              </a:rPr>
              <a:t>Трансляционная медицина</a:t>
            </a:r>
            <a:endParaRPr lang="ru-RU" sz="2400" b="1" dirty="0">
              <a:latin typeface="Palatino Linotype" panose="0204050205050503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-1260648" y="267494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825555"/>
            <a:ext cx="75425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Palatino Linotype" panose="02040502050505030304" pitchFamily="18" charset="0"/>
              </a:rPr>
              <a:t>Трансляционная медицина </a:t>
            </a:r>
            <a:r>
              <a:rPr lang="ru-RU" sz="1600" dirty="0" smtClean="0">
                <a:latin typeface="Palatino Linotype" panose="02040502050505030304" pitchFamily="18" charset="0"/>
              </a:rPr>
              <a:t>– междисциплинарная </a:t>
            </a:r>
            <a:r>
              <a:rPr lang="ru-RU" sz="1600" dirty="0">
                <a:latin typeface="Palatino Linotype" panose="02040502050505030304" pitchFamily="18" charset="0"/>
              </a:rPr>
              <a:t>область знаний, призванная решать проблему быстрого преодоления разрыва между инновационными научными открытиями и реальной клинической </a:t>
            </a:r>
            <a:r>
              <a:rPr lang="ru-RU" sz="1600" dirty="0" smtClean="0">
                <a:latin typeface="Palatino Linotype" panose="02040502050505030304" pitchFamily="18" charset="0"/>
              </a:rPr>
              <a:t>практикой.</a:t>
            </a:r>
            <a:endParaRPr lang="ru-RU" sz="1600" dirty="0">
              <a:latin typeface="Palatino Linotype" panose="02040502050505030304" pitchFamily="18" charset="0"/>
            </a:endParaRPr>
          </a:p>
        </p:txBody>
      </p:sp>
      <p:pic>
        <p:nvPicPr>
          <p:cNvPr id="11" name="Picture 2" descr="Z:\ТРАНСЛЯЦИОННАЯ МЕДИЦИНА\СОТРУДНИКИ\Наталья\#единый НИО\презенташки\НИО и трансляционка\Безымянны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48821"/>
            <a:ext cx="3569357" cy="27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85352"/>
            <a:ext cx="3227759" cy="317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89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8892480" cy="4876006"/>
          </a:xfrm>
          <a:prstGeom prst="rect">
            <a:avLst/>
          </a:prstGeom>
          <a:solidFill>
            <a:srgbClr val="EDF2F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1520" y="267494"/>
            <a:ext cx="809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Palatino Linotype" panose="02040502050505030304" pitchFamily="18" charset="0"/>
              </a:rPr>
              <a:t>Трансляционная медицина</a:t>
            </a:r>
            <a:endParaRPr lang="ru-RU" sz="2400" b="1" dirty="0">
              <a:latin typeface="Palatino Linotype" panose="0204050205050503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-1260648" y="267494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pic>
        <p:nvPicPr>
          <p:cNvPr id="1026" name="Picture 2" descr="C:\Users\sushentsevann\Downloads\725fc8a7-7a4a-424e-a2e6-cb2986cbad9b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699543"/>
            <a:ext cx="468052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8869" y="938692"/>
            <a:ext cx="2743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Palatino Linotype" panose="02040502050505030304" pitchFamily="18" charset="0"/>
              </a:rPr>
              <a:t>Ключевым инструментом для эффективной реализации трансляционных исследований является биобанк, как источник </a:t>
            </a:r>
            <a:r>
              <a:rPr lang="ru-RU" sz="1600" dirty="0" err="1">
                <a:latin typeface="Palatino Linotype" panose="02040502050505030304" pitchFamily="18" charset="0"/>
              </a:rPr>
              <a:t>высокачественных</a:t>
            </a:r>
            <a:r>
              <a:rPr lang="ru-RU" sz="1600" dirty="0">
                <a:latin typeface="Palatino Linotype" panose="02040502050505030304" pitchFamily="18" charset="0"/>
              </a:rPr>
              <a:t> и охарактеризованных, в том числе и клинически, биообразцов.</a:t>
            </a:r>
            <a:endParaRPr lang="ru-RU" sz="1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5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ТРАНСЛЯЦИОННАЯ МЕДИЦИНА\СОТРУДНИКИ\Наталья\#единый НИО\презенташки\НИО и трансляционка\7d372d17c22945adeff0c45b7fa1e4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3" y="461718"/>
            <a:ext cx="8437658" cy="464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7774" y="0"/>
            <a:ext cx="8892480" cy="4876006"/>
          </a:xfrm>
          <a:prstGeom prst="rect">
            <a:avLst/>
          </a:prstGeom>
          <a:solidFill>
            <a:srgbClr val="EDF2F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1520" y="267494"/>
            <a:ext cx="809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Palatino Linotype" panose="02040502050505030304" pitchFamily="18" charset="0"/>
              </a:rPr>
              <a:t>Биобанк</a:t>
            </a:r>
            <a:endParaRPr lang="ru-RU" sz="2400" b="1" dirty="0">
              <a:latin typeface="Palatino Linotype" panose="0204050205050503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-1260648" y="267494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11960" y="2438003"/>
            <a:ext cx="464274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Palatino Linotype" panose="02040502050505030304" pitchFamily="18" charset="0"/>
              </a:rPr>
              <a:t>Биобанк – это структура для систематического сбора и хранения биологических образцов высокого (наивысшего) качества и связанных и ними (клинических) данных в структурированном и поддающемся анализу виде для использования в научных исследованиях в соответствии с этическими и правовыми нормами</a:t>
            </a:r>
            <a:r>
              <a:rPr lang="en-US" sz="1600" dirty="0" smtClean="0">
                <a:latin typeface="Palatino Linotype" panose="02040502050505030304" pitchFamily="18" charset="0"/>
              </a:rPr>
              <a:t>.</a:t>
            </a:r>
            <a:r>
              <a:rPr lang="ru-RU" sz="1600" dirty="0" smtClean="0">
                <a:latin typeface="Palatino Linotype" panose="02040502050505030304" pitchFamily="18" charset="0"/>
              </a:rPr>
              <a:t>*</a:t>
            </a:r>
            <a:endParaRPr lang="ru-RU" sz="1600" dirty="0">
              <a:latin typeface="Palatino Linotype" panose="02040502050505030304" pitchFamily="18" charset="0"/>
            </a:endParaRPr>
          </a:p>
          <a:p>
            <a:pPr algn="just"/>
            <a:endParaRPr lang="ru-RU" sz="1400" dirty="0">
              <a:latin typeface="Palatino Linotype" panose="02040502050505030304" pitchFamily="18" charset="0"/>
            </a:endParaRPr>
          </a:p>
        </p:txBody>
      </p:sp>
      <p:pic>
        <p:nvPicPr>
          <p:cNvPr id="11" name="Picture 2" descr="\\b40.med.local\profiles\RDS_folders\panovvs\Desktop\csm_ASKION_C-LINE_011013_029_ohne_Hintergrund_b052d6b3b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9111" l="1417" r="100000">
                        <a14:foregroundMark x1="29833" y1="12000" x2="29833" y2="12000"/>
                        <a14:foregroundMark x1="27417" y1="12296" x2="27417" y2="12296"/>
                        <a14:foregroundMark x1="22667" y1="14074" x2="22667" y2="14074"/>
                        <a14:foregroundMark x1="25917" y1="12593" x2="25917" y2="12593"/>
                        <a14:foregroundMark x1="59083" y1="18074" x2="59083" y2="18074"/>
                        <a14:foregroundMark x1="91750" y1="17185" x2="91750" y2="17185"/>
                        <a14:foregroundMark x1="85833" y1="16444" x2="85833" y2="16444"/>
                        <a14:foregroundMark x1="47333" y1="17185" x2="47333" y2="17185"/>
                        <a14:foregroundMark x1="20417" y1="14667" x2="20417" y2="14667"/>
                        <a14:backgroundMark x1="4583" y1="48889" x2="4583" y2="48889"/>
                        <a14:backgroundMark x1="13667" y1="43111" x2="13667" y2="43111"/>
                        <a14:backgroundMark x1="14167" y1="47111" x2="14167" y2="47111"/>
                        <a14:backgroundMark x1="35750" y1="71852" x2="35750" y2="71852"/>
                        <a14:backgroundMark x1="39167" y1="72148" x2="39167" y2="72148"/>
                        <a14:backgroundMark x1="41917" y1="77037" x2="41917" y2="77037"/>
                        <a14:backgroundMark x1="65000" y1="43111" x2="65000" y2="43111"/>
                        <a14:backgroundMark x1="51583" y1="41926" x2="51583" y2="41926"/>
                        <a14:backgroundMark x1="49333" y1="41926" x2="49333" y2="41926"/>
                        <a14:backgroundMark x1="50083" y1="21926" x2="50083" y2="21926"/>
                        <a14:backgroundMark x1="49333" y1="39556" x2="49333" y2="39556"/>
                        <a14:backgroundMark x1="81667" y1="46815" x2="81667" y2="46815"/>
                        <a14:backgroundMark x1="81917" y1="43111" x2="81917" y2="4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1480"/>
            <a:ext cx="7776864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75656" y="4445119"/>
            <a:ext cx="7992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100" dirty="0">
              <a:latin typeface="Palatino Linotype" panose="02040502050505030304" pitchFamily="18" charset="0"/>
            </a:endParaRPr>
          </a:p>
          <a:p>
            <a:pPr algn="just"/>
            <a:r>
              <a:rPr lang="ru-RU" sz="1100" dirty="0" smtClean="0">
                <a:latin typeface="Palatino Linotype" panose="02040502050505030304" pitchFamily="18" charset="0"/>
              </a:rPr>
              <a:t>*</a:t>
            </a:r>
            <a:r>
              <a:rPr lang="en-US" sz="1100" dirty="0" smtClean="0">
                <a:latin typeface="Palatino Linotype" panose="02040502050505030304" pitchFamily="18" charset="0"/>
              </a:rPr>
              <a:t>Prof</a:t>
            </a:r>
            <a:r>
              <a:rPr lang="en-US" sz="1100" dirty="0">
                <a:latin typeface="Palatino Linotype" panose="02040502050505030304" pitchFamily="18" charset="0"/>
              </a:rPr>
              <a:t>. Berthold </a:t>
            </a:r>
            <a:r>
              <a:rPr lang="en-US" sz="1100" dirty="0" err="1">
                <a:latin typeface="Palatino Linotype" panose="02040502050505030304" pitchFamily="18" charset="0"/>
              </a:rPr>
              <a:t>Huppertz</a:t>
            </a:r>
            <a:r>
              <a:rPr lang="en-US" sz="1100" dirty="0">
                <a:latin typeface="Palatino Linotype" panose="02040502050505030304" pitchFamily="18" charset="0"/>
              </a:rPr>
              <a:t>, CEO Biobank Graz, Austria, Retrieved 15 JAN 2018</a:t>
            </a:r>
            <a:endParaRPr lang="ru-RU" sz="11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71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ТРАНСЛЯЦИОННАЯ МЕДИЦИНА\СОТРУДНИКИ\Наталья\#единый НИО\презенташки\Текстуры и картинки\2011-09-02_1113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6996"/>
            <a:ext cx="8460432" cy="474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892480" cy="4876006"/>
          </a:xfrm>
          <a:prstGeom prst="rect">
            <a:avLst/>
          </a:prstGeom>
          <a:solidFill>
            <a:srgbClr val="EDF2F9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1520" y="267494"/>
            <a:ext cx="809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Palatino Linotype" panose="02040502050505030304" pitchFamily="18" charset="0"/>
              </a:rPr>
              <a:t>Биобанк СПб ГБУЗ «Городская больница № 40»</a:t>
            </a:r>
            <a:endParaRPr lang="ru-RU" sz="2400" b="1" dirty="0">
              <a:latin typeface="Palatino Linotype" panose="0204050205050503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-1764704" y="195486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sp>
        <p:nvSpPr>
          <p:cNvPr id="18" name="Google Shape;80;p15"/>
          <p:cNvSpPr/>
          <p:nvPr/>
        </p:nvSpPr>
        <p:spPr>
          <a:xfrm>
            <a:off x="5049428" y="1660066"/>
            <a:ext cx="372645" cy="17776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82;p15"/>
          <p:cNvSpPr/>
          <p:nvPr/>
        </p:nvSpPr>
        <p:spPr>
          <a:xfrm>
            <a:off x="5162103" y="2925679"/>
            <a:ext cx="372645" cy="17776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83;p15"/>
          <p:cNvSpPr/>
          <p:nvPr/>
        </p:nvSpPr>
        <p:spPr>
          <a:xfrm>
            <a:off x="5871253" y="2353129"/>
            <a:ext cx="372645" cy="17776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84;p15"/>
          <p:cNvSpPr/>
          <p:nvPr/>
        </p:nvSpPr>
        <p:spPr>
          <a:xfrm>
            <a:off x="5049428" y="1550716"/>
            <a:ext cx="372645" cy="17776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87;p15"/>
          <p:cNvSpPr/>
          <p:nvPr/>
        </p:nvSpPr>
        <p:spPr>
          <a:xfrm>
            <a:off x="5858453" y="2340329"/>
            <a:ext cx="372645" cy="17776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88;p15"/>
          <p:cNvSpPr/>
          <p:nvPr/>
        </p:nvSpPr>
        <p:spPr>
          <a:xfrm>
            <a:off x="5162103" y="2925679"/>
            <a:ext cx="372645" cy="17776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AutoShape 2" descr="data:image/png;base64,iVBORw0KGgoAAAANSUhEUgAABUAAAAPACAMAAADDuCPrAAAC/VBMVEUAAAABAQECAgIDAwMEBAQFBQUGBgYHBwcICAgJCQkKCgoLCwsMDAwNDQ0ODg4PDw8QEBARERESEhITExMUFBQVFRUWFhYXFxcYGBgZGRkaGhobGxscHBwdHR0eHh4fHx8gICAhISEiIiIjIyMkJCQlJSUmJiYnJycoKCgpKSkqKiorKyssLCwtLS0uLi4vLy8wMDAxMTEzMzM0NDQ1NTU2NjY3Nzc4ODg5OTk6Ojo7Ozs8PDw9PT0+Pj4/Pz9AQEBBQUFCQkJDQ0NERERFRUVGRkZHR0dISEhJSUlKSkpLS0tMTExNTU1OTk5PT09QUFBRUVFSUlJTU1NUVFRVVVVWVlZXV1dYWFhZWVlaWlpbW1tcXFxdXV1eXl5fX19gYGBhYWFiYmJjY2NkZGRlZWVmZmZnZ2doaGhpaWlqampra2tsbGxtbW1ubm5vb29wcHBxcXFycnJzc3N0dHR1dXV2dnZ3d3d4eHh5eXl6enp7e3t8fHx9fX1+fn5/f3+AgICBgYGCgoKDg4OEhISFhYWGhoaHh4eIiIiJiYmKioqLi4uMjIyNjY2Ojo6Pj4+QkJCRkZGSkpKTk5OUlJSVlZWWlpaXl5eYmJiZmZmampqbm5ucnJydnZ2enp6fn5+goKChoaGioqKjo6OkpKSlpaWmpqanp6eoqKipqamqqqqrq6usrKytra2urq6vr6+wsLCxsbGysrKzs7O0tLS1tbW2tra3t7e4uLi5ubm6urq7u7u8vLy9vb2+vr6/v7/AwMDBwcHCwsLDw8PExMTFxcXGxsbHx8fIyMjJycnKysrLy8vMzMzNzc3Ozs7Pz8/Q0NDR0dHS0tLT09PU1NTV1dXW1tbX19fY2NjZ2dna2trb29vc3Nzd3d3e3t7f39/g4ODh4eHi4uLj4+Pk5OTl5eXm5ubn5+fo6Ojp6enq6urr6+vs7Ozt7e3u7u7v7+/w8PDx8fHy8vLz8/P09PT19fX29vb39/f4+Pj5+fn6+vr7+/v8/Pz9/f3+/v7///9SjWRVAAAACXBIWXMAAB2HAAAdhwGP5fFlAAAgAElEQVR4nO3de5wU9Zno/8JkN/dsdk/27MlJdpPdZE9OzppNfs2oqIgYE6Pxy0VEYkCCXERJFI2gQFBCFC8oEQS8ozFR4w3XG2q8LMY7UYwIgnfRCAItyHBHh6nXr7t6urtmhKa7red5eur7ef9hd/UM40NN14fururqIAQA1CWwHgAAOisCCgB1IqAAUCcCCgB1IqAAUCcCCgB1IqAAUCcCCgB1IqAAUCcCCgB1IqAAUCcCCgB1IqAAUCeTgN41N+1uuvFG6xF8lVv1t1rP4KlbbrzxFusZxL3RAAHtmQGATui/GiGgV1j8XzWty2atR/BVczbbYj2DpzZls9utZxC2nYCqIKBmCKgZAqqEgEIMATVDQJUQUIghoGYIqBICCjEE1AwBVUJAIYaAmiGgSggoxBBQMwRUCQGFGAJqhoAqIaAQQ0DNEFAlBBRiCKgZAqqEgEIMATVDQJUQUIghoGYIqBICCjEE1AwBVUJAIYaAmiGgSggoxBBQMwRUCQGFGAJqhoAqIaAQQ0DNEFAlBBRiCKgZAqqEgEIMATVDQJUQUIghoGYIqBICCjEE1AwBVUJAIYaAmiGgSggoxBBQMwRUCQGFGAJqhoAqIaAQQ0DNEFAlBBRiCKgZAqqEgEIMATVDQJUQUIghoGYIqBICCjEE1AwBrckbR0wsXNl65bD+425s2d1CGQGFGAJqhoDW9KN+7goBzZ7k3CDnxm+ovBBDQCGGgJohoLW4wrUFdIIblw1XjHIXVV6IIaAQQ0DNENAaLOw1qBDQZe7o/CPMVX16ram0EEdAIYaAmiGg1WsePPieQkDnuGnRLePdnZUW4ggoxBBQMwS0elPc048XAjrBzY9uuSX/TH3XC3EEFGIIqBkCWrX73CVhW0CHuMXRTfPdmEoLcQQUYgioGQJarRX9j99WDGh/tzy67Wk3qtJC3isnFBx48fqUezebtR7BV7lV/571DJ5am/5VvyZzSwIBbflFn5fCYkD7uNXRjS+4YZUW8p7NFPSYngWAzmZl5uYEAvp7d0NYCugxpceZJ1daIKAAOrlEAvpq71NbygEd7ZZEt853kyst5LU0F/S8vDXl1mWz1iP4qjmb/cB6Bk9tyma3Wc8gbFvmto8e0Edc2SvhJPdIdOttblZYYSGOnUgQw04kM+xEqs7Tx0UGu37HHbc8nOMujm6d5OaFFRbiCCjEEFAzBLQmbU/hF7vB23IXzUf021RpIY6AQgwBNUNAa9IW0HCMm9oSbhvvZlReiCGgEENAzRDQmhQDunKQGzC2nxu5ofJCDAGFGAJqhoDWpBjQcO3MIX2Hzdm8u4UyAgoxBNQMAVVCQCGGgJohoEoIKMQQUDMEVAkBhRgCaoaAKiGgEENAzRBQJQQUYgioGQKqhIBCDAE1Q0CVEFCIIaBmCKgSAgoxBNQMAVVCQCGGgJohoEoIKMQQUDMEVAkBhRgCaoaAKiGgEENAzRBQJQQUYgioGQKqhIBCDAE1Q0CVEFCIIaBmCKgSAgoxBNQMAVVCQCGGgJohoEoIKMQQUDMEVAkBhRgCaoaAKiGgEENAzRBQJQQUYgioGQKqhIBCDAE1Q0CVEFCIIaBmCKgSAgoxBNQMAVVCQCGGgJohoEoIKMQQUDMEVAkBhRgCaoaAKiGgEENAzRBQJQQUYgioGQKqhIBCDAE1Q0CVEFCIIaBmCKgSAgoxBNQMAVVCQCGGgJohoEoIKMQQUDMEVAkBhRgCaoaAKiGgEENAzRBQJQQUYgioGQKqhIBCDAE1Q0CVEFCIIaBmCKgSAgoxBNQMAVVCQCGGgJohoEoIKMQQUDMEVAkBhRgCaoaAKiGgEENAzRBQJQQUYgioGQKqhIBCDAE1Q0CVEFCIIaBmCKgSAgoxBNQMAVVCQCGGgJohoEoIKMQQUDMEVAkBhRgCaoaAKiGgEENAzRBQJQQUYgioGQKqhIBCDAE1Q0CVEFCIIaBmCKgSAgoxBNQMAVVCQCGGgJohoEoIKMQQUDMEVAkBhRgCaoaAKiGgEENAzRBQJQQUYgioGQKqhIBCDAE1Q0CVEFCIIaBmCKgSAgoxBNQMAVVCQCGGgJohoEoIKMQQUDMEVAkBhRgCaoaAKiGgEENAzRBQJQQUYgioGQKqhIBCDAE1Q0CVEFCIIaBmCKgSAgoxBNQMAVVCQCGGgJohoEoIKMQQUDMEVAkBhRgCaoaAKiGgEENAzRBQJQQUYgioGQKqhIBCDAE1Q0CVEFCIIaBmCKgSAgoxBNQMAVVCQCGGgJohoEoIKMQQUDMEVAkBhRgCaoaAKiGgEENAzRBQJQQUYgioGQKqhIBCDAE1Q0CVEFCIIaBmCKgSAgoxBNQMAVXS85KtKbc2m7UewVfvZbObrWfw1PpsdpP1DMKaM3MbIKAHTs8CQGezMnNzAwSUp/AQw1N4MzyFV0JAIYaAmiGgSggoxBBQMwRUCQGFGAJqhoAqIaAQQ0DNEFAlBBRiCKgZAqqEgEIMATVDQJUQUIghoGYIqBICCjEE1AwBVUJAIYaAmiGgSggoxBBQMwRUCQGFGAJqhoAqIaAQQ0DNEFAlBBRiCKgZAqqEgEIMATVDQJUQUIghoGYIqBICCjEE1AwBVUJAIYaAmiGgSggoxBBQMwRUCQGFGAJqhoAqIaAQQ0DNEFAlBBRiCKgZAqqEgEIMATVDQJUQUIghoGYIqBICCjEE1AwBVUJAIYaAmiGgSggoxBBQMwRUCQGFGAJqhoAqIaAQQ0DNEFAlBBRS1t15xe+XtFpP4ScCqoSAQsbmKftkco5aaD2IlwioEgIKERuPzhQ0PWg9io8IqBICChFTMkXdWf/6CKgSAgoJzXuXApq53HoYDxFQJQQUEv5U7mdmhPUwHiKgSggoJMyNBbSP9TAeIqBKCCgk3BsL6E+sh/EQAVVCQCHh1VhAJ1sP4yECqoSAQsTAckCftp7FQwRUCQGFiEXdiv08w3oUHxFQJQQUMh7/XqGfv0r7htyQCKgSAgohzb8b2fcnZy+yHsNPBFQJAYUYzsZkhoAqIaAQQ0DNEFAlBBRiCKgZAqqEgEIMATVDQJUQUIghoGYIqBICCjEE1AwBVUJAIYaAmiGgSggoxBBQMwRUCQGFGAJqhoAqIaAQQ0DNEFAlBBRiCKgZAqqEgEIMATVDQJUQUIghoGYIqBICCjEE1AwBVUJAIYaAmiGgSggoxBBQMwRUCQGFGAJqhoAqIaAQQ0DNEFAlBBRiCKgZAqqEgEIMATVDQJUQUIghoGYIqBICCjEE1AwBVUJAIYaAmiGgSggoxBBQMwRUCQGFGAJqhoAqIaAQQ0DNEFAlBBRiCKgZAqqEgEIMATVDQJUQUIghoGYIqBICCjEE1AwBVUJAIWXFHy6+fAEFNUFAlRBQyFg/oSmT4x61HsRLBFQJAYWI9/plCrrebT2KjwioEgIKEZMyRfutsp7FQwRUCQGFhPeaSgHNXGI9jIcIqBICCgnzy/3MDLUexkMEVAkBhYS5sYD2sR7GQwRUCQGFhPtiAR1kPYyHCKgSAgoJy2MBPdt6GA8RUCUEFCKOLfWz6yLrWTxEQJUQUIhYtn8xoFOsR/ERAVVCQCFj4aGFx58X8GZOAwRUCQGFkK1zTxk0fPqr1mP4iYAqIaAQw9mYzBBQJQQUYrJLXyegNgioEgIKIU+esE8m4y7bbD2Hlwho1Rb+anj/E2e9W1jYeuWw/uNubNndQhkBhYwZxfchrbCexEcEtFrXONd3RB935LL8QvYk5wY5N35D5YUYAgoR5fdyHvWB9SweIqBVeqlXnwffDzed747LP7ic4MZlwxWj3EVhxYUYAgoJLd8vvxPpDuthPERAqzTL3Zi/2DrALQ/DZe7o/CPMVX16ram0EEdAIWFh7K2cp1gP4yECWqXTXPTcPTzVPRaGc9y0aGG8u7PSQhwBhYQ7YgHtbz2MhwholRY8Eu3lbP2JW5J/nj4/uvGW/DP1XS/EEVBIiAf0SOthPERAa7J1tvt5axgOcYujxfluTKWFOAIKCU/HAnqy9TAeIqA1OG9kH3dmvhL98y+E5jztRlVayFv924IDZ29JubXZrPUIHmruWQ7oTdbDeGh9NrvRegZh6zNzEwroxIHOnfhc7koftzq64QU3rNJC3rNtd+4e07NA8uaU+tl7pfUsSKOVmZsTCmgYbpnbq8/SMDym9Djz5EoLBBTi1kxuu4cdush6FKRSkgENw8vceWE4Or8nKcy/0jm50kLeu3MLDrxka8rlnsJbj+Cn+wc3ZTIHX7jGeg4v5Z7Cb7KeQVhzEk/hNzz+bOHKE+6kMJzkHokWbnOzKi3EsRMJYlYuXMq7kGywE6k6q13/1ujKfDcxf7TnxdHCJDev0kIcAYUYTmdnhoBWp3Wg+0t0ZaqbE4aL3eBtuevNR/TbVGkhjoBCDAE1Q0Cr9Ds3bEnuZ13v+r+TWxrjpraE28a7GWHFhRgCCilbH77x9resh/AUAa3S++OcGzC8tzsyeo1z5SA3YGw/N3JD5YUYAgoZ22d3z++EH/GS9SBeIqDVarnz1KP7nzKrLRJrZw7pO2zO5t0tlBFQiNg6vO0wpm5PWo/iIwKqhIBCxLTSgfQ911vP4iECqoSAQsLmbuW3cl5tPYyHCKgSAgoJj8ZOJjLSehgPEVAlBBQS5sYC2td6GA8RUCUEFBLmxQJ6tPUwHiKgSggoJLwYC+hE62E8RECVEFBIaD2yHNDHrIfxEAFVQkAhYkFTsZ98ppwBAqqEgELGH7u39fNDb96APAKqhIBCyKqLf/y9w8Y80mo9h5cIqBICCjGcjckMAVVCQCGGgJohoEoIKMQQUDMEVAkBhRgCaoaAKiGgEENAzRBQJQQUYgioGQKqhIBCDAE1Q0CVEFCIIaBmCKgSAgoxBNQMAVVCQCGGgJohoEoIKMQQUDMEVAkBhRgCaoaAKiGgEENAzRBQJQQUYgioGQKqhIBCDAE1Q0CVEFCIIaBmCKgSAgoxBNQMAVVCQCGGgJohoEoIKMQQUDMEVAkBhRgCaoaAKiGgEENAzRBQJQQUYlYtfpGA2iCgSggohPxpaFMm84MZG6zn8BIBVUJAIaL1gkzB4W9Zj+KjdxY8nfZ/uQioDgJq4qZMUb/3rWfxzlPDcg/+u5223HoOUQRUBwG18MFBpYB2vJ9D2tVdCyt+/8etJ5FEQHUQUAvPlPuZGWU9jGceKa357qusZxFEQHUQUAs3xgJ6sPUwnhlUXvXnW88iiIDqIKAWpsYCup/1MH5ZE1v1znoYQQRUBwG1cFFsK97fehi/LIqt+qYUH4dLQHUQUAt3x7biw62H8cuS2Krfe4f1NHIIqA4CauG12FY8yXoYv7zXVF71/ayHEURAdRBQE7E9Gc9Yz+KZkeVVP9t6FkEEVAcBNfF8t+JGfKb1KL55fu/iqj+k2XoWQQRUBwG18cTBhY14Mm9E0nZf2z9eP3zJehJJBFQHATWy4boT+g06Z7H1GD56Y9JBmczhM9dbzyGKgOogoGY4H6iZTW++zdmYNBBQiCGgZjidnRICCjEE1AwBVUJAIYaAmiGgSggoxBBQMwRUCQGFGAJqhoAqIaAQQ0DNEFAlBBRiCKgZAqqEgEIMATVDQJUQUIghoGYIqBICCjEE1AwBVUJAIYaAmiGgSggohOyY/+sTx/x2tfUYfiKgSggoZLx0ZHRKtX2uarWexEcEVAkBhYg3ehbP6nux9Sg+IqBKCChEnFD+ZMgXrWfxEAFVQkAhYUXsQ+XOtx7GQwRUCQGFhD/GAnqM9TAeIqBKCCgk3BoLaG/rYTxEQJUQUEh4KBbQIdbDeIiAKiGgkJBtKgd0hvUwHiKgSggoRIwt9XOfN61n8RABVUJAIWL1YcWA3mA9io8IqBICChnvFI4EPegu60G8RECVEFBIWXrp5PPu3WI9hZ8IqBICCiFrrxj6o34TF1iP4ScCqoSAQsb8HoWXQE/fZj2JjwioEgIKEc/sXdyJNNZ6FB8RUCUEFCIGlI8DfdJ6Fg8RUCUEFBJejr0T6UzrYTxEQJUQUEi4JxbQo62H8RABVUJAIWFuLKB9rYfxEAFVQkAh4U+xgI6wHsZDBFQJAYWEjfuUA3qV9TAeIqBKCChETC3188B11rN4iIAqIaAQseWnbf3c+1HrUXxEQJUQUMjYNm3ffD8HL7EexEsEVAkBhZSND/zuplesh/AUAVVCQCGmOZttsZ7BUwRUCQGFGAJqhoAqIaAQQ0DNEFAlBBRiCKgZAqqk5+WtKZcLqPUIvsoF9APrGTyVC+g26xmEbcvc1gABPXB6FgA6m5WZmxsgoD0v2ZZya3P/FsPEe9nsFusZPJV78L/JegZhGzJzGyGgvAYKKbwGaobXQJUQUIghoGYIqBICCjEE1AwBVUJAIYaAmiGgSggoxBBQMwRUCQGFGAJqhoAqIaAQQ0DNEFAlBBRiCKgZAqqEgEIMATVDQJUQUIghoGYIqBICCjEE1AwBVUJAIYaAmiGgSggoxBBQMwRUCQGFGAJqhoAqIaAQQ0DNEFAlBBRSVt86+6qFO6yn8BMBVUJAIWPDmU2ZnL5PWg/iJQKqhIBCRHP/TEHTPdaj+IiAKiGgEDE5U7T/autZPERAlRBQSFi/VymgmUuth/EQAVVCQCFhfrmfmWHWw3iIgIbhhTuV8BQEFBLmxgLax3oYDxHQ3PJOJTwFAYWE+2IBHWg9jIcIKAFNCAG18HosoGdZD+MhAhqGLTuV8BQEFCIGlwP6rPUsHiKgSggoRLywb7Gfv7YexUcEVAkBhYynfxDls+u5H1hP4qNNb7xFQNts/PPNN5YlPAUBhZDNN40+esiFL1mP4aPXzjgwkzls+jrrOURVG9CZn2Un0kdBQM1wNiYb87oVXjz5wVLrSSRVGdC72Qv/0RBQMwTUxKLSu8C+32w9i6AqA9oj2GPUI68vL0l4CgIKMQTUxIjyARCzrGcRVGVA/ykYLTkFAYUYAmrhvaZyQI+wHkZQlQH9ZPCo5BQEFGIIqIUlsfcw7JXi81lXGdB/D+6XnIKAQgwBtbAoFtAmAnp6MEJyCgIKMQTUQjYWUGc9jKAqA9r8tWBmq9wUBBRiCKiJY8oBnWo9i6BqjwN9/UvB/3fqxbOKEp6CgEIMATXxeNdiP7un+cMAqg3o+C4cB/pREFAzBNTGtW0F7Z7qD/SrMqBXcyD9R0NAzbzy6NNbrWfw0p9HNGUy3ca/aT2HqCoDmgn+5qxlGzaVJDwFAYWM1juOyD0I2m/yGutBvLRqwTMbrWcQVmVAPxucITkFAYWIHRPbXoc7mNOJGOB0dm02B8ETklMQUIi4prQn+HCexusjoG2auwTzJKcgoJCwvUf5WJqbrIfxEAEt6haIfiYXAYWEBbGjuU+0HsZDBLRo0WeDKYLHghBQSLg9FtB+1sN4iIAW3X32x4JvjphYkvAUBBQS7ooF9CjrYTxEQEu3chzoR0NALcTPaDHWehgPEdCiz3aQ8BQEFBJ2HFoO6L3Ww3iIgCohoBAxq9TPA1N8SrVGtXDayWMuT/rTKxrMbgO6RGMKAgoJrf3Lj0Aftx7GN2uOL5wM9NxUPwjdbUCDfz/tScET2RUQUEh4MfYaaNI7PlFZ8xHFNT9GvB+GdhvQC/bdI/jfJ9z/vugUBBQS5sUCerT1MJ65sLzqRT/NwlgVr4G+c9khfxN8YdDcpM8gEkNAIWFuLKB9rYfxy/sHllf9CdbDCKpuJ9L664/8bPCp3te8KzQFAYWER2MBHWk9jF9eia367tbDCKp6L/zWO4/9YvCxnhe/JTEFAYWETd3KW/HV1sP4ZWEsoBnZFwBN1XIYU8vDo78aBF2nLE18CgIKEeUX4g5Ybz2LX16L9XNf62EE1Xoc6MKJ/xEE3xyX8BQEFCIuK23EPbdYz+KXTbGAHmg9jKA6DqR/+fx9uiQ8BQGFhG2xp/A3WA/jl/gRZPtYDyOovncirUx4CgIKCU/EtuIfWw/jl2djq77rB9bTyKkyoKvi1m1LegoCCgkzPdkV3IDeiq36g62HEVTf2Zg+tefgO5J8ewEBhYSzYltxN+th/NJ6eHnVj7ceRlCdp7PL6fp6clMQUEjgEaidm0prvukF61kEVRnQF+/9ZNDl4NEXXPSLQ/cI9p4xccSXg+D/JPdMnoBCAq+B2tkxtrjmr7UeRVKVAd347eD7LxeuvnZIcGIYtlyzR3BpYlMQUEjYzl54OzvmRB/p5x6wHkRUlQE9Lfh26a3wm/8zuD53MS44JLEpCChEzCn184d8rLG6LQ/NufbplJ+HtcqAfiM4t7xwfrB37r+PBf8rsSkIKETsGNfWz54vWY/iI85IX/SJYG554Y4g/5Eeq4NPJDYFAYWM1rm983vgz1xtPYiXCGjRPwVnlBcmB1/M/XdZ8LXEpiCgELPsv5/YbD2Dpwho0ZHBP68oXn/nq0Hv3MXZQXLHxxJQiGnOZlusZ/BS66O/HjnqomXWY8iqMqBP7hF8667o5eDWef8RdHk8XHH+3wa/TWwKAgohzdeO6PuTsxdZj+GhFT8tvPx8RqpP41Lte+GnBkHwzz8YOvSQf8ldmRqGewbBd5Pbv0ZAIePxgwpb8ZlpfyrZcNa54gEQP0/zjviqTyZy+57FtyD9Xf4gpj2DwxM8wSIBhYjnSgeC/tJ6FN+cUz4Ed571LIKqPxtT683Denz5H/YadFEUzttfS3IKAgoRPy5vxX+2nsUv27uXV/0I62EE1Xc6u6QRUEh4NfZWzjSf0aIBvRxb9ftbDyOIgOogoBb+K7YVJ/e+OVQhfj5QPhOpoHXlo398Q+QFYQIKCefFNuI0fzBPA3ojtup7Wg8jqPqALjj0U/ldSH/b/eHkpyCgkBAP6H7Ww/hlxw/Kq/4X1sMIqjagzb3LZwI9LPE3dhBQSJjLU3gzV5ZX/QLrWQRVGdAd3YPgYz+ecdd9swZ/PAiOSXoKAgoJ8T0Zp1sP45ntw4trfpr1KJKqDOicIOj6SuHqa3sHwe8TnoKAQsRR5YA+ZT2Lb7ZM2Su/3g+4PskP/2k4VQb0wOBLpU/ifOd/B0m/KkxAIWLh3jwAtbPqD+dOnbfRegpZVQb0fwSnlBfGRGdjShIBhYyHD2w7CjTxT5LF7iyffHAm03t2s/UcoqoLaEsQXFde+kPwyYSnIKAQkv3lIfsdcMyD1mN46I/7Fv7tOjTV57KuLqAbguDs8tK5wTcSnoKAQsYr/aONuNvVqX4hrhEtLr16ckiaH4NW/ZEeTR8Ur7fsE5yU8BQEFCKW9yxuxbOsR/HN8eX9d5dYzyKoyoBeEwTD296P9cFxwRdW7vSb6kdAIWJUaSNuSvUTycazvqkc0H7Wwwiq9kD6SV2Cf/nNo399+9HpXws+de+mSHKfc0hAIWFF7DjQ862H8cuS2KrfO8UnBK0yoHvu+angQ/hIj+oRUAv3x7bixN/9gUoWxVZ9U4o/UqXKgH64nh0C+sZFQ48YcdbSwsLWK4f1H3djy+4WyggoJNwa24p7Ww/jlzWxVe+shxFUZUBn7czt5a8/2se5Yf1cr/zJ6sPsSc4Ncm78hsoLMQQUEh6MbcVDrIfxzEA/Xj1J5nyg6/u5qWvDlv/q1Sv/6V0T3LhsuGKUuyisuBBDQCFhTWxPxnTrYTzzSGnNd19lPYugZAJ6izstelo+x00Jw2Xu6PwjzFV9eq2ptBBHQCFiTGkr3udN61l8M6drYc3v97j1JJKSCei57p7ocpk7Nl/RwulXxrs7Ky3EEVCIWH1oMaDXW4/inyePzSV0n7GvW88hKpmAnnXs89Hlq25w/nn6/Gjhlvwz9V0vxBFQyFg5MspnzzusB/HSyscWJPjZvQ0p2c9Eut5NDsMhbnG0MN+NqbQQ/d/fLjjwspaUywXUegRPPT/7zHPu2mA9hZ82ZrNbrWcQtiVzW3IBfe4Il3sk2t8tj5aedqMqLeQVP3mqx/QsAHQ2KzM3JxXQbdf2djfmLvu41dHyC25YpQUCCqCTSy6gjx3r+t+Xv3JM6XHmyZUW8l4/vaDHzA0p9242az2Cr9Zms83WM3hqXTa73noGYe9mbk0koM3nOXd+4fHlaLckupyff0F01wtx7ESCmOZsNsVvJWxom7LZ7dYzCEtoJ9LqIe5ny9quT3KPRJe3uVmVFuIIKKS89fsLZz32we6/D8kjoFXafLyb8X5xYY67OLqc5OZVWogjoJCxdmx0OPdh860H8RIB3ZltQ4YMGT75sfhNd8Sfky92g/MfQNN8RL9NlRbiCChErO3btpuy6+27/2Yk7N1bL5r54BbrKWTVEdBNQRActu8n4mel/5lbtKNNbmmMm9oSbhvvZoQVF2IIKERMLL2Vs9sK61l8s+2CfaL3MNyc6k9TqTOgYfjGJ18p3dLS2xUdl1tcOcgNGNvPjYzOubTrhRgCCgnrYicTmW09jGe2jyyu+Y4Pl1KljoC+f+GFF+Yurl5euuUd1y6g4dqZQ/oOm7O58MVdL5QRUEj479jp7IZaD+OZq8urfqH1LIKSfStnvQgoJMz15Ky+DWjHIeVVP8Z6GEEEVAcBtXB7LKA/tB7GL8tjq76n9TCCCKgOAmrhlthWfIj1MH55NrbqM+/v/vs7q+oC+n7bOVEf6D3pWYkpCCgkxJ/CJ/cRiKjCS7FVv5/1MIKqCejin/791wrXbg2C4Lv3Jz8FAYWE38a24oOsh/HL9u7lVT/cehhBVQT0D58OglhAg2BS4lMQUEiIB/QA62E8c1Z51af5bNa7D+g1uWR+58LC9dYXr+iWW7ws6SkIKCTM9uR5ZCNae1hxzZ+ww3oWQbsN6OYvBZ+5IX7DtZ8MPrM24SkIKCT8JhbQ7tbD+ObNowsr/rRNu//ezmu3Ab0gCGa2v+WyIJia8BQEFBKu4zVQQzse+uVPh563yHoMWbsNaJ/gax0OQmj91yDpQ0IIKCQ8FgvoMOthPMTZmMLw28Ggjn9mdGzupDAAACAASURBVPDlhKcgoJCwuVs5oL+1HsZDBDQMPxP8quOfuSj4ZMJTEFCIGFzqZ9e3rWfxEAENw88Fv+n4Zy4MPpPwFAQUEngEaouAhuHXg190/DMnBP+S8BQEFBLir4Eebz2MhwhoGA4I/m+HW3Z8JeiV8BRpD+iqy47tN3j68t1/IxJ1Wyygfa2H8U/r83fd+5b1EMJ2G9Brg6DDBx/PCoIOnwn3kaU8oHMLzySbLrcexDfzYgE92noY79zl8uv92L9YzyFqtwHd/tXgH9qdQOShTwVfTPrQ2HQHdF7X4kY8x3oUz7wQC+gI62F8c37bim+623oSSbt/K+ddewSfOW11cemvI/8mCK5PeopUB3Tz90obcbd3rIfxyxKOAzVTfvS/d5pfu6riZCKXfSwIPj1s2txnn5s7dfAngqDLlMSnSHVAH4htxb+zHsYv8afwP7YexjP9yqt+8u6/u9Oq5nR2D385iPnCbclPkeqAxs9oMdF6GL+wE8nMytiqT/OHAVR1QuUts75ZzOdXzl4vMEWqA3pB7K50ivUwfnk8tupPsB7GL8/FVn1Ti/U0cqr9SI+3rjv31JPPnvOizBSpDug1sbtS8q9+oIKNXcurfoL1MH5ZGrvX75PiT4bnM5HExfdkPGA9jF/iD4NOth7GLxv3Lq/6NB9BRkDFtQ4vvw6X4k/XakR3xgJ6lPUwnjmlvOqvsZ5FUJUBbXn+2gsnTpz2u8Uyr2akOqDhiuJHZHdfaj2KZ+Ifa9zPehjPvLZ/6WHDVutZBFUV0GeGf664E+nzx0l8LGe6Axqu/kX0Wtxxb1gP4psFsYCeaD2MbxYcVFjx/VdYTyKpioBuPL5L/DCmLqOSP0V/ygOaexB686U3vGE9hH+29ygH9ObdfjcS1XxytN73ujjF++CrCejG/XPV/Pop185/ZuH8a0/5Rm7hgMQLmvqAcjYmG9eW+um2Wc/imc0/Ka76SdajSNp9QI8Jgm/MKy/e++9BcGzSUxBQiNhxZttG/P1XrUfxzczyg/8/Wc8iaLcBfSoIvvNu/Ia13w26PJ3wFAQUQu7un997NyXpz5HFbrQc5MfLz7sN6M+Djz3f/pbFHw9GJzxF2gP6zNiDMwee9LD1GH56/fFnePqu7rXY/rsDrIcRtNuA/r+gZ8c/871gz4SnSHdAWy9suyON4zBQA83ZbKp3YzSmhbGAZlJ8v99tQP8uOKPjn5kU/H3CU6Q7oFeV7khnW4/iIwJq4dVYP7tbDyNotwENgpkd/8ylQdJvV0p1QNftW7onNbErQx8BtfBB7AiyNJ/HpYqAXtbxz1xFQGtxR+zfYj7UQx8BNdG3fK//0AejpwgBFXdxLKDjrYfxzvZ544ePuvRN6zG8E/9E6WOshxFEQMVNiwX0VOthfPO8K7x2MmOH9SSeWRa713fz+XR2BPSjuj52V7rQehjPvNy9uObPtx7FM3+J3eu7fmA9jZwqAnrcrR0cT0Br8UbsrvSE9TCeKZ9JsOti61n8Et8Lv7f1MIKqCOjOJDxFqgManl66Jw1J8XOZRvRmbCvmwwBUvRhb9U3WwwgioPI2FE+r4FZZj+KZP8a24jTvyWhAz/IUvuCqnUp4inQHNNw2K39Q3L7nNlsP4pu5sa24j/UwfnmJp/CKUh7QMGx56r5Ht1sP4Z+HYltx4qcQQyXxvfBdU/zKFQHVwdmYLKxtKm/Fs6yH8Qt74TURUIg4obwRp/qDJRrPM/GAWg8jaLcBvX2nEp6CgELEweWtOM1n9W1A8UegGZ8fgbIXPhEE1MIL7IW3En8NdB+fXwMloIkgoBZmxLbiNJ9TrQHxXvjichB8svdvH+wg4SkIKCScEQvoXtbDeKb88nPmautZBO02oIO/kP8o432nLZecgoBCwoRYQNP8dphGNNSPAyB2vxf+/ftG/GP+WXvX814Rm4KAQsLI+J4M62H8sj52BNmR1sMIquowppb5P/9yvqHf+fVSmSkIKCQc68mxNA0ovv9urxSfS7Da40Bbnzj1X/MN/dYZzwlMQUAhYRQBtdLuQPoUfyJALQfSL5zwzXxDv3F60h8LT0AhIr4XPs1vyG5AD3vy6kmN70RaMvk/8w39asJTEFBIuDu2ER9kPYxf4udxyaT4NBC1v5XzlZP34DjQmhFQC5yNycw98YDyFL5k5awee3Agfe0IqIX488jh1sP4ZUVs1e9jPYygmgL69sXd8/X83NFzE56CgEJC817lrZhPlFbVGjuM6QfWwwiqPqBvXbRfl1w9Pz/o9q2JT0FAIeKs0kbcfY31LH55K/YI9ADrYQRVGdA3p3XL1/MLg+/aJjEFAYWIDQPatuGmP1qP4pn46ey8PhtTzhsX7J3f9f4Px97zvtAUBBQyNv4qeirZZ4H1IL6Zz2FMBa+d35Sv5xeH3yf4zwgBhYxX+kdbcLerU3xGtYb0OI9A25Zz/ufIB2QPRCCgELG8Z3EbTvMJLRrRH3kE2rYcBJ/YZ/+OEp6CgEJE+b2cTS9Zz+KX2+IBlXrprwFwQmUdBNRC/GDE862H8ctdBLTguzuV8BQEFBLuj23EaT4tegN6Nbbq03wuaz6VUwcBtXBrbCvubT2MX3bEDqT/vvUwggioDgJq4cFYQIdYD+OX1bFVzzuRpBFQSFjTtbwVT7cexi+LYgFt4mQiwggoRIwpbcR7i36oFzpaEn8NlDPSCyOgELH60OJGfJ31KJ5ZFwtomj9RmoDqIKA2VhwXbcI9b7cexDevxwLazXoYQQRUBwG1sviSM6fcvdl6Cu8s5DhQRQQUYpqz2RTvxGhUr8T6meaPoyKgOgioGQJqYWUsoPtaDyOIgOogoGbunj17nfUM/okfxpRhL7wwAgoxJ2Yyr1vP4J8FBFQRAYUYAmrhKQKqiIBCDAG1wMcaayKgEENALfyew5gUEVCIIaAWbiegiggoxBBQCy/H3wtvPYwgAqqDgJohoCb2Lwd0oPUsggioDgJqhoCauKIc0CXWswgioDoIqBkCamLHCW357Hql9SiSCKgOAmqGgNrYcdV++X7+4L+tBxFFQHUQUDME1Mr2x67/w6IUH0SfR0B1EFAzBNTMpmx2u/UMwhojoAde/F66rV344J/ftR7CUz/LZBZbz+Cpd7PZddYzCFuduaURAjprY5qtnfm9TCbT/bzV1oN4KRfQpdYzeKn57tN/OvTsJ6zHkLU2c2sDBDTdT+E3DW7bH9lnjfUoPuIpvI03jy7c68dusp5EUmM8hU93QCeUDogb1mo9i4cIqInsIcV7/XFp3o9EQMW9Gftw8gXWw3iIgJo4s3yvv8N6FkEEVNwNsXcFT7MexkME1MK2vcv3+iOthxFEQMVNiwV0jPUwHiKgFpbF7vVN1sMIIqDiZsTuSuOsh/EQAbVwN6ezU5TqgMbPjHip9TAeIqAW7iGgilId0LXdSnekri9ZD+MhAmoh/rnwXa2HEURA5V1euidNth7FRwTUwppYQLtZDyOIgMrbMaXtjvSLtL8xuCERUAtL4juRUnwgKAHV8OTo/TPdRt7PYfQWCKiFRQRUUdoDGobrVnI2JiME1EI29vYRZz2MIAKqg9PZmSGgJo4pB/QC61kEEVAdBNQMATXxeOkh6AFpPocOAdVBQM0QUBtT2gra9R7rSSQRUB0E1AwBNfHafsVHoH23Ws8iiIDqIKBmCKiJU8qvgV5jPYsgAqqDgJohoBY27lUO6FHWwwgioDoIqBkCamFp/K2cKT4AmoDqIKBmCKiFh+MnE/nAeho5BFQHATVDQC1cGg8o70QSRkAhhoBa+E08oButp5FDQHUQUDME1MJt8YBaDyOIgOogoGYIqIUNsX7uYz2MIAKqg4CaIaAmDisHdIL1LIIIqA4CaoaAmni99F74/VusZxFEQHUQUDME1ET5OKa937WeRRAB1UFAzRBQE4eUn8KfbD2LIAKqg4CaIaAWVsV2Iu1nPYwgAqqDgJohoBbu5UB6RQQUYgiohVvjAd1mPY0cAqqDgJohoBaejfWzyXoYQQRUBwE1Q0AttMROZ9fLehhBBFQHATVDQE1MKAf0butZBBFQHQTUDAE1sbn0VqSfW48iiYDqIKBmCKiN944rvAB6XorPBkpAtRBQMwTUyktDMplJq62nkEVAdQz/UZpfSW9oBNTMbzKZB6xnEEZAdfRO9bEcDY2AmiGgSggoxBBQMwRUCQGFGAJqhoAqIaAQQ0DNEFAlBBRiCKgZAqqEgEIMATVDQJUQUIghoGYIqBICCjEE1AwBVUJAIYaAmiGgSggoxBBQMwRUCQGFGAJqhoAqIaAQQ0DNEFAlBBRiCKgZAqqEgEIMATVDQJUQUIghoGYIqBICCjEE1AwBVUJAIYaAmiGgSggoxBBQMwRUCQGFGAJqhoAqIaAQQ0DNEFAlBBRiCKgZAqqEgEIMATVDQJUQUIghoGYIqBICCjEE1AwBVUJAIYaAmiGgSggoxBBQMwRUCQGFGAJqhoAqIaAQQ0DNEFAlBBRiCKgZAqqEgEIMATVDQJUQUIghoGYIqBICCjEE1AwBVUJAIYaAmiGgSggoxBBQMwRUCQGFGAJqhoAqIaAQQ0DNEFAlBBRiCKgZAqqEgEIMATVDQJUQUIghoGYIqBICCjEE1AwBVUJAIYaAmiGgSggoxBBQMwRUCQGFGAJqhoAqIaAQQ0DNEFAlBBRiCKgZAqqEgEIMATVDQJUQUIghoGYIqBICCjEE1AwBVUJAIYaAmiGgSggoxBBQMwS0Fg/1f6ft2tYrh/Ufd2PL7hbKCCjEEFAzBLQW41xbQLMnOTfIufEbKi/EEFCIIaBmCGj1Ns9xxYBOcOOy4YpR7qLKCzEEFGIIqBkCWq0Hxh7pigFd5o7OP8Jc1afXmkoLcQQUYgioGQJarSsHDhzYqy2gc9y06HK8u7PSQhwBhRgCaoaA1mJgW0AnuPnR5S35Z+q7XogjoBBDQM0Q0FoUAzrELY4u57sxlRbiCCjEEFAzBLQWxYD2d8ujy6fdqEoLeS/0KugxY13K9co0WY/gq59lMoutZ/DU1EzmLusZhK3O3JJ0QPu41YU6umGVFvKezRT0mJ5NuVxArUfwVS6gz1nP4KlcQO+wnkHYyszNSQf0mNLjzJMrLRBQqCCgZghoPQEd7ZZEl/Pd5EoLcbwGCjG8BmqG10BrUQzoJPdIdHmbm1VpIY6AQgwBNUNAazGwdBzoxdHlJDev0kIcAYUYAmqGgNaiGNDFbvC23EXzEf02VVqII6AQQ0DNENBaFAMajnFTW8Jt492MygsxBBRiCKgZAlqLUkBXDnIDxvZzIzdUXoghoBBDQM0Q0FqUAhqunTmk77A5m3e3UEZAIYaAmiGgSggoxBBQMwRUCQGFGAJqhoAqIaAQQ0DNEFAlBBRiCKgZAqqEgEIMATVDQJUQUIghoGYIqBICCjEE1AwBVUJAIYaAmiGgSggoxBBQMwRUCQGFGAJqhoAqIaAQQ0DNEFAlBBRiCKgZAqqEgEIMATVDQJUQ0FR56KeDGkiPTKa/9QxxE7db/37UEFAlBDRVjsiggj9Z/37UEFAlBDRVDrdOVGO73/r3o4aAKpEI6PZlSxvIoZmu1iO086FzWifp8My+kj++U7uMgKZKegP6U+sHGg3t8G3Jr/ESArprBDRdUhvQrdaJanCvJb7GywjorhHQdEltQLdkMt+bgp1zmcyria/xMgK6awQ0XdIc0EGJ/9C0OI2AWiGg6UJAfURAzRDQdCGgPiKgZghouhBQHxFQMwQ0XQiojwioGQKaLgTURwTUDAFNFwLqIwJqhoCmCwH1EQE1Q0DThYD6iICaIaDpQkB9REDNENB0IaA+IqBmCGi6EFAfEVAzBDRdCKiPCKgZApouBNRHBNQMAU0XAuojAmqGgKYLAfURATVDQNOFgPqIgJohoOlCQH1EQM0Q0HQhoD4ioGYIaLoQUB8RUDMENF0IqI8IqBkCmi4E1EcE1AwBTRcC6iMCaoaApgsB9REBNUNA04WA+oiAmiGg6UJAfURAzRDQdCGgPiKgZghouhBQHxFQM8IBfXD/DHbpkNcSX+EE1EcE1IxwQE+2blRjuyrxFU5AfURAzQgH9MRMZsAg7JTLZC5PfIUTUB8RUDPyAV0h+OM7tT8S0BoQ0AoIqBkCaoaA1oKAVkBAzRBQMwS0FgS0AgJqhoCaIaC1IKAVEFAzBNQMAa0FAa2AgJohoGYIaC1yAf3RXOzcQAJqhYCaIaC12GJ9zG6DI6A2CKgZAloLAloZAbVBQM0Q0FoQ0MoIqA0CaoaA1oKAVkZAbRBQMwS0FgS0MgJqg4CaIaC1yAW07wLs3AgCaoWAmiGgteA40Ao4DtQMATVDQGtBQCsgoGYIqBkCWgsCWgEBNUNAzRDQWhDQCgioGQJqhoDWgoBWIB7Qbs3YuRkE1AoBrQUBrUA8oKiAgNogoLUgoBUQUEsE1AYBrQUBrYCAWiKgNghoLQhoBQTUEgG1QUBrQUArIKCWCKgNAloLAlqBeECbTsfO9SegVghoLXIBPXIpdu4EjgO1wnGgZghoLTgbU2UE1AYBNUNAa9Gyv3WiGlrT6sTXeBkB3TUCaoaA1uTxidYvd8Xtn+lqPULcL+9JfoWXEdBdI6BmCGgn1jvTZD2CHgK6awTUDAHtxAgoIgTUDAHtxAgoIgTUDAHtxAgoIgTUDAHtxAgoIgTUDAHtxAgoIgTUDAHtxAgoIgTUDAHtxAgoIgTUDAHtxAgoIgTUDAHtxAgoIgTUTIoDeuDsLSnXK9NkPYKeHxHQXcoF9G7BVT+KgO5SLqDJd2Z9Zm77/4tNQKe/m3K5gFqPoOcwArpLuYDOFVz1xxPQXcoFNPnOvJO5pf3/hafwIngKjwhP4c2k+Ck8AU0VArprBNQMAe3ECCgiBNQMAe3ECCgiBNQMAe3ECCgi8gG9ZwF26hIC2nkRUETkA4pdI6CdFQFFhIBaIqCdFQFFhIBaIqCdFQFFhIBaIqCdFQFFhIBaIqCdFQFFRD6gc+Zip84ioJ0XAUWE40DNcBxoJ0ZAESGgZghoJ0ZAESGgZghoJ0ZAESGgZghoJ0ZAESGgZghoJ+ZZQLtZv++5YZ1BQK0Q0E7Ms4CiAgJqg4B2Yl4FdLB1ohrbQsFVT0B3jYB2Yl4FdPm0KQ3kR5nMOOsZYs65Q3LVE9BdI6CdmFcBbSy5prxuPYMaArprBLQTI6BmCCgiBLQTI6BmCCgiBLQTI6BmCCgiBLQTI6BmCCgiBLQTI6BmCCgiBLQTI6BmCCgiBLQTI6BmCCgiBLQTI6BmCCgiBLQTI6BmCCgiBLQTI6BmCCgiBLQTI6BmCCgiBLQTI6BmCCgiBLQTI6BmCCgiBLQTI6BmCCgiBLQTI6BmCCgiBLQTI6BmCCgiBLQTI6BmCCgiBLQTI6BmfAvoORdjp04hoJ0XATXjW0CxawS0syKgZrwK6EzrRDW2+YmvcAKqg4Ca8SqgOx5/oIGcnMn8xnqGuEXJr3ACqoOAmvEqoI3lN5nMA9YzCCOgOgioGQJqhoAqIaAQQ0DNEFAlBBRiCKgZAqqEgEIMATVDQJUQUIghoGYIqBICCjEE1AwBVUJAIYaAmiGgStIf0N/PvsR6BF8RUDMEVEn6A7oum7UewVcE1AwBVUJAIYaAmiGgSggoxBBQMwRUCQGFGAJqhoAqIaAQQ0DNEFAlBBRiCKgZAqqEgEIMATVDQJUQUIghoGYIqBICCjEE1AwBVUJAIYaAmiGgSggoxBBQMwRUCQGFGAJqhoAqIaAQQ0DNEFAlBBRiCKgZAqqEgEIMATVDQJUQUIghoGYIqBICCjEE1AwBVUJAIYaAmiGgSggoxBBQMwRUCQGFGAJqhoAqIaAQQ0DNEFAlBBRiCKgZAqqEgEIMATVDQJUQUIghoGYIqBICCjEE1AwBVUJAIYaAmiGgSggoxBBQMwRUCQGFGAJqhoAqIaAQQ0DNEFAlBBRiCKgZAqqEgEIMATVDQJUQUIghoGYIqBICCjEE1AwBVUJAIYaAmiGgSggoxBBQMwRUCQGFGAJqhoAqIaAQQ0DNENCkbb1yWP9xN7Z0vJmAQgwBNUNAE5Y9yblBzo3f0OF2AgoxBNQMAU3YBDcuG64Y5S7qcHvqA9ry9P2Pb7cewlME1AwBTdYyd3T+seeqPr3WtP9CygO6bXbPTCaz33nN1oN4iYCaIaDJmuOmRZfj3Z3tv5DugG4YmClwq6xH8REBNUNAkzXBzY8ub+n4HD7dAR2XKRrSaj2LhwioGQKarCFucXQ5341p/4VUB/SNrqWAZp60HsZDBNQMAU1Wf7c8unzajSrcsOLigh6zNqXXNeV+Zs61HsZDFw0f/rr1DJ66IJOZZz2DsHWZuXoB7eNWR5cvuGGFG55t60qP6dn0OjsW0BOthwH0XDd8+CPWMwhbmblZL6DHlB6BnuxRQM+PBfQX1sMASJBqQEe7JdHlfDe5cMOGBQU9L30/vW6LBTTNf89G9V42u816Bk9tyGa3WM8gbFPmNr2ATnKPRJe3uVntv5DqnUjr9i31s+lV62E81JzNfui9w1CxKZtN+9tHlI8DvTi6nOTmtf9CqgMazikFdIr1KD4ioGYIaLIWu8HbchfNR/Tb1P4L6Q5o6wVt/Rz3vvUoPiKgZghowsa4qS3htvFuRofb0x3QMHxm7PcyPU582HoMPxFQMwQ0YSsHuQFj+7mRnI0JagioGQKatLUzh/QdNmdzx5sJKMQQUDMEVAkBhRgCaoaAKiGgEENAzRBQJQQUYgioGQKqhIBCDAE1Q0CVEFCIIaBmCKgSAgoxBNQMAVVCQCGGgJohoEoIKMQQUDMEVAkBhRgCaoaAKiGgEENAzRBQJQQUYgioGQKqhIBCDAE1Q0CVEFCIIaBmCKgSAgoxBNQMAVVCQCGGgJohoEoIKMQQUDMEVAkBhRgCaoaAKiGgEENAzRBQJQQUYgioGQKqhIBCDAE1Q0CVEFCIIaBmCKgSAgoxBNQMAVVCQCGGgJohoEoIKMQQUDMEVAkBhRgCaoaAKiGgEENAzRBQJQQUYgioGQKqhIBCDAE1Q0CVEFCIIaBmCKiSnqN+m3KXzp5tPYKvLp89+2rrGTx1xezZc6xnEDanIQLaq2fa9ejRw3oEX7HqzRzow6qf1wABTb++mSbrEXx1SibzpvUMnpqZycy3nkEbARVBQM0QUDMEFAkhoGYIqBkCioQQUDME1AwBRUIIqBkCaoaAIiEE1AwBNUNAkRACaoaAmiGgSMiiBQusR/DVSwsWbLWewVNvLViwznoGbQQUAOpEQAGgTgQUAOpEQAGgTgQUAOpEQAGgTgQUAOpEQAGgTgQUAOpEQOsx37WZEC1uvGps/2EXvpq/Or1w++h33M/zi793p+Uvnjv7+H5DJ/05+ublZw2OvmWwzeid1YvTRv7kzP/akbs2zS1ccc7AgZPnF74QW/lhuLXt93JK7vpTbmp02xS3MOyw2vkdVO2V4l19YNhuva3s3eutMFztTsjdfJMbHbb/RXTYQFJ8/yeg9ZjvBk/IOblw/3h5qOs94gjX54EwH9BR+a/MLAR04wD3l9zFHOcGnTDAuXty1988wo0YP2HC6Wm5Aym5p4/rP7yXO2NTPqBzj3GD+jh3Wf4L8ZUfhptdv9za/8WHA9putfM7qN7bufU5OH+nPrvDevuNu6AtoFt/4hZ0+EW030DSfP8noPWY72bmL16K7h8tI9wVW8OW23r3fiMf0Eei7ygE9Do3Jvff11y/p3PfdpsbGuY35zn5r29Oyx1Ix/JefR/aEa462V2VD2ivUcvD7Xf2dk91WPlhmHXDc/9988MBbbfa+R3UZrqbH122W29v9+r110JAb8k/AG3/i2i3gaT6/k9A69Hu/nGnOzu68cr8P8ntArppQPTs8V43I39T61Fuaxge697OL6TmDqTjLHdr/mK5OzYf0L7v5hduzG+37VZ+Pp2jw50GtN1q53dQm2JA26+3C920KKBbB+YfgLb/RbTbQFJ9/yeg9Wh3/5gUPU3P/0M7uENAb3Cnxv7Q273c5jAc6l7JL6TmDqRiR58+m6Ir99zZmgvotOj65n5uQ/uVH4ZL3S/DnQa03Wrnd1CbYkDbr7e3evV+Ox/Q26J/tNr/ItptIG3Sef8noPVod/8Y4aZdkjfD9WqNBTTSdlK7rQvvvGJSf5e/A13sJuYfP6XmDqTiHTeivDDNtX0098/cy+1Xfhg+GD3+KQb0mIl5g/IBbbfa+R3UphjQDuvt/OKeoifCDltBx4Cm+P5PQOvR7v7Rx5VsjQW0/4QJAwubeuu1/XJf+/Gv++fvQBtPb/velNyBVCxyp5cXprVtzrkHPU+0X/lhONPNDcsBLVrYYbXzO6hNMaDt11vraPezMe7ICcdEL6+0/0W020BSff8noPWY72blLwr3j2FuU/kr7Z7CP+aO3hjmdyUNuOYv68JwcP4OFDaP6HNqivZCqljuRpUXSo9AT3JL26/8MDzBPR/u9Cl8+9XO76AmxYC2X2//7QZtzj+Ff8YNaO6wFbTfQFJ9/yeg9bjT3ZC/KNw/JroXoxtbFr/WcS/8WHd1mL/jFF4eGhTdgU5xj4UpegqjYnuvftvzl63nnpN/DfSi6MatR7r17Vd++Kob3BLuPKDtVju/g5qUAhpfb9uHunmFvfAT3RUdtoL2G0iq7/8EtB7nuOhot8L942Z3Xv7lt/CefC3bB3SZO2J1GPZz+ceh4dvRa0DvuQH5bTw1dyAdp7q78xfPu7H5R6D9og+OuCX/sLTdyg/PctflF3YS0Harnd9BbYoBbbfebnXHtxQC+nqvPis7/CLabSCpvv8T0Do81at/dJco3D+2DnYXrc89X+/X962OAQ3Py+8xPjl6Ye4vw51bnd+4j8t/ITV3IB2LXP8nW8O3j893dJpzP387/GBen/xxoPGV//4l7vjo45B2EtB2q53fQW2KAY2vtw0D8ntIKHWxmAAABaVJREFUC+9Emu7Oa78VtN9AUn3/J6C1e9pF94jSTsbnBjp33CDX66HwQwF9p2+vV8MFzh0/4Vg36SR3/EPha+7E/BdScwdS8rte7ujjertJrfmAnufc4COcuzz/hdjKvyy3nqP97mPcUbM7BLTdaud3UJtiQOPr7Qo3PiwG9N0j3bL4L6LDBpLq+z8Brd2TYx4sXCkepbH2klP6jzj/jfzVDgENr8wfmLhw3NGDJz/U+peT+t0aPlg4qjg1dyAtz0w59sdj5+WfJU5zC587Z+igyY8VvlBe+dPLO4Lzhya2C2i71c7voDbFgMbW2zt9euWP5ywENLwuf8qH8i+i4waS5vs/AUUnMy3aKbQT0929bdeWRsd2A+IIKDoZAorGQUDRyewyoMsXZtuubVq4TG0ceI2AopPZZUABdQQUncxDl71lPQLQhoACQJ0IKADUiYACQJ0IKADUiYACQJ0IKADUiYACQJ0IKADUiYACQJ0IKADUiYACQJ0IKADUiYACQJ0IKBpXS1B2VW554RFf71JYGhKGG/8x+PoHuRtnBUH+I8nvCILoLMpbZ+z/xU/vOfT54s94bvi/ffIfD5i5/cM/7uPB2TZ/LaQHAUXj6lC82XuUlnIBDS8MgvznyhUC2vqd4NOrcksvfr3tO8YVfsSUjxUWv7mcgCJ5BBQNbEnOsOBz+Yt14QufCL51y6L89W9EAd3ypeAr24oBvamQzOb/FQR9Zt887otBcHr+B1wVBP809pY5vXIFfb/DjyOg+OgIKBrcuOALhStTgi6vF67tGQU0nBkE09sC2vJ/g8+vzd30y6DLdfkvrfhO8PEXwnDzl4L/92Z++ZwgmNPhxxFQfHQEFA2uVLyfBF9qu6ktoNv/OfifmwoBvTYIJudueefTwYjCt/y5S/CzMDwvCB6OFlv/ORjY4ccRUHx0BBQNrlS8E4OPrStcawtoeEUQnBMF9IN/C/5Hc+6GXEeXtv2xrsF3wrBn8N22xdvP+12HH0dA8dERUDS4UvH+FAQ/fLk1f60Y0Fw3S6bmb5gYfKG17Y/9NPh4a/iVYNguf1wuoKNfzFm+Q/gvgBQjoGhw5eL9upzLQkBbM+Vbopc4fxzENW/pEj2x38WP+3jbt33q+893/CagOgQUDa5cvPCxz7cP6PVBcMKSCUHw57/8U/CVLWH+KXtcdm0QnLfrH/fx0jd+/HGVvwnSh4CiwZWL1/zt4D/uKR/GFG77WvAP6wo7kS7LvxoahsOCb7X7s38fjNr1j2t7DXTz3f8Y/B+58ZFqBBQNrly83wVdXoqutL0GekEQXFQ8jOlbwefXhOHU4NMftH3zjpaWMNwrOKBt8aSuozr+uNJOpIuC4K/ifw2kEgFFgysXb3DwL4UrhYCu/ULwb9uLB9LfHQQnhuFDQfDbwrfs+M/8OztHB8Gz0eKWzwa/7PjjSgG9u3iwE1AjAooGVy7eD4M9C1cKAT0lCG4JS++FPyj4m5fzL4J+7o7oW04PgufC8J3PBHutyS/+LAjmd/xxpYD+KgjeVviLIIUIKBpcuXiHBN8uXIkC+vrfBt3yC20BfbZLcGQYLvpY0OWoGfMu7RY9IA3DyUHw1V/dcc0PguJx9B8+jGnhtE8Xfy5QIwKKBlcu3n7B9wtXooAOCIIn8gttAc09wc8vP/qvhR3rXYZGh3e2nt+2r73nex/6ceW98J99Tu1vg3QhoGhwpeK9+3fF59z5gC7oEvSPFooB/eungv1yFxt++d2/+8x3Bz1b/ONPDfjyJ75++A0f/nHFgH7iP45bKf+3QDoRUACoEwEFgDoRUACoEwEFgDoRUACoEwEFgDoRUACoEwEFgDoRUACoEwEFgDoRUACoEwEFgDoRUACoEwEFgDoRUACoEwEFgDoRUACoEwEFgDoRUACoEwEFgDoRUACoEwEFgDr9/w/VkZx1t+NdAAAAAElFTkSuQmCC"/>
          <p:cNvSpPr>
            <a:spLocks noChangeAspect="1" noChangeArrowheads="1"/>
          </p:cNvSpPr>
          <p:nvPr/>
        </p:nvSpPr>
        <p:spPr bwMode="auto">
          <a:xfrm>
            <a:off x="203884" y="-96155"/>
            <a:ext cx="208183" cy="2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Picture 4" descr="Пробирка для крови – Бесплатные иконки: здравоохранение и медицин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08" y="843558"/>
            <a:ext cx="885285" cy="88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8" descr="✓Диагностика и анализы для кошек и собак в Тюмени | сколько стоит, цена,  адрес, отзывы"/>
          <p:cNvSpPr>
            <a:spLocks noChangeAspect="1" noChangeArrowheads="1"/>
          </p:cNvSpPr>
          <p:nvPr/>
        </p:nvSpPr>
        <p:spPr bwMode="auto">
          <a:xfrm>
            <a:off x="508684" y="208645"/>
            <a:ext cx="208183" cy="2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10" descr="im_bg_1.png (556×354)"/>
          <p:cNvSpPr>
            <a:spLocks noChangeAspect="1" noChangeArrowheads="1"/>
          </p:cNvSpPr>
          <p:nvPr/>
        </p:nvSpPr>
        <p:spPr bwMode="auto">
          <a:xfrm>
            <a:off x="661084" y="361045"/>
            <a:ext cx="208183" cy="2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6" b="76068" l="10000" r="74000">
                        <a14:foregroundMark x1="73000" y1="74725" x2="73000" y2="7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39" y="486552"/>
            <a:ext cx="1597407" cy="186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Стрелка вправо 32"/>
          <p:cNvSpPr/>
          <p:nvPr/>
        </p:nvSpPr>
        <p:spPr>
          <a:xfrm>
            <a:off x="2020546" y="1059582"/>
            <a:ext cx="587794" cy="357065"/>
          </a:xfrm>
          <a:prstGeom prst="rightArrow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383649" y="2211710"/>
            <a:ext cx="2320919" cy="571069"/>
          </a:xfrm>
          <a:prstGeom prst="roundRect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ЛИС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383648" y="2931790"/>
            <a:ext cx="2320920" cy="604662"/>
          </a:xfrm>
          <a:prstGeom prst="roundRect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МИС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383649" y="1635646"/>
            <a:ext cx="2320919" cy="470292"/>
          </a:xfrm>
          <a:prstGeom prst="roundRect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Блок ББ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396146" y="1021338"/>
            <a:ext cx="2308422" cy="470292"/>
          </a:xfrm>
          <a:prstGeom prst="roundRect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err="1" smtClean="0">
                <a:solidFill>
                  <a:schemeClr val="tx1"/>
                </a:solidFill>
              </a:rPr>
              <a:t>Криохранилище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8" name="Стрелка вправо 37"/>
          <p:cNvSpPr/>
          <p:nvPr/>
        </p:nvSpPr>
        <p:spPr>
          <a:xfrm>
            <a:off x="3521320" y="3095570"/>
            <a:ext cx="725195" cy="268268"/>
          </a:xfrm>
          <a:prstGeom prst="rightArrow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1201097">
            <a:off x="3501154" y="2329273"/>
            <a:ext cx="734207" cy="268268"/>
          </a:xfrm>
          <a:prstGeom prst="rightArrow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авая фигурная скобка 40"/>
          <p:cNvSpPr/>
          <p:nvPr/>
        </p:nvSpPr>
        <p:spPr>
          <a:xfrm>
            <a:off x="7286285" y="1021338"/>
            <a:ext cx="476086" cy="3379771"/>
          </a:xfrm>
          <a:prstGeom prst="rightBrace">
            <a:avLst>
              <a:gd name="adj1" fmla="val 50221"/>
              <a:gd name="adj2" fmla="val 50000"/>
            </a:avLst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007180" y="904528"/>
            <a:ext cx="2618473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Б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И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О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Б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А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Н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К</a:t>
            </a:r>
            <a:endParaRPr lang="ru-RU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85898" y="2859782"/>
            <a:ext cx="2505376" cy="714129"/>
          </a:xfrm>
          <a:prstGeom prst="roundRect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Клиническая информация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93067" y="1870792"/>
            <a:ext cx="2505376" cy="911987"/>
          </a:xfrm>
          <a:prstGeom prst="roundRect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Результаты рутинных исследований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8" name="Стрелка вправо 47"/>
          <p:cNvSpPr/>
          <p:nvPr/>
        </p:nvSpPr>
        <p:spPr>
          <a:xfrm>
            <a:off x="3468693" y="1059582"/>
            <a:ext cx="587794" cy="357065"/>
          </a:xfrm>
          <a:prstGeom prst="rightArrow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80005" y="3651871"/>
            <a:ext cx="2518438" cy="720080"/>
          </a:xfrm>
          <a:prstGeom prst="roundRect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Результаты научных исследований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375026" y="3695280"/>
            <a:ext cx="2320920" cy="604662"/>
          </a:xfrm>
          <a:prstGeom prst="roundRect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Базы данных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1" name="Стрелка вправо 50"/>
          <p:cNvSpPr/>
          <p:nvPr/>
        </p:nvSpPr>
        <p:spPr>
          <a:xfrm>
            <a:off x="3535313" y="3887658"/>
            <a:ext cx="725195" cy="268268"/>
          </a:xfrm>
          <a:prstGeom prst="rightArrow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право 51"/>
          <p:cNvSpPr/>
          <p:nvPr/>
        </p:nvSpPr>
        <p:spPr>
          <a:xfrm rot="1201097">
            <a:off x="3454016" y="1525932"/>
            <a:ext cx="734207" cy="268268"/>
          </a:xfrm>
          <a:prstGeom prst="rightArrow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56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ТРАНСЛЯЦИОННАЯ МЕДИЦИНА\СОТРУДНИКИ\Наталья\#единый НИО\презенташки\Текстуры и картинки\280921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826"/>
            <a:ext cx="8377461" cy="481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892480" cy="4876006"/>
          </a:xfrm>
          <a:prstGeom prst="rect">
            <a:avLst/>
          </a:prstGeom>
          <a:solidFill>
            <a:srgbClr val="EDF2F9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211960" y="771550"/>
            <a:ext cx="727280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203848" y="699542"/>
            <a:ext cx="943304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7235" y="267494"/>
            <a:ext cx="80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Лаборатория НИО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-828600" y="195486"/>
            <a:ext cx="331236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-2844824" y="267494"/>
            <a:ext cx="5112568" cy="0"/>
          </a:xfrm>
          <a:prstGeom prst="line">
            <a:avLst/>
          </a:prstGeom>
          <a:ln w="1016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CF3CFD0-C774-37C5-FBD0-D97F83C61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7" y="4371950"/>
            <a:ext cx="704789" cy="704789"/>
          </a:xfrm>
          <a:prstGeom prst="rect">
            <a:avLst/>
          </a:prstGeom>
        </p:spPr>
      </p:pic>
      <p:pic>
        <p:nvPicPr>
          <p:cNvPr id="14" name="Picture 6" descr="C:\Users\sushentsevann\Downloads\41c155925fd9d9b386afa2aa828422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2" y="895821"/>
            <a:ext cx="1467334" cy="11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sushentsevann\Downloads\b7416b64c2d1121cc2b9ca471bd7bf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6" b="95441" l="9726" r="89970">
                        <a14:foregroundMark x1="37082" y1="18845" x2="37082" y2="18845"/>
                        <a14:foregroundMark x1="54103" y1="22188" x2="54103" y2="22188"/>
                        <a14:foregroundMark x1="49544" y1="20973" x2="49544" y2="20973"/>
                        <a14:foregroundMark x1="49544" y1="25532" x2="49544" y2="25532"/>
                        <a14:foregroundMark x1="45593" y1="34650" x2="45593" y2="34650"/>
                        <a14:foregroundMark x1="35562" y1="78419" x2="35562" y2="78419"/>
                        <a14:foregroundMark x1="37690" y1="30699" x2="37690" y2="30699"/>
                        <a14:foregroundMark x1="65046" y1="35866" x2="65046" y2="35866"/>
                        <a14:foregroundMark x1="73556" y1="35258" x2="73556" y2="35258"/>
                        <a14:foregroundMark x1="26444" y1="39210" x2="26444" y2="39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0473"/>
            <a:ext cx="933205" cy="93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77150"/>
            <a:ext cx="1152128" cy="112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7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79" y="1099007"/>
            <a:ext cx="837857" cy="81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55" b="894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23024"/>
            <a:ext cx="1171369" cy="117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C:\Users\sushentsevann\Downloads\Qia_one_360_001.9d6e7f5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0031"/>
            <a:ext cx="1662042" cy="166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0787" y="3550825"/>
            <a:ext cx="3807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ГЕНОМ, ТРАНСКРИПТОМ, ЭПИГЕНОМ</a:t>
            </a:r>
            <a:endParaRPr lang="ru-RU" sz="1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77" b="65116" l="7440" r="96131">
                        <a14:foregroundMark x1="67560" y1="49302" x2="67560" y2="49302"/>
                        <a14:foregroundMark x1="31845" y1="26977" x2="31845" y2="26977"/>
                        <a14:foregroundMark x1="16964" y1="26512" x2="16964" y2="26512"/>
                        <a14:foregroundMark x1="16964" y1="15814" x2="16964" y2="15814"/>
                        <a14:foregroundMark x1="15476" y1="11163" x2="15476" y2="11163"/>
                        <a14:foregroundMark x1="31250" y1="17674" x2="31250" y2="17674"/>
                        <a14:foregroundMark x1="11012" y1="11628" x2="11012" y2="11628"/>
                        <a14:foregroundMark x1="16667" y1="11163" x2="16667" y2="11163"/>
                        <a14:foregroundMark x1="19345" y1="10698" x2="19345" y2="10698"/>
                        <a14:foregroundMark x1="37798" y1="33953" x2="37798" y2="33953"/>
                        <a14:foregroundMark x1="20536" y1="10233" x2="20536" y2="10233"/>
                        <a14:foregroundMark x1="36905" y1="51163" x2="36905" y2="51163"/>
                        <a14:foregroundMark x1="53274" y1="54419" x2="53274" y2="54419"/>
                        <a14:backgroundMark x1="11905" y1="86047" x2="11905" y2="86047"/>
                        <a14:backgroundMark x1="53869" y1="79535" x2="53869" y2="79535"/>
                        <a14:backgroundMark x1="82440" y1="77674" x2="82440" y2="77674"/>
                        <a14:backgroundMark x1="80060" y1="3256" x2="80060" y2="3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819"/>
          <a:stretch/>
        </p:blipFill>
        <p:spPr>
          <a:xfrm>
            <a:off x="4174182" y="887595"/>
            <a:ext cx="3086905" cy="140601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880" b="83607" l="9455" r="92000">
                        <a14:foregroundMark x1="9455" y1="51366" x2="9455" y2="51366"/>
                        <a14:foregroundMark x1="24364" y1="46448" x2="24364" y2="46448"/>
                        <a14:foregroundMark x1="79273" y1="74317" x2="79273" y2="74317"/>
                        <a14:foregroundMark x1="87636" y1="72678" x2="87636" y2="72678"/>
                        <a14:foregroundMark x1="92000" y1="73770" x2="92000" y2="73770"/>
                        <a14:foregroundMark x1="71273" y1="69945" x2="71273" y2="69945"/>
                        <a14:foregroundMark x1="81818" y1="68852" x2="81818" y2="68852"/>
                        <a14:foregroundMark x1="87636" y1="53552" x2="87636" y2="53552"/>
                        <a14:foregroundMark x1="88000" y1="48087" x2="88000" y2="48087"/>
                        <a14:foregroundMark x1="81091" y1="44262" x2="81091" y2="44262"/>
                        <a14:foregroundMark x1="69091" y1="44262" x2="69091" y2="44262"/>
                        <a14:foregroundMark x1="64727" y1="46448" x2="64727" y2="46448"/>
                        <a14:foregroundMark x1="66909" y1="45355" x2="66909" y2="45355"/>
                        <a14:foregroundMark x1="71636" y1="44262" x2="71636" y2="44262"/>
                        <a14:foregroundMark x1="74545" y1="45355" x2="74545" y2="45355"/>
                        <a14:foregroundMark x1="77455" y1="44262" x2="77455" y2="44262"/>
                        <a14:foregroundMark x1="83636" y1="44262" x2="83636" y2="44262"/>
                        <a14:foregroundMark x1="86182" y1="44262" x2="86182" y2="44262"/>
                        <a14:foregroundMark x1="88000" y1="56831" x2="88000" y2="56831"/>
                        <a14:foregroundMark x1="88000" y1="63934" x2="88000" y2="63934"/>
                        <a14:foregroundMark x1="88364" y1="68852" x2="88364" y2="68852"/>
                        <a14:foregroundMark x1="88364" y1="62295" x2="88364" y2="62295"/>
                        <a14:foregroundMark x1="87273" y1="60109" x2="87273" y2="60109"/>
                        <a14:foregroundMark x1="87273" y1="51366" x2="87273" y2="51366"/>
                        <a14:foregroundMark x1="10545" y1="68852" x2="10545" y2="68852"/>
                        <a14:foregroundMark x1="60364" y1="42623" x2="60364" y2="42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9" t="28459" r="3937" b="8580"/>
          <a:stretch/>
        </p:blipFill>
        <p:spPr>
          <a:xfrm>
            <a:off x="4424411" y="2055750"/>
            <a:ext cx="2992277" cy="135105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71596" y1="73276" x2="71596" y2="73276"/>
                        <a14:foregroundMark x1="68075" y1="11207" x2="68075" y2="11207"/>
                        <a14:foregroundMark x1="64789" y1="6322" x2="64789" y2="6322"/>
                        <a14:foregroundMark x1="10798" y1="6322" x2="10798" y2="6322"/>
                        <a14:foregroundMark x1="7746" y1="8333" x2="7746" y2="8333"/>
                        <a14:foregroundMark x1="4225" y1="9195" x2="4225" y2="9195"/>
                        <a14:foregroundMark x1="93192" y1="10632" x2="93192" y2="10632"/>
                        <a14:foregroundMark x1="94366" y1="13218" x2="94366" y2="13218"/>
                        <a14:backgroundMark x1="50469" y1="63506" x2="50469" y2="6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50" y="1181148"/>
            <a:ext cx="1028705" cy="84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4125" r="96875">
                        <a14:foregroundMark x1="84625" y1="54875" x2="84625" y2="54875"/>
                        <a14:foregroundMark x1="86625" y1="54000" x2="86625" y2="54000"/>
                        <a14:foregroundMark x1="93125" y1="44000" x2="93000" y2="49875"/>
                        <a14:foregroundMark x1="93000" y1="49875" x2="73375" y2="74750"/>
                        <a14:foregroundMark x1="73750" y1="74750" x2="76125" y2="69625"/>
                        <a14:foregroundMark x1="76875" y1="69000" x2="82375" y2="56875"/>
                        <a14:foregroundMark x1="82375" y1="56875" x2="93000" y2="43500"/>
                        <a14:backgroundMark x1="14000" y1="71000" x2="14000" y2="71000"/>
                        <a14:backgroundMark x1="81750" y1="64875" x2="81750" y2="64875"/>
                        <a14:backgroundMark x1="79125" y1="68875" x2="79125" y2="68875"/>
                        <a14:backgroundMark x1="76500" y1="72125" x2="76500" y2="72125"/>
                        <a14:backgroundMark x1="74875" y1="73375" x2="74875" y2="73375"/>
                        <a14:backgroundMark x1="72625" y1="74875" x2="72625" y2="74875"/>
                        <a14:backgroundMark x1="72875" y1="75625" x2="72875" y2="75625"/>
                        <a14:backgroundMark x1="90000" y1="54000" x2="90000" y2="54000"/>
                        <a14:backgroundMark x1="86625" y1="58250" x2="86625" y2="58250"/>
                        <a14:backgroundMark x1="85375" y1="60125" x2="85375" y2="60125"/>
                        <a14:backgroundMark x1="84875" y1="61625" x2="84875" y2="61625"/>
                        <a14:backgroundMark x1="84000" y1="62000" x2="84000" y2="62000"/>
                        <a14:backgroundMark x1="89250" y1="55000" x2="89250" y2="55000"/>
                        <a14:backgroundMark x1="91250" y1="52625" x2="91250" y2="52625"/>
                        <a14:backgroundMark x1="88625" y1="56625" x2="88625" y2="5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094783"/>
            <a:ext cx="1348995" cy="134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501167" y="3478817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ПРОТЕОМ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06280" y="3531080"/>
            <a:ext cx="3438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МЕТАБОЛОМ</a:t>
            </a:r>
            <a:endParaRPr lang="ru-RU" sz="1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6361" y="4074626"/>
            <a:ext cx="26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БИОИНФОРМАТИКА</a:t>
            </a:r>
            <a:endParaRPr lang="ru-RU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58828" y="4073728"/>
            <a:ext cx="236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БИОСТАТИСТИКА</a:t>
            </a:r>
            <a:endParaRPr lang="ru-RU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7725" y1="94346" x2="11429" y2="94669"/>
                        <a14:foregroundMark x1="9735" y1="93538" x2="8783" y2="84168"/>
                        <a14:foregroundMark x1="7513" y1="86430" x2="14921" y2="86268"/>
                        <a14:foregroundMark x1="19788" y1="88530" x2="60529" y2="88691"/>
                        <a14:foregroundMark x1="20000" y1="91599" x2="60529" y2="91276"/>
                        <a14:foregroundMark x1="51534" y1="90468" x2="55661" y2="90468"/>
                        <a14:foregroundMark x1="15661" y1="84168" x2="97672" y2="84168"/>
                        <a14:foregroundMark x1="92275" y1="91276" x2="92804" y2="94992"/>
                        <a14:foregroundMark x1="4021" y1="83683" x2="9947" y2="83360"/>
                        <a14:foregroundMark x1="3598" y1="81099" x2="3598" y2="52504"/>
                        <a14:foregroundMark x1="4762" y1="51858" x2="98730" y2="52504"/>
                        <a14:foregroundMark x1="98413" y1="81583" x2="97884" y2="52504"/>
                        <a14:foregroundMark x1="6455" y1="78029" x2="96190" y2="77383"/>
                        <a14:foregroundMark x1="6455" y1="72052" x2="95238" y2="70275"/>
                        <a14:foregroundMark x1="6984" y1="62359" x2="93439" y2="59451"/>
                        <a14:foregroundMark x1="6772" y1="47819" x2="6984" y2="5331"/>
                        <a14:foregroundMark x1="8466" y1="5008" x2="96190" y2="3877"/>
                        <a14:backgroundMark x1="9206" y1="1939" x2="95450" y2="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8" y="2042439"/>
            <a:ext cx="1944984" cy="127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97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5335</TotalTime>
  <Words>655</Words>
  <Application>Microsoft Office PowerPoint</Application>
  <PresentationFormat>Экран (16:9)</PresentationFormat>
  <Paragraphs>115</Paragraphs>
  <Slides>17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Сушенцева Наталья Николаевна</dc:creator>
  <cp:lastModifiedBy>Сушенцева Наталья Николаевна</cp:lastModifiedBy>
  <cp:revision>177</cp:revision>
  <dcterms:created xsi:type="dcterms:W3CDTF">2023-07-03T07:31:17Z</dcterms:created>
  <dcterms:modified xsi:type="dcterms:W3CDTF">2023-09-29T11:21:08Z</dcterms:modified>
</cp:coreProperties>
</file>